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53" r:id="rId1"/>
  </p:sldMasterIdLst>
  <p:notesMasterIdLst>
    <p:notesMasterId r:id="rId101"/>
  </p:notesMasterIdLst>
  <p:handoutMasterIdLst>
    <p:handoutMasterId r:id="rId102"/>
  </p:handoutMasterIdLst>
  <p:sldIdLst>
    <p:sldId id="284" r:id="rId2"/>
    <p:sldId id="286" r:id="rId3"/>
    <p:sldId id="287" r:id="rId4"/>
    <p:sldId id="288" r:id="rId5"/>
    <p:sldId id="683" r:id="rId6"/>
    <p:sldId id="887" r:id="rId7"/>
    <p:sldId id="685" r:id="rId8"/>
    <p:sldId id="687" r:id="rId9"/>
    <p:sldId id="686" r:id="rId10"/>
    <p:sldId id="688" r:id="rId11"/>
    <p:sldId id="691" r:id="rId12"/>
    <p:sldId id="690" r:id="rId13"/>
    <p:sldId id="1018" r:id="rId14"/>
    <p:sldId id="289" r:id="rId15"/>
    <p:sldId id="290" r:id="rId16"/>
    <p:sldId id="291" r:id="rId17"/>
    <p:sldId id="333" r:id="rId18"/>
    <p:sldId id="334" r:id="rId19"/>
    <p:sldId id="335" r:id="rId20"/>
    <p:sldId id="292" r:id="rId21"/>
    <p:sldId id="386" r:id="rId22"/>
    <p:sldId id="373" r:id="rId23"/>
    <p:sldId id="356" r:id="rId24"/>
    <p:sldId id="293" r:id="rId25"/>
    <p:sldId id="294" r:id="rId26"/>
    <p:sldId id="380" r:id="rId27"/>
    <p:sldId id="301" r:id="rId28"/>
    <p:sldId id="376" r:id="rId29"/>
    <p:sldId id="303" r:id="rId30"/>
    <p:sldId id="304" r:id="rId31"/>
    <p:sldId id="305" r:id="rId32"/>
    <p:sldId id="306" r:id="rId33"/>
    <p:sldId id="388" r:id="rId34"/>
    <p:sldId id="310" r:id="rId35"/>
    <p:sldId id="369" r:id="rId36"/>
    <p:sldId id="385" r:id="rId37"/>
    <p:sldId id="371" r:id="rId38"/>
    <p:sldId id="357" r:id="rId39"/>
    <p:sldId id="308" r:id="rId40"/>
    <p:sldId id="364" r:id="rId41"/>
    <p:sldId id="377" r:id="rId42"/>
    <p:sldId id="311" r:id="rId43"/>
    <p:sldId id="370" r:id="rId44"/>
    <p:sldId id="309" r:id="rId45"/>
    <p:sldId id="358" r:id="rId46"/>
    <p:sldId id="312" r:id="rId47"/>
    <p:sldId id="313" r:id="rId48"/>
    <p:sldId id="379" r:id="rId49"/>
    <p:sldId id="314" r:id="rId50"/>
    <p:sldId id="315" r:id="rId51"/>
    <p:sldId id="316" r:id="rId52"/>
    <p:sldId id="374" r:id="rId53"/>
    <p:sldId id="375" r:id="rId54"/>
    <p:sldId id="1019" r:id="rId55"/>
    <p:sldId id="912" r:id="rId56"/>
    <p:sldId id="913" r:id="rId57"/>
    <p:sldId id="915" r:id="rId58"/>
    <p:sldId id="361" r:id="rId59"/>
    <p:sldId id="317" r:id="rId60"/>
    <p:sldId id="318" r:id="rId61"/>
    <p:sldId id="381" r:id="rId62"/>
    <p:sldId id="384" r:id="rId63"/>
    <p:sldId id="360" r:id="rId64"/>
    <p:sldId id="362" r:id="rId65"/>
    <p:sldId id="359" r:id="rId66"/>
    <p:sldId id="363" r:id="rId67"/>
    <p:sldId id="320" r:id="rId68"/>
    <p:sldId id="321" r:id="rId69"/>
    <p:sldId id="368" r:id="rId70"/>
    <p:sldId id="372" r:id="rId71"/>
    <p:sldId id="324" r:id="rId72"/>
    <p:sldId id="325" r:id="rId73"/>
    <p:sldId id="378" r:id="rId74"/>
    <p:sldId id="326" r:id="rId75"/>
    <p:sldId id="327" r:id="rId76"/>
    <p:sldId id="322" r:id="rId77"/>
    <p:sldId id="323" r:id="rId78"/>
    <p:sldId id="307" r:id="rId79"/>
    <p:sldId id="328" r:id="rId80"/>
    <p:sldId id="329" r:id="rId81"/>
    <p:sldId id="345" r:id="rId82"/>
    <p:sldId id="346" r:id="rId83"/>
    <p:sldId id="389" r:id="rId84"/>
    <p:sldId id="336" r:id="rId85"/>
    <p:sldId id="337" r:id="rId86"/>
    <p:sldId id="340" r:id="rId87"/>
    <p:sldId id="339" r:id="rId88"/>
    <p:sldId id="366" r:id="rId89"/>
    <p:sldId id="1020" r:id="rId90"/>
    <p:sldId id="367" r:id="rId91"/>
    <p:sldId id="341" r:id="rId92"/>
    <p:sldId id="342" r:id="rId93"/>
    <p:sldId id="382" r:id="rId94"/>
    <p:sldId id="343" r:id="rId95"/>
    <p:sldId id="344" r:id="rId96"/>
    <p:sldId id="330" r:id="rId97"/>
    <p:sldId id="331" r:id="rId98"/>
    <p:sldId id="332" r:id="rId99"/>
    <p:sldId id="349" r:id="rId100"/>
  </p:sldIdLst>
  <p:sldSz cx="9144000" cy="5143500" type="screen16x9"/>
  <p:notesSz cx="6797675" cy="9983788"/>
  <p:defaultTextStyle>
    <a:defPPr>
      <a:defRPr lang="en-US"/>
    </a:defPPr>
    <a:lvl1pPr marL="0" algn="l" defTabSz="389626" rtl="0" eaLnBrk="1" latinLnBrk="0" hangingPunct="1">
      <a:defRPr sz="1534" kern="1200">
        <a:solidFill>
          <a:schemeClr val="tx1"/>
        </a:solidFill>
        <a:latin typeface="+mn-lt"/>
        <a:ea typeface="+mn-ea"/>
        <a:cs typeface="+mn-cs"/>
      </a:defRPr>
    </a:lvl1pPr>
    <a:lvl2pPr marL="389626" algn="l" defTabSz="389626" rtl="0" eaLnBrk="1" latinLnBrk="0" hangingPunct="1">
      <a:defRPr sz="1534" kern="1200">
        <a:solidFill>
          <a:schemeClr val="tx1"/>
        </a:solidFill>
        <a:latin typeface="+mn-lt"/>
        <a:ea typeface="+mn-ea"/>
        <a:cs typeface="+mn-cs"/>
      </a:defRPr>
    </a:lvl2pPr>
    <a:lvl3pPr marL="779252" algn="l" defTabSz="389626" rtl="0" eaLnBrk="1" latinLnBrk="0" hangingPunct="1">
      <a:defRPr sz="1534" kern="1200">
        <a:solidFill>
          <a:schemeClr val="tx1"/>
        </a:solidFill>
        <a:latin typeface="+mn-lt"/>
        <a:ea typeface="+mn-ea"/>
        <a:cs typeface="+mn-cs"/>
      </a:defRPr>
    </a:lvl3pPr>
    <a:lvl4pPr marL="1168878" algn="l" defTabSz="389626" rtl="0" eaLnBrk="1" latinLnBrk="0" hangingPunct="1">
      <a:defRPr sz="1534" kern="1200">
        <a:solidFill>
          <a:schemeClr val="tx1"/>
        </a:solidFill>
        <a:latin typeface="+mn-lt"/>
        <a:ea typeface="+mn-ea"/>
        <a:cs typeface="+mn-cs"/>
      </a:defRPr>
    </a:lvl4pPr>
    <a:lvl5pPr marL="1558503" algn="l" defTabSz="389626" rtl="0" eaLnBrk="1" latinLnBrk="0" hangingPunct="1">
      <a:defRPr sz="1534" kern="1200">
        <a:solidFill>
          <a:schemeClr val="tx1"/>
        </a:solidFill>
        <a:latin typeface="+mn-lt"/>
        <a:ea typeface="+mn-ea"/>
        <a:cs typeface="+mn-cs"/>
      </a:defRPr>
    </a:lvl5pPr>
    <a:lvl6pPr marL="1948129" algn="l" defTabSz="389626" rtl="0" eaLnBrk="1" latinLnBrk="0" hangingPunct="1">
      <a:defRPr sz="1534" kern="1200">
        <a:solidFill>
          <a:schemeClr val="tx1"/>
        </a:solidFill>
        <a:latin typeface="+mn-lt"/>
        <a:ea typeface="+mn-ea"/>
        <a:cs typeface="+mn-cs"/>
      </a:defRPr>
    </a:lvl6pPr>
    <a:lvl7pPr marL="2337755" algn="l" defTabSz="389626" rtl="0" eaLnBrk="1" latinLnBrk="0" hangingPunct="1">
      <a:defRPr sz="1534" kern="1200">
        <a:solidFill>
          <a:schemeClr val="tx1"/>
        </a:solidFill>
        <a:latin typeface="+mn-lt"/>
        <a:ea typeface="+mn-ea"/>
        <a:cs typeface="+mn-cs"/>
      </a:defRPr>
    </a:lvl7pPr>
    <a:lvl8pPr marL="2727381" algn="l" defTabSz="389626" rtl="0" eaLnBrk="1" latinLnBrk="0" hangingPunct="1">
      <a:defRPr sz="1534" kern="1200">
        <a:solidFill>
          <a:schemeClr val="tx1"/>
        </a:solidFill>
        <a:latin typeface="+mn-lt"/>
        <a:ea typeface="+mn-ea"/>
        <a:cs typeface="+mn-cs"/>
      </a:defRPr>
    </a:lvl8pPr>
    <a:lvl9pPr marL="3117007" algn="l" defTabSz="389626" rtl="0" eaLnBrk="1" latinLnBrk="0" hangingPunct="1">
      <a:defRPr sz="1534"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FB021BA-A7C2-F647-B157-50B2A7FB73A2}">
          <p14:sldIdLst>
            <p14:sldId id="284"/>
            <p14:sldId id="286"/>
            <p14:sldId id="287"/>
            <p14:sldId id="288"/>
            <p14:sldId id="683"/>
            <p14:sldId id="887"/>
            <p14:sldId id="685"/>
            <p14:sldId id="687"/>
            <p14:sldId id="686"/>
            <p14:sldId id="688"/>
            <p14:sldId id="691"/>
            <p14:sldId id="690"/>
            <p14:sldId id="1018"/>
            <p14:sldId id="289"/>
            <p14:sldId id="290"/>
            <p14:sldId id="291"/>
            <p14:sldId id="333"/>
            <p14:sldId id="334"/>
            <p14:sldId id="335"/>
            <p14:sldId id="292"/>
            <p14:sldId id="386"/>
            <p14:sldId id="373"/>
            <p14:sldId id="356"/>
            <p14:sldId id="293"/>
            <p14:sldId id="294"/>
            <p14:sldId id="380"/>
            <p14:sldId id="301"/>
            <p14:sldId id="376"/>
            <p14:sldId id="303"/>
            <p14:sldId id="304"/>
            <p14:sldId id="305"/>
            <p14:sldId id="306"/>
            <p14:sldId id="388"/>
            <p14:sldId id="310"/>
            <p14:sldId id="369"/>
            <p14:sldId id="385"/>
            <p14:sldId id="371"/>
            <p14:sldId id="357"/>
            <p14:sldId id="308"/>
            <p14:sldId id="364"/>
            <p14:sldId id="377"/>
            <p14:sldId id="311"/>
            <p14:sldId id="370"/>
            <p14:sldId id="309"/>
            <p14:sldId id="358"/>
            <p14:sldId id="312"/>
            <p14:sldId id="313"/>
            <p14:sldId id="379"/>
            <p14:sldId id="314"/>
            <p14:sldId id="315"/>
            <p14:sldId id="316"/>
            <p14:sldId id="374"/>
            <p14:sldId id="375"/>
            <p14:sldId id="1019"/>
            <p14:sldId id="912"/>
            <p14:sldId id="913"/>
            <p14:sldId id="915"/>
            <p14:sldId id="361"/>
            <p14:sldId id="317"/>
            <p14:sldId id="318"/>
            <p14:sldId id="381"/>
            <p14:sldId id="384"/>
            <p14:sldId id="360"/>
            <p14:sldId id="362"/>
            <p14:sldId id="359"/>
            <p14:sldId id="363"/>
            <p14:sldId id="320"/>
            <p14:sldId id="321"/>
            <p14:sldId id="368"/>
            <p14:sldId id="372"/>
            <p14:sldId id="324"/>
            <p14:sldId id="325"/>
            <p14:sldId id="378"/>
            <p14:sldId id="326"/>
            <p14:sldId id="327"/>
            <p14:sldId id="322"/>
            <p14:sldId id="323"/>
            <p14:sldId id="307"/>
            <p14:sldId id="328"/>
            <p14:sldId id="329"/>
            <p14:sldId id="345"/>
            <p14:sldId id="346"/>
            <p14:sldId id="389"/>
            <p14:sldId id="336"/>
            <p14:sldId id="337"/>
            <p14:sldId id="340"/>
            <p14:sldId id="339"/>
            <p14:sldId id="366"/>
            <p14:sldId id="1020"/>
            <p14:sldId id="367"/>
            <p14:sldId id="341"/>
            <p14:sldId id="342"/>
            <p14:sldId id="382"/>
            <p14:sldId id="343"/>
            <p14:sldId id="344"/>
            <p14:sldId id="330"/>
            <p14:sldId id="331"/>
            <p14:sldId id="332"/>
            <p14:sldId id="349"/>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hiddenSlides="1"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AA"/>
    <a:srgbClr val="7030A0"/>
    <a:srgbClr val="BFBFBF"/>
    <a:srgbClr val="FFFFFF"/>
    <a:srgbClr val="C6EEFF"/>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24" autoAdjust="0"/>
    <p:restoredTop sz="89912"/>
  </p:normalViewPr>
  <p:slideViewPr>
    <p:cSldViewPr snapToGrid="0" snapToObjects="1">
      <p:cViewPr varScale="1">
        <p:scale>
          <a:sx n="157" d="100"/>
          <a:sy n="157" d="100"/>
        </p:scale>
        <p:origin x="176" y="224"/>
      </p:cViewPr>
      <p:guideLst>
        <p:guide orient="horz" pos="1620"/>
        <p:guide pos="2880"/>
      </p:guideLst>
    </p:cSldViewPr>
  </p:slideViewPr>
  <p:notesTextViewPr>
    <p:cViewPr>
      <p:scale>
        <a:sx n="100" d="100"/>
        <a:sy n="100" d="100"/>
      </p:scale>
      <p:origin x="0" y="0"/>
    </p:cViewPr>
  </p:notesTextViewPr>
  <p:notesViewPr>
    <p:cSldViewPr snapToGrid="0" snapToObjects="1">
      <p:cViewPr varScale="1">
        <p:scale>
          <a:sx n="100" d="100"/>
          <a:sy n="100" d="100"/>
        </p:scale>
        <p:origin x="4584" y="16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handoutMaster" Target="handoutMasters/handout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F083D1-77E7-1946-8889-1903DE9996AD}" type="doc">
      <dgm:prSet loTypeId="urn:microsoft.com/office/officeart/2005/8/layout/orgChart1" loCatId="hierarchy" qsTypeId="urn:microsoft.com/office/officeart/2005/8/quickstyle/simple4" qsCatId="simple" csTypeId="urn:microsoft.com/office/officeart/2005/8/colors/accent1_2" csCatId="accent1" phldr="1"/>
      <dgm:spPr/>
      <dgm:t>
        <a:bodyPr/>
        <a:lstStyle/>
        <a:p>
          <a:endParaRPr lang="en-US"/>
        </a:p>
      </dgm:t>
    </dgm:pt>
    <dgm:pt modelId="{87D74EBE-2276-7E42-8DF6-8462B2DBD781}">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000" dirty="0"/>
            <a:t>Scalability</a:t>
          </a:r>
        </a:p>
      </dgm:t>
    </dgm:pt>
    <dgm:pt modelId="{580E87BF-38AA-4540-B411-69354C487619}" type="parTrans" cxnId="{56A07407-9DC7-6F44-A844-9715C15D7964}">
      <dgm:prSet/>
      <dgm:spPr/>
      <dgm:t>
        <a:bodyPr/>
        <a:lstStyle/>
        <a:p>
          <a:endParaRPr lang="en-US" sz="1000"/>
        </a:p>
      </dgm:t>
    </dgm:pt>
    <dgm:pt modelId="{F82B9688-3ED7-9D46-AB3D-BE1CB7DEA477}" type="sibTrans" cxnId="{56A07407-9DC7-6F44-A844-9715C15D7964}">
      <dgm:prSet/>
      <dgm:spPr/>
      <dgm:t>
        <a:bodyPr/>
        <a:lstStyle/>
        <a:p>
          <a:endParaRPr lang="en-US" sz="1000"/>
        </a:p>
      </dgm:t>
    </dgm:pt>
    <dgm:pt modelId="{46D92841-11C7-6546-8440-97DA2D018895}">
      <dgm:prSet phldrT="[Text]" custT="1"/>
      <dgm:spPr/>
      <dgm:t>
        <a:bodyPr/>
        <a:lstStyle/>
        <a:p>
          <a:r>
            <a:rPr lang="en-US" sz="1000" dirty="0"/>
            <a:t>Vertical</a:t>
          </a:r>
        </a:p>
      </dgm:t>
    </dgm:pt>
    <dgm:pt modelId="{9016BC04-D755-1F40-BC01-0EFB3C5854EB}" type="parTrans" cxnId="{DBBF38F6-E1C2-5142-BE59-F5D039CF61B5}">
      <dgm:prSet/>
      <dgm:spPr/>
      <dgm:t>
        <a:bodyPr/>
        <a:lstStyle/>
        <a:p>
          <a:endParaRPr lang="en-US" sz="1000"/>
        </a:p>
      </dgm:t>
    </dgm:pt>
    <dgm:pt modelId="{1197F0BE-5BA5-A342-84C5-F0BA81406F6C}" type="sibTrans" cxnId="{DBBF38F6-E1C2-5142-BE59-F5D039CF61B5}">
      <dgm:prSet/>
      <dgm:spPr/>
      <dgm:t>
        <a:bodyPr/>
        <a:lstStyle/>
        <a:p>
          <a:endParaRPr lang="en-US" sz="1000"/>
        </a:p>
      </dgm:t>
    </dgm:pt>
    <dgm:pt modelId="{D26351D2-A5CD-6F4B-9D81-DA5DE68CD3D6}">
      <dgm:prSet phldrT="[Text]" custT="1"/>
      <dgm:spPr/>
      <dgm:t>
        <a:bodyPr/>
        <a:lstStyle/>
        <a:p>
          <a:r>
            <a:rPr lang="en-US" sz="1000" dirty="0"/>
            <a:t>Horizontal</a:t>
          </a:r>
        </a:p>
      </dgm:t>
    </dgm:pt>
    <dgm:pt modelId="{7803CDB1-803D-1E42-A315-98F60AE8E2FF}" type="parTrans" cxnId="{C036154F-6682-1147-8F29-844B2064ABC8}">
      <dgm:prSet/>
      <dgm:spPr/>
      <dgm:t>
        <a:bodyPr/>
        <a:lstStyle/>
        <a:p>
          <a:endParaRPr lang="en-US"/>
        </a:p>
      </dgm:t>
    </dgm:pt>
    <dgm:pt modelId="{CA7BE1F4-B3BB-DB45-928D-779D0220F61F}" type="sibTrans" cxnId="{C036154F-6682-1147-8F29-844B2064ABC8}">
      <dgm:prSet/>
      <dgm:spPr/>
      <dgm:t>
        <a:bodyPr/>
        <a:lstStyle/>
        <a:p>
          <a:endParaRPr lang="en-US"/>
        </a:p>
      </dgm:t>
    </dgm:pt>
    <dgm:pt modelId="{8B235780-C190-B143-98DA-81349D4408D9}">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Stateless Services</a:t>
          </a:r>
        </a:p>
      </dgm:t>
    </dgm:pt>
    <dgm:pt modelId="{F670731E-D16C-054E-9F5B-8A7F2AC363D6}" type="parTrans" cxnId="{839341E8-8F25-CD40-AABD-188998C98270}">
      <dgm:prSet/>
      <dgm:spPr/>
      <dgm:t>
        <a:bodyPr/>
        <a:lstStyle/>
        <a:p>
          <a:endParaRPr lang="en-US"/>
        </a:p>
      </dgm:t>
    </dgm:pt>
    <dgm:pt modelId="{3F6E835D-E160-3546-B640-4F75D6F8B38A}" type="sibTrans" cxnId="{839341E8-8F25-CD40-AABD-188998C98270}">
      <dgm:prSet/>
      <dgm:spPr/>
      <dgm:t>
        <a:bodyPr/>
        <a:lstStyle/>
        <a:p>
          <a:endParaRPr lang="en-US"/>
        </a:p>
      </dgm:t>
    </dgm:pt>
    <dgm:pt modelId="{1964C1CB-D952-3D46-AA84-43AB83D30C69}">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Elasticity</a:t>
          </a:r>
        </a:p>
      </dgm:t>
    </dgm:pt>
    <dgm:pt modelId="{963C2611-D769-F84C-9FE8-6541C6D1E04A}" type="parTrans" cxnId="{0B0117AA-27F4-084D-889C-65BD80F262BE}">
      <dgm:prSet/>
      <dgm:spPr/>
      <dgm:t>
        <a:bodyPr/>
        <a:lstStyle/>
        <a:p>
          <a:endParaRPr lang="en-US"/>
        </a:p>
      </dgm:t>
    </dgm:pt>
    <dgm:pt modelId="{B4E312D9-1E8A-DD41-8BFA-9817B8ECF200}" type="sibTrans" cxnId="{0B0117AA-27F4-084D-889C-65BD80F262BE}">
      <dgm:prSet/>
      <dgm:spPr/>
      <dgm:t>
        <a:bodyPr/>
        <a:lstStyle/>
        <a:p>
          <a:endParaRPr lang="en-US"/>
        </a:p>
      </dgm:t>
    </dgm:pt>
    <dgm:pt modelId="{40AAFD32-E41F-444F-8924-4224E75D1FA6}">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Configure Container Resources</a:t>
          </a:r>
        </a:p>
      </dgm:t>
    </dgm:pt>
    <dgm:pt modelId="{CF2BDB08-ACD3-384B-9F4C-4C795C534D0B}" type="parTrans" cxnId="{A30ABC58-D530-FE4A-83A3-8BE076899F47}">
      <dgm:prSet/>
      <dgm:spPr/>
      <dgm:t>
        <a:bodyPr/>
        <a:lstStyle/>
        <a:p>
          <a:endParaRPr lang="en-US"/>
        </a:p>
      </dgm:t>
    </dgm:pt>
    <dgm:pt modelId="{296B583C-582C-CD47-AF3C-66E507A8CA81}" type="sibTrans" cxnId="{A30ABC58-D530-FE4A-83A3-8BE076899F47}">
      <dgm:prSet/>
      <dgm:spPr/>
      <dgm:t>
        <a:bodyPr/>
        <a:lstStyle/>
        <a:p>
          <a:endParaRPr lang="en-US"/>
        </a:p>
      </dgm:t>
    </dgm:pt>
    <dgm:pt modelId="{E67FC60C-0CFA-2E48-81F1-C01A9DDD4FC8}">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Configure VM Resources</a:t>
          </a:r>
        </a:p>
      </dgm:t>
    </dgm:pt>
    <dgm:pt modelId="{AA468BCF-BB6E-DF4F-B716-A2539D9CD802}" type="parTrans" cxnId="{1399AFEC-7DAA-C447-BADC-641B0404A494}">
      <dgm:prSet/>
      <dgm:spPr/>
      <dgm:t>
        <a:bodyPr/>
        <a:lstStyle/>
        <a:p>
          <a:endParaRPr lang="en-US"/>
        </a:p>
      </dgm:t>
    </dgm:pt>
    <dgm:pt modelId="{95E1B6FC-CF69-894D-9CE0-7055DEBF62BF}" type="sibTrans" cxnId="{1399AFEC-7DAA-C447-BADC-641B0404A494}">
      <dgm:prSet/>
      <dgm:spPr/>
      <dgm:t>
        <a:bodyPr/>
        <a:lstStyle/>
        <a:p>
          <a:endParaRPr lang="en-US"/>
        </a:p>
      </dgm:t>
    </dgm:pt>
    <dgm:pt modelId="{A36F6CED-6A95-0742-9CFB-99AF50B30B58}">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000" dirty="0"/>
            <a:t>Caching</a:t>
          </a:r>
        </a:p>
      </dgm:t>
    </dgm:pt>
    <dgm:pt modelId="{FBC45772-F54F-EB41-802C-5AFE27684029}" type="parTrans" cxnId="{9C1CCEA8-F4F5-E547-80B9-C5A05EA5516E}">
      <dgm:prSet/>
      <dgm:spPr/>
      <dgm:t>
        <a:bodyPr/>
        <a:lstStyle/>
        <a:p>
          <a:endParaRPr lang="en-US"/>
        </a:p>
      </dgm:t>
    </dgm:pt>
    <dgm:pt modelId="{56DD547C-C3F2-8345-AE24-94A262A7A269}" type="sibTrans" cxnId="{9C1CCEA8-F4F5-E547-80B9-C5A05EA5516E}">
      <dgm:prSet/>
      <dgm:spPr/>
      <dgm:t>
        <a:bodyPr/>
        <a:lstStyle/>
        <a:p>
          <a:endParaRPr lang="en-US"/>
        </a:p>
      </dgm:t>
    </dgm:pt>
    <dgm:pt modelId="{6424A91B-FD59-3546-AB6A-7D073484A165}">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Data at Edge</a:t>
          </a:r>
        </a:p>
      </dgm:t>
    </dgm:pt>
    <dgm:pt modelId="{0E1D85BA-B0FD-6145-B0BF-996316EB2874}" type="parTrans" cxnId="{23FED279-F609-6048-8794-ABE050CDD796}">
      <dgm:prSet/>
      <dgm:spPr/>
      <dgm:t>
        <a:bodyPr/>
        <a:lstStyle/>
        <a:p>
          <a:endParaRPr lang="en-US"/>
        </a:p>
      </dgm:t>
    </dgm:pt>
    <dgm:pt modelId="{404560E3-EC7E-E146-BF29-CF263EFB2ED8}" type="sibTrans" cxnId="{23FED279-F609-6048-8794-ABE050CDD796}">
      <dgm:prSet/>
      <dgm:spPr/>
      <dgm:t>
        <a:bodyPr/>
        <a:lstStyle/>
        <a:p>
          <a:endParaRPr lang="en-US"/>
        </a:p>
      </dgm:t>
    </dgm:pt>
    <dgm:pt modelId="{ADD99D77-065C-F848-A816-9E73BCA78AFB}">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Client Load Balancer Endpoints</a:t>
          </a:r>
        </a:p>
      </dgm:t>
    </dgm:pt>
    <dgm:pt modelId="{A94203F8-C7FB-754E-8B0A-1D135EDB9157}" type="parTrans" cxnId="{D3E2C9F8-4F23-C74D-AB73-42D2C843B261}">
      <dgm:prSet/>
      <dgm:spPr/>
      <dgm:t>
        <a:bodyPr/>
        <a:lstStyle/>
        <a:p>
          <a:endParaRPr lang="en-US"/>
        </a:p>
      </dgm:t>
    </dgm:pt>
    <dgm:pt modelId="{B4B13B17-070D-9840-B4C8-F2D1526540E2}" type="sibTrans" cxnId="{D3E2C9F8-4F23-C74D-AB73-42D2C843B261}">
      <dgm:prSet/>
      <dgm:spPr/>
      <dgm:t>
        <a:bodyPr/>
        <a:lstStyle/>
        <a:p>
          <a:endParaRPr lang="en-US"/>
        </a:p>
      </dgm:t>
    </dgm:pt>
    <dgm:pt modelId="{CAB78B1C-B04A-914F-9BAD-526A8D33768A}">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Runtime Service Registration</a:t>
          </a:r>
        </a:p>
      </dgm:t>
    </dgm:pt>
    <dgm:pt modelId="{4B4D65D6-1460-9942-8E42-476F2096F35D}" type="parTrans" cxnId="{133719AA-59E9-4445-93AF-A8ED2657F3D6}">
      <dgm:prSet/>
      <dgm:spPr/>
      <dgm:t>
        <a:bodyPr/>
        <a:lstStyle/>
        <a:p>
          <a:endParaRPr lang="en-US"/>
        </a:p>
      </dgm:t>
    </dgm:pt>
    <dgm:pt modelId="{66808B86-F2FC-F74D-946D-7253D7865D40}" type="sibTrans" cxnId="{133719AA-59E9-4445-93AF-A8ED2657F3D6}">
      <dgm:prSet/>
      <dgm:spPr/>
      <dgm:t>
        <a:bodyPr/>
        <a:lstStyle/>
        <a:p>
          <a:endParaRPr lang="en-US"/>
        </a:p>
      </dgm:t>
    </dgm:pt>
    <dgm:pt modelId="{4FE55E6C-1720-C745-B2F0-013A096FAC34}">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BASE over ACID</a:t>
          </a:r>
        </a:p>
      </dgm:t>
    </dgm:pt>
    <dgm:pt modelId="{FF09EC7C-3267-B340-B516-1250D0ED67B6}" type="parTrans" cxnId="{A59D908D-E9BB-7E4F-80A6-5A1A27D014DB}">
      <dgm:prSet/>
      <dgm:spPr/>
      <dgm:t>
        <a:bodyPr/>
        <a:lstStyle/>
        <a:p>
          <a:endParaRPr lang="en-US"/>
        </a:p>
      </dgm:t>
    </dgm:pt>
    <dgm:pt modelId="{C05B0787-FAE9-0E42-AA3B-3C7194405252}" type="sibTrans" cxnId="{A59D908D-E9BB-7E4F-80A6-5A1A27D014DB}">
      <dgm:prSet/>
      <dgm:spPr/>
      <dgm:t>
        <a:bodyPr/>
        <a:lstStyle/>
        <a:p>
          <a:endParaRPr lang="en-US"/>
        </a:p>
      </dgm:t>
    </dgm:pt>
    <dgm:pt modelId="{E4927643-F27F-8E40-A1E6-A154B2A0EBB5}">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000" dirty="0"/>
            <a:t>Software Defined Infrastructure</a:t>
          </a:r>
        </a:p>
      </dgm:t>
    </dgm:pt>
    <dgm:pt modelId="{BDFA4686-7028-A941-94F6-41799FDFCDEB}" type="parTrans" cxnId="{285B0EED-B206-094C-82F3-A5F9F55C36EA}">
      <dgm:prSet/>
      <dgm:spPr/>
      <dgm:t>
        <a:bodyPr/>
        <a:lstStyle/>
        <a:p>
          <a:endParaRPr lang="en-US"/>
        </a:p>
      </dgm:t>
    </dgm:pt>
    <dgm:pt modelId="{F1666941-C151-4F48-8856-79073CFD4A3B}" type="sibTrans" cxnId="{285B0EED-B206-094C-82F3-A5F9F55C36EA}">
      <dgm:prSet/>
      <dgm:spPr/>
      <dgm:t>
        <a:bodyPr/>
        <a:lstStyle/>
        <a:p>
          <a:endParaRPr lang="en-US"/>
        </a:p>
      </dgm:t>
    </dgm:pt>
    <dgm:pt modelId="{B1640CEF-28E2-874E-BCB1-CC66AA3FF161}">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Client Load Balancers</a:t>
          </a:r>
        </a:p>
      </dgm:t>
    </dgm:pt>
    <dgm:pt modelId="{434FA4C1-173D-5246-A370-D4A64278D927}" type="parTrans" cxnId="{5E8C5CD5-8C22-7F42-AD9C-FF1AB4E7CEDC}">
      <dgm:prSet/>
      <dgm:spPr/>
      <dgm:t>
        <a:bodyPr/>
        <a:lstStyle/>
        <a:p>
          <a:endParaRPr lang="en-US"/>
        </a:p>
      </dgm:t>
    </dgm:pt>
    <dgm:pt modelId="{40CCAF5A-E841-0D4B-9A34-B07B3EF728A2}" type="sibTrans" cxnId="{5E8C5CD5-8C22-7F42-AD9C-FF1AB4E7CEDC}">
      <dgm:prSet/>
      <dgm:spPr/>
      <dgm:t>
        <a:bodyPr/>
        <a:lstStyle/>
        <a:p>
          <a:endParaRPr lang="en-US"/>
        </a:p>
      </dgm:t>
    </dgm:pt>
    <dgm:pt modelId="{3E31B61A-A69A-9140-821B-0C1C805172C3}">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a:t>Software Routers</a:t>
          </a:r>
          <a:endParaRPr lang="en-US" sz="1000" dirty="0"/>
        </a:p>
      </dgm:t>
    </dgm:pt>
    <dgm:pt modelId="{4CE1B16A-760E-9248-A30E-A27752AB56C3}" type="parTrans" cxnId="{FC3EDE7E-2E05-B648-99AD-FD0912C9CF18}">
      <dgm:prSet/>
      <dgm:spPr/>
      <dgm:t>
        <a:bodyPr/>
        <a:lstStyle/>
        <a:p>
          <a:endParaRPr lang="en-US"/>
        </a:p>
      </dgm:t>
    </dgm:pt>
    <dgm:pt modelId="{0A628DBF-CDCA-644E-9B92-811D449F8D5A}" type="sibTrans" cxnId="{FC3EDE7E-2E05-B648-99AD-FD0912C9CF18}">
      <dgm:prSet/>
      <dgm:spPr/>
      <dgm:t>
        <a:bodyPr/>
        <a:lstStyle/>
        <a:p>
          <a:endParaRPr lang="en-US"/>
        </a:p>
      </dgm:t>
    </dgm:pt>
    <dgm:pt modelId="{84069252-BF93-A74A-9A11-153106720EC5}" type="pres">
      <dgm:prSet presAssocID="{EBF083D1-77E7-1946-8889-1903DE9996AD}" presName="hierChild1" presStyleCnt="0">
        <dgm:presLayoutVars>
          <dgm:orgChart val="1"/>
          <dgm:chPref val="1"/>
          <dgm:dir/>
          <dgm:animOne val="branch"/>
          <dgm:animLvl val="lvl"/>
          <dgm:resizeHandles/>
        </dgm:presLayoutVars>
      </dgm:prSet>
      <dgm:spPr/>
    </dgm:pt>
    <dgm:pt modelId="{51EC31EF-C7CF-8D40-A1C7-1BBC7F67AA48}" type="pres">
      <dgm:prSet presAssocID="{87D74EBE-2276-7E42-8DF6-8462B2DBD781}" presName="hierRoot1" presStyleCnt="0">
        <dgm:presLayoutVars>
          <dgm:hierBranch val="init"/>
        </dgm:presLayoutVars>
      </dgm:prSet>
      <dgm:spPr/>
    </dgm:pt>
    <dgm:pt modelId="{C77D8179-5C06-EF4F-8E80-105914A6D741}" type="pres">
      <dgm:prSet presAssocID="{87D74EBE-2276-7E42-8DF6-8462B2DBD781}" presName="rootComposite1" presStyleCnt="0"/>
      <dgm:spPr/>
    </dgm:pt>
    <dgm:pt modelId="{B18CBEC2-9F83-B64A-AFAF-C5B816CFE2C7}" type="pres">
      <dgm:prSet presAssocID="{87D74EBE-2276-7E42-8DF6-8462B2DBD781}" presName="rootText1" presStyleLbl="node0" presStyleIdx="0" presStyleCnt="1">
        <dgm:presLayoutVars>
          <dgm:chPref val="3"/>
        </dgm:presLayoutVars>
      </dgm:prSet>
      <dgm:spPr/>
    </dgm:pt>
    <dgm:pt modelId="{92A02D4C-B9FA-C84D-9C62-19EF9D06AC26}" type="pres">
      <dgm:prSet presAssocID="{87D74EBE-2276-7E42-8DF6-8462B2DBD781}" presName="rootConnector1" presStyleLbl="node1" presStyleIdx="0" presStyleCnt="0"/>
      <dgm:spPr/>
    </dgm:pt>
    <dgm:pt modelId="{17C6C307-EF08-7847-83D6-9CA8848A2F7C}" type="pres">
      <dgm:prSet presAssocID="{87D74EBE-2276-7E42-8DF6-8462B2DBD781}" presName="hierChild2" presStyleCnt="0"/>
      <dgm:spPr/>
    </dgm:pt>
    <dgm:pt modelId="{2EF99814-5A15-4E40-BC61-EAB14195F59C}" type="pres">
      <dgm:prSet presAssocID="{7803CDB1-803D-1E42-A315-98F60AE8E2FF}" presName="Name37" presStyleLbl="parChTrans1D2" presStyleIdx="0" presStyleCnt="4"/>
      <dgm:spPr/>
    </dgm:pt>
    <dgm:pt modelId="{9C9618B0-BD4B-1F44-9B34-5B0131F2BB6F}" type="pres">
      <dgm:prSet presAssocID="{D26351D2-A5CD-6F4B-9D81-DA5DE68CD3D6}" presName="hierRoot2" presStyleCnt="0">
        <dgm:presLayoutVars>
          <dgm:hierBranch val="init"/>
        </dgm:presLayoutVars>
      </dgm:prSet>
      <dgm:spPr/>
    </dgm:pt>
    <dgm:pt modelId="{59BE3918-BA29-0340-B8E3-786D4A3C2401}" type="pres">
      <dgm:prSet presAssocID="{D26351D2-A5CD-6F4B-9D81-DA5DE68CD3D6}" presName="rootComposite" presStyleCnt="0"/>
      <dgm:spPr/>
    </dgm:pt>
    <dgm:pt modelId="{FD99AF86-7109-1D44-8C82-5B88614F87DC}" type="pres">
      <dgm:prSet presAssocID="{D26351D2-A5CD-6F4B-9D81-DA5DE68CD3D6}" presName="rootText" presStyleLbl="node2" presStyleIdx="0" presStyleCnt="4">
        <dgm:presLayoutVars>
          <dgm:chPref val="3"/>
        </dgm:presLayoutVars>
      </dgm:prSet>
      <dgm:spPr/>
    </dgm:pt>
    <dgm:pt modelId="{476507C5-F5EF-3E40-B2E3-ECB40D9FBA53}" type="pres">
      <dgm:prSet presAssocID="{D26351D2-A5CD-6F4B-9D81-DA5DE68CD3D6}" presName="rootConnector" presStyleLbl="node2" presStyleIdx="0" presStyleCnt="4"/>
      <dgm:spPr/>
    </dgm:pt>
    <dgm:pt modelId="{0AF6D6F2-EBA1-B04F-BB4F-CF2D8A3E4357}" type="pres">
      <dgm:prSet presAssocID="{D26351D2-A5CD-6F4B-9D81-DA5DE68CD3D6}" presName="hierChild4" presStyleCnt="0"/>
      <dgm:spPr/>
    </dgm:pt>
    <dgm:pt modelId="{EDACD912-F2F0-014F-888F-B6C01C587B23}" type="pres">
      <dgm:prSet presAssocID="{F670731E-D16C-054E-9F5B-8A7F2AC363D6}" presName="Name37" presStyleLbl="parChTrans1D3" presStyleIdx="0" presStyleCnt="10"/>
      <dgm:spPr/>
    </dgm:pt>
    <dgm:pt modelId="{C6BB6D6A-0E8E-4A4B-B8C9-1604C1F36DE6}" type="pres">
      <dgm:prSet presAssocID="{8B235780-C190-B143-98DA-81349D4408D9}" presName="hierRoot2" presStyleCnt="0">
        <dgm:presLayoutVars>
          <dgm:hierBranch val="init"/>
        </dgm:presLayoutVars>
      </dgm:prSet>
      <dgm:spPr/>
    </dgm:pt>
    <dgm:pt modelId="{1DD35030-868E-C044-AA81-7E24A76DE729}" type="pres">
      <dgm:prSet presAssocID="{8B235780-C190-B143-98DA-81349D4408D9}" presName="rootComposite" presStyleCnt="0"/>
      <dgm:spPr/>
    </dgm:pt>
    <dgm:pt modelId="{F1B5D9D5-5DAB-F24A-B4C1-5F167F3B8D16}" type="pres">
      <dgm:prSet presAssocID="{8B235780-C190-B143-98DA-81349D4408D9}" presName="rootText" presStyleLbl="node3" presStyleIdx="0" presStyleCnt="10">
        <dgm:presLayoutVars>
          <dgm:chPref val="3"/>
        </dgm:presLayoutVars>
      </dgm:prSet>
      <dgm:spPr/>
    </dgm:pt>
    <dgm:pt modelId="{797F5F1C-7D28-004E-8F04-851660666BFE}" type="pres">
      <dgm:prSet presAssocID="{8B235780-C190-B143-98DA-81349D4408D9}" presName="rootConnector" presStyleLbl="node3" presStyleIdx="0" presStyleCnt="10"/>
      <dgm:spPr/>
    </dgm:pt>
    <dgm:pt modelId="{596103DC-B4C7-714A-83CF-6316B21B2C4D}" type="pres">
      <dgm:prSet presAssocID="{8B235780-C190-B143-98DA-81349D4408D9}" presName="hierChild4" presStyleCnt="0"/>
      <dgm:spPr/>
    </dgm:pt>
    <dgm:pt modelId="{E88C8C53-81E1-6D40-BE72-E9FC3280195D}" type="pres">
      <dgm:prSet presAssocID="{8B235780-C190-B143-98DA-81349D4408D9}" presName="hierChild5" presStyleCnt="0"/>
      <dgm:spPr/>
    </dgm:pt>
    <dgm:pt modelId="{83E2E45E-F4C6-424B-93B8-B3CF0D1FE1BD}" type="pres">
      <dgm:prSet presAssocID="{963C2611-D769-F84C-9FE8-6541C6D1E04A}" presName="Name37" presStyleLbl="parChTrans1D3" presStyleIdx="1" presStyleCnt="10"/>
      <dgm:spPr/>
    </dgm:pt>
    <dgm:pt modelId="{682EBDF6-1C13-974B-8D0F-192745FF4268}" type="pres">
      <dgm:prSet presAssocID="{1964C1CB-D952-3D46-AA84-43AB83D30C69}" presName="hierRoot2" presStyleCnt="0">
        <dgm:presLayoutVars>
          <dgm:hierBranch val="init"/>
        </dgm:presLayoutVars>
      </dgm:prSet>
      <dgm:spPr/>
    </dgm:pt>
    <dgm:pt modelId="{D5A40018-CE50-EF42-AE4E-97E404061F46}" type="pres">
      <dgm:prSet presAssocID="{1964C1CB-D952-3D46-AA84-43AB83D30C69}" presName="rootComposite" presStyleCnt="0"/>
      <dgm:spPr/>
    </dgm:pt>
    <dgm:pt modelId="{C5DAAF8C-3108-2847-A715-A84A39486294}" type="pres">
      <dgm:prSet presAssocID="{1964C1CB-D952-3D46-AA84-43AB83D30C69}" presName="rootText" presStyleLbl="node3" presStyleIdx="1" presStyleCnt="10">
        <dgm:presLayoutVars>
          <dgm:chPref val="3"/>
        </dgm:presLayoutVars>
      </dgm:prSet>
      <dgm:spPr/>
    </dgm:pt>
    <dgm:pt modelId="{C99455F1-008A-6349-A2DB-EBA037A60091}" type="pres">
      <dgm:prSet presAssocID="{1964C1CB-D952-3D46-AA84-43AB83D30C69}" presName="rootConnector" presStyleLbl="node3" presStyleIdx="1" presStyleCnt="10"/>
      <dgm:spPr/>
    </dgm:pt>
    <dgm:pt modelId="{9E574F29-0DEB-B745-8FD6-CB3EF13DACCE}" type="pres">
      <dgm:prSet presAssocID="{1964C1CB-D952-3D46-AA84-43AB83D30C69}" presName="hierChild4" presStyleCnt="0"/>
      <dgm:spPr/>
    </dgm:pt>
    <dgm:pt modelId="{D8E7B479-DBB0-0247-B959-5343B0C8A3C5}" type="pres">
      <dgm:prSet presAssocID="{1964C1CB-D952-3D46-AA84-43AB83D30C69}" presName="hierChild5" presStyleCnt="0"/>
      <dgm:spPr/>
    </dgm:pt>
    <dgm:pt modelId="{846ED423-67B2-2D4C-AF9D-8297438C6747}" type="pres">
      <dgm:prSet presAssocID="{FF09EC7C-3267-B340-B516-1250D0ED67B6}" presName="Name37" presStyleLbl="parChTrans1D3" presStyleIdx="2" presStyleCnt="10"/>
      <dgm:spPr/>
    </dgm:pt>
    <dgm:pt modelId="{D84F35E1-018A-3046-83F0-D31495440723}" type="pres">
      <dgm:prSet presAssocID="{4FE55E6C-1720-C745-B2F0-013A096FAC34}" presName="hierRoot2" presStyleCnt="0">
        <dgm:presLayoutVars>
          <dgm:hierBranch val="init"/>
        </dgm:presLayoutVars>
      </dgm:prSet>
      <dgm:spPr/>
    </dgm:pt>
    <dgm:pt modelId="{4258B808-203E-3F4A-BB3F-8C9196C4A309}" type="pres">
      <dgm:prSet presAssocID="{4FE55E6C-1720-C745-B2F0-013A096FAC34}" presName="rootComposite" presStyleCnt="0"/>
      <dgm:spPr/>
    </dgm:pt>
    <dgm:pt modelId="{1F434600-2778-0E4A-AB95-A321423624EA}" type="pres">
      <dgm:prSet presAssocID="{4FE55E6C-1720-C745-B2F0-013A096FAC34}" presName="rootText" presStyleLbl="node3" presStyleIdx="2" presStyleCnt="10">
        <dgm:presLayoutVars>
          <dgm:chPref val="3"/>
        </dgm:presLayoutVars>
      </dgm:prSet>
      <dgm:spPr/>
    </dgm:pt>
    <dgm:pt modelId="{13DE7A30-05FB-2A4A-AA0B-7F99AB2B3AA4}" type="pres">
      <dgm:prSet presAssocID="{4FE55E6C-1720-C745-B2F0-013A096FAC34}" presName="rootConnector" presStyleLbl="node3" presStyleIdx="2" presStyleCnt="10"/>
      <dgm:spPr/>
    </dgm:pt>
    <dgm:pt modelId="{AB1E889A-89E2-5A44-B395-2ADB76974FE4}" type="pres">
      <dgm:prSet presAssocID="{4FE55E6C-1720-C745-B2F0-013A096FAC34}" presName="hierChild4" presStyleCnt="0"/>
      <dgm:spPr/>
    </dgm:pt>
    <dgm:pt modelId="{C92FC52E-741A-3242-A455-2B3CA427F854}" type="pres">
      <dgm:prSet presAssocID="{4FE55E6C-1720-C745-B2F0-013A096FAC34}" presName="hierChild5" presStyleCnt="0"/>
      <dgm:spPr/>
    </dgm:pt>
    <dgm:pt modelId="{33FF2381-0022-2443-9B9D-2387AEF5CAE5}" type="pres">
      <dgm:prSet presAssocID="{4B4D65D6-1460-9942-8E42-476F2096F35D}" presName="Name37" presStyleLbl="parChTrans1D3" presStyleIdx="3" presStyleCnt="10"/>
      <dgm:spPr/>
    </dgm:pt>
    <dgm:pt modelId="{50999840-F576-094C-964E-4272CB3E57B9}" type="pres">
      <dgm:prSet presAssocID="{CAB78B1C-B04A-914F-9BAD-526A8D33768A}" presName="hierRoot2" presStyleCnt="0">
        <dgm:presLayoutVars>
          <dgm:hierBranch val="init"/>
        </dgm:presLayoutVars>
      </dgm:prSet>
      <dgm:spPr/>
    </dgm:pt>
    <dgm:pt modelId="{98BD670D-06A7-F545-A08A-DF7959C2B743}" type="pres">
      <dgm:prSet presAssocID="{CAB78B1C-B04A-914F-9BAD-526A8D33768A}" presName="rootComposite" presStyleCnt="0"/>
      <dgm:spPr/>
    </dgm:pt>
    <dgm:pt modelId="{F1565064-56E8-7841-BA6B-03232956A22E}" type="pres">
      <dgm:prSet presAssocID="{CAB78B1C-B04A-914F-9BAD-526A8D33768A}" presName="rootText" presStyleLbl="node3" presStyleIdx="3" presStyleCnt="10">
        <dgm:presLayoutVars>
          <dgm:chPref val="3"/>
        </dgm:presLayoutVars>
      </dgm:prSet>
      <dgm:spPr/>
    </dgm:pt>
    <dgm:pt modelId="{4A3C66BB-6663-4B44-ABFE-8FDE4151BB12}" type="pres">
      <dgm:prSet presAssocID="{CAB78B1C-B04A-914F-9BAD-526A8D33768A}" presName="rootConnector" presStyleLbl="node3" presStyleIdx="3" presStyleCnt="10"/>
      <dgm:spPr/>
    </dgm:pt>
    <dgm:pt modelId="{C5869CF7-9B33-7844-A023-FDDE9510F3FB}" type="pres">
      <dgm:prSet presAssocID="{CAB78B1C-B04A-914F-9BAD-526A8D33768A}" presName="hierChild4" presStyleCnt="0"/>
      <dgm:spPr/>
    </dgm:pt>
    <dgm:pt modelId="{EE7A921B-1831-594D-A5C8-0E914E0D227A}" type="pres">
      <dgm:prSet presAssocID="{CAB78B1C-B04A-914F-9BAD-526A8D33768A}" presName="hierChild5" presStyleCnt="0"/>
      <dgm:spPr/>
    </dgm:pt>
    <dgm:pt modelId="{8C77112C-B58F-0347-A672-E965E52C7529}" type="pres">
      <dgm:prSet presAssocID="{D26351D2-A5CD-6F4B-9D81-DA5DE68CD3D6}" presName="hierChild5" presStyleCnt="0"/>
      <dgm:spPr/>
    </dgm:pt>
    <dgm:pt modelId="{EBE0B8E9-2BA2-114B-A5FD-9FA70245CE7E}" type="pres">
      <dgm:prSet presAssocID="{9016BC04-D755-1F40-BC01-0EFB3C5854EB}" presName="Name37" presStyleLbl="parChTrans1D2" presStyleIdx="1" presStyleCnt="4"/>
      <dgm:spPr/>
    </dgm:pt>
    <dgm:pt modelId="{2C2D289B-9547-3B4E-B076-E094B3210EEC}" type="pres">
      <dgm:prSet presAssocID="{46D92841-11C7-6546-8440-97DA2D018895}" presName="hierRoot2" presStyleCnt="0">
        <dgm:presLayoutVars>
          <dgm:hierBranch val="init"/>
        </dgm:presLayoutVars>
      </dgm:prSet>
      <dgm:spPr/>
    </dgm:pt>
    <dgm:pt modelId="{40005E08-2396-9542-A296-AD5A3807BEF6}" type="pres">
      <dgm:prSet presAssocID="{46D92841-11C7-6546-8440-97DA2D018895}" presName="rootComposite" presStyleCnt="0"/>
      <dgm:spPr/>
    </dgm:pt>
    <dgm:pt modelId="{225C7602-7061-A348-BF08-CFEF035611C4}" type="pres">
      <dgm:prSet presAssocID="{46D92841-11C7-6546-8440-97DA2D018895}" presName="rootText" presStyleLbl="node2" presStyleIdx="1" presStyleCnt="4">
        <dgm:presLayoutVars>
          <dgm:chPref val="3"/>
        </dgm:presLayoutVars>
      </dgm:prSet>
      <dgm:spPr/>
    </dgm:pt>
    <dgm:pt modelId="{F85BE45A-D253-EB4E-AF48-A570DE6C4883}" type="pres">
      <dgm:prSet presAssocID="{46D92841-11C7-6546-8440-97DA2D018895}" presName="rootConnector" presStyleLbl="node2" presStyleIdx="1" presStyleCnt="4"/>
      <dgm:spPr/>
    </dgm:pt>
    <dgm:pt modelId="{9DCBB451-7E02-0640-B083-480DCF43F067}" type="pres">
      <dgm:prSet presAssocID="{46D92841-11C7-6546-8440-97DA2D018895}" presName="hierChild4" presStyleCnt="0"/>
      <dgm:spPr/>
    </dgm:pt>
    <dgm:pt modelId="{910BA023-08C5-4A4F-BF52-DD4318E3B2F3}" type="pres">
      <dgm:prSet presAssocID="{CF2BDB08-ACD3-384B-9F4C-4C795C534D0B}" presName="Name37" presStyleLbl="parChTrans1D3" presStyleIdx="4" presStyleCnt="10"/>
      <dgm:spPr/>
    </dgm:pt>
    <dgm:pt modelId="{D9079303-144C-C24C-A642-8A116E9B8B27}" type="pres">
      <dgm:prSet presAssocID="{40AAFD32-E41F-444F-8924-4224E75D1FA6}" presName="hierRoot2" presStyleCnt="0">
        <dgm:presLayoutVars>
          <dgm:hierBranch val="init"/>
        </dgm:presLayoutVars>
      </dgm:prSet>
      <dgm:spPr/>
    </dgm:pt>
    <dgm:pt modelId="{018C3532-2118-FE41-A9CA-0D001CDE18FE}" type="pres">
      <dgm:prSet presAssocID="{40AAFD32-E41F-444F-8924-4224E75D1FA6}" presName="rootComposite" presStyleCnt="0"/>
      <dgm:spPr/>
    </dgm:pt>
    <dgm:pt modelId="{FDD0B822-A807-D84B-825E-80A87E7F2A24}" type="pres">
      <dgm:prSet presAssocID="{40AAFD32-E41F-444F-8924-4224E75D1FA6}" presName="rootText" presStyleLbl="node3" presStyleIdx="4" presStyleCnt="10">
        <dgm:presLayoutVars>
          <dgm:chPref val="3"/>
        </dgm:presLayoutVars>
      </dgm:prSet>
      <dgm:spPr/>
    </dgm:pt>
    <dgm:pt modelId="{1E529EDB-B7EE-0D41-949D-15F8F6569C60}" type="pres">
      <dgm:prSet presAssocID="{40AAFD32-E41F-444F-8924-4224E75D1FA6}" presName="rootConnector" presStyleLbl="node3" presStyleIdx="4" presStyleCnt="10"/>
      <dgm:spPr/>
    </dgm:pt>
    <dgm:pt modelId="{6B9AB700-13E2-364E-B355-4E8F66349110}" type="pres">
      <dgm:prSet presAssocID="{40AAFD32-E41F-444F-8924-4224E75D1FA6}" presName="hierChild4" presStyleCnt="0"/>
      <dgm:spPr/>
    </dgm:pt>
    <dgm:pt modelId="{16066EE3-3730-CE46-830D-2D1F31AFAC72}" type="pres">
      <dgm:prSet presAssocID="{40AAFD32-E41F-444F-8924-4224E75D1FA6}" presName="hierChild5" presStyleCnt="0"/>
      <dgm:spPr/>
    </dgm:pt>
    <dgm:pt modelId="{C555E3A0-EAE4-DF42-84F9-C507A3B58854}" type="pres">
      <dgm:prSet presAssocID="{AA468BCF-BB6E-DF4F-B716-A2539D9CD802}" presName="Name37" presStyleLbl="parChTrans1D3" presStyleIdx="5" presStyleCnt="10"/>
      <dgm:spPr/>
    </dgm:pt>
    <dgm:pt modelId="{B29D68CE-F588-3C45-9B52-AA80E7CA3732}" type="pres">
      <dgm:prSet presAssocID="{E67FC60C-0CFA-2E48-81F1-C01A9DDD4FC8}" presName="hierRoot2" presStyleCnt="0">
        <dgm:presLayoutVars>
          <dgm:hierBranch val="init"/>
        </dgm:presLayoutVars>
      </dgm:prSet>
      <dgm:spPr/>
    </dgm:pt>
    <dgm:pt modelId="{5D29C3C0-CF1F-FC47-B4C7-7C38164804C1}" type="pres">
      <dgm:prSet presAssocID="{E67FC60C-0CFA-2E48-81F1-C01A9DDD4FC8}" presName="rootComposite" presStyleCnt="0"/>
      <dgm:spPr/>
    </dgm:pt>
    <dgm:pt modelId="{18BA7FFE-0F59-0A41-987B-CC96B445CC97}" type="pres">
      <dgm:prSet presAssocID="{E67FC60C-0CFA-2E48-81F1-C01A9DDD4FC8}" presName="rootText" presStyleLbl="node3" presStyleIdx="5" presStyleCnt="10">
        <dgm:presLayoutVars>
          <dgm:chPref val="3"/>
        </dgm:presLayoutVars>
      </dgm:prSet>
      <dgm:spPr/>
    </dgm:pt>
    <dgm:pt modelId="{C82CFBD9-C46D-4747-8BF1-8E432D407E62}" type="pres">
      <dgm:prSet presAssocID="{E67FC60C-0CFA-2E48-81F1-C01A9DDD4FC8}" presName="rootConnector" presStyleLbl="node3" presStyleIdx="5" presStyleCnt="10"/>
      <dgm:spPr/>
    </dgm:pt>
    <dgm:pt modelId="{70A6EA90-0DEA-8C47-9A73-9245A518D3F2}" type="pres">
      <dgm:prSet presAssocID="{E67FC60C-0CFA-2E48-81F1-C01A9DDD4FC8}" presName="hierChild4" presStyleCnt="0"/>
      <dgm:spPr/>
    </dgm:pt>
    <dgm:pt modelId="{0F75439B-2183-0F44-8905-B53E7796B61A}" type="pres">
      <dgm:prSet presAssocID="{E67FC60C-0CFA-2E48-81F1-C01A9DDD4FC8}" presName="hierChild5" presStyleCnt="0"/>
      <dgm:spPr/>
    </dgm:pt>
    <dgm:pt modelId="{DEF3A293-23E5-9645-A337-9D4A761ED556}" type="pres">
      <dgm:prSet presAssocID="{46D92841-11C7-6546-8440-97DA2D018895}" presName="hierChild5" presStyleCnt="0"/>
      <dgm:spPr/>
    </dgm:pt>
    <dgm:pt modelId="{D08F9341-A105-B749-923E-1DC7826A4F37}" type="pres">
      <dgm:prSet presAssocID="{BDFA4686-7028-A941-94F6-41799FDFCDEB}" presName="Name37" presStyleLbl="parChTrans1D2" presStyleIdx="2" presStyleCnt="4"/>
      <dgm:spPr/>
    </dgm:pt>
    <dgm:pt modelId="{CF0E6B40-2E5B-444C-8AFC-3EA54E747F8B}" type="pres">
      <dgm:prSet presAssocID="{E4927643-F27F-8E40-A1E6-A154B2A0EBB5}" presName="hierRoot2" presStyleCnt="0">
        <dgm:presLayoutVars>
          <dgm:hierBranch val="init"/>
        </dgm:presLayoutVars>
      </dgm:prSet>
      <dgm:spPr/>
    </dgm:pt>
    <dgm:pt modelId="{1244E6A8-33B8-9E49-B64C-26AF9BDDE4B7}" type="pres">
      <dgm:prSet presAssocID="{E4927643-F27F-8E40-A1E6-A154B2A0EBB5}" presName="rootComposite" presStyleCnt="0"/>
      <dgm:spPr/>
    </dgm:pt>
    <dgm:pt modelId="{B70C25FD-07D6-4649-9067-4326FF6AC6C3}" type="pres">
      <dgm:prSet presAssocID="{E4927643-F27F-8E40-A1E6-A154B2A0EBB5}" presName="rootText" presStyleLbl="node2" presStyleIdx="2" presStyleCnt="4">
        <dgm:presLayoutVars>
          <dgm:chPref val="3"/>
        </dgm:presLayoutVars>
      </dgm:prSet>
      <dgm:spPr/>
    </dgm:pt>
    <dgm:pt modelId="{2E1AAB81-811B-EF4C-8FB8-03ACA5A814EA}" type="pres">
      <dgm:prSet presAssocID="{E4927643-F27F-8E40-A1E6-A154B2A0EBB5}" presName="rootConnector" presStyleLbl="node2" presStyleIdx="2" presStyleCnt="4"/>
      <dgm:spPr/>
    </dgm:pt>
    <dgm:pt modelId="{E6557487-30D4-F544-B530-06C5003BA17F}" type="pres">
      <dgm:prSet presAssocID="{E4927643-F27F-8E40-A1E6-A154B2A0EBB5}" presName="hierChild4" presStyleCnt="0"/>
      <dgm:spPr/>
    </dgm:pt>
    <dgm:pt modelId="{30AC32CB-9A4D-E248-8CE0-CDF35A689199}" type="pres">
      <dgm:prSet presAssocID="{434FA4C1-173D-5246-A370-D4A64278D927}" presName="Name37" presStyleLbl="parChTrans1D3" presStyleIdx="6" presStyleCnt="10"/>
      <dgm:spPr/>
    </dgm:pt>
    <dgm:pt modelId="{11DDCA63-8C74-B944-AFF8-FC4B92C838F8}" type="pres">
      <dgm:prSet presAssocID="{B1640CEF-28E2-874E-BCB1-CC66AA3FF161}" presName="hierRoot2" presStyleCnt="0">
        <dgm:presLayoutVars>
          <dgm:hierBranch val="init"/>
        </dgm:presLayoutVars>
      </dgm:prSet>
      <dgm:spPr/>
    </dgm:pt>
    <dgm:pt modelId="{8C4E7F1C-7FDE-7C47-B0CF-84137A816A6B}" type="pres">
      <dgm:prSet presAssocID="{B1640CEF-28E2-874E-BCB1-CC66AA3FF161}" presName="rootComposite" presStyleCnt="0"/>
      <dgm:spPr/>
    </dgm:pt>
    <dgm:pt modelId="{A3BED1EC-F8AC-2848-ADD9-D9D2C0C1DC9F}" type="pres">
      <dgm:prSet presAssocID="{B1640CEF-28E2-874E-BCB1-CC66AA3FF161}" presName="rootText" presStyleLbl="node3" presStyleIdx="6" presStyleCnt="10">
        <dgm:presLayoutVars>
          <dgm:chPref val="3"/>
        </dgm:presLayoutVars>
      </dgm:prSet>
      <dgm:spPr/>
    </dgm:pt>
    <dgm:pt modelId="{5E304A02-0779-A142-864C-6ABF9DD76939}" type="pres">
      <dgm:prSet presAssocID="{B1640CEF-28E2-874E-BCB1-CC66AA3FF161}" presName="rootConnector" presStyleLbl="node3" presStyleIdx="6" presStyleCnt="10"/>
      <dgm:spPr/>
    </dgm:pt>
    <dgm:pt modelId="{03A2DDD8-D536-D840-9887-C5C537BA5C0F}" type="pres">
      <dgm:prSet presAssocID="{B1640CEF-28E2-874E-BCB1-CC66AA3FF161}" presName="hierChild4" presStyleCnt="0"/>
      <dgm:spPr/>
    </dgm:pt>
    <dgm:pt modelId="{34D23EB5-50DB-5744-A6FE-334EF0377D58}" type="pres">
      <dgm:prSet presAssocID="{B1640CEF-28E2-874E-BCB1-CC66AA3FF161}" presName="hierChild5" presStyleCnt="0"/>
      <dgm:spPr/>
    </dgm:pt>
    <dgm:pt modelId="{000D827C-8F17-6144-BC79-8C04B502369A}" type="pres">
      <dgm:prSet presAssocID="{4CE1B16A-760E-9248-A30E-A27752AB56C3}" presName="Name37" presStyleLbl="parChTrans1D3" presStyleIdx="7" presStyleCnt="10"/>
      <dgm:spPr/>
    </dgm:pt>
    <dgm:pt modelId="{99C3547C-27C7-F142-BAE3-2F9A0BF1B9E2}" type="pres">
      <dgm:prSet presAssocID="{3E31B61A-A69A-9140-821B-0C1C805172C3}" presName="hierRoot2" presStyleCnt="0">
        <dgm:presLayoutVars>
          <dgm:hierBranch val="init"/>
        </dgm:presLayoutVars>
      </dgm:prSet>
      <dgm:spPr/>
    </dgm:pt>
    <dgm:pt modelId="{C0514FEF-3B3C-014F-A7E9-734CAA641BB4}" type="pres">
      <dgm:prSet presAssocID="{3E31B61A-A69A-9140-821B-0C1C805172C3}" presName="rootComposite" presStyleCnt="0"/>
      <dgm:spPr/>
    </dgm:pt>
    <dgm:pt modelId="{3A5B1EDE-9AD0-6449-955C-974869AA3265}" type="pres">
      <dgm:prSet presAssocID="{3E31B61A-A69A-9140-821B-0C1C805172C3}" presName="rootText" presStyleLbl="node3" presStyleIdx="7" presStyleCnt="10">
        <dgm:presLayoutVars>
          <dgm:chPref val="3"/>
        </dgm:presLayoutVars>
      </dgm:prSet>
      <dgm:spPr/>
    </dgm:pt>
    <dgm:pt modelId="{868DD9D3-8D7E-0545-B6B2-1B1E7C80109A}" type="pres">
      <dgm:prSet presAssocID="{3E31B61A-A69A-9140-821B-0C1C805172C3}" presName="rootConnector" presStyleLbl="node3" presStyleIdx="7" presStyleCnt="10"/>
      <dgm:spPr/>
    </dgm:pt>
    <dgm:pt modelId="{6A20FBC0-0EDB-5A42-BCD5-7FC6BD54624C}" type="pres">
      <dgm:prSet presAssocID="{3E31B61A-A69A-9140-821B-0C1C805172C3}" presName="hierChild4" presStyleCnt="0"/>
      <dgm:spPr/>
    </dgm:pt>
    <dgm:pt modelId="{EDD2CCF0-B8BD-0346-AEC5-FCB042EF426C}" type="pres">
      <dgm:prSet presAssocID="{3E31B61A-A69A-9140-821B-0C1C805172C3}" presName="hierChild5" presStyleCnt="0"/>
      <dgm:spPr/>
    </dgm:pt>
    <dgm:pt modelId="{C635B7ED-330A-2140-BE17-A6FC396507DB}" type="pres">
      <dgm:prSet presAssocID="{E4927643-F27F-8E40-A1E6-A154B2A0EBB5}" presName="hierChild5" presStyleCnt="0"/>
      <dgm:spPr/>
    </dgm:pt>
    <dgm:pt modelId="{9A7799A5-6222-F04F-B460-EBA6CF7D0933}" type="pres">
      <dgm:prSet presAssocID="{FBC45772-F54F-EB41-802C-5AFE27684029}" presName="Name37" presStyleLbl="parChTrans1D2" presStyleIdx="3" presStyleCnt="4"/>
      <dgm:spPr/>
    </dgm:pt>
    <dgm:pt modelId="{1DEE13FE-5728-B744-8DDA-373B6282B61B}" type="pres">
      <dgm:prSet presAssocID="{A36F6CED-6A95-0742-9CFB-99AF50B30B58}" presName="hierRoot2" presStyleCnt="0">
        <dgm:presLayoutVars>
          <dgm:hierBranch val="init"/>
        </dgm:presLayoutVars>
      </dgm:prSet>
      <dgm:spPr/>
    </dgm:pt>
    <dgm:pt modelId="{777C122A-F8AD-AE41-ABE2-9A8FCA1ACDFB}" type="pres">
      <dgm:prSet presAssocID="{A36F6CED-6A95-0742-9CFB-99AF50B30B58}" presName="rootComposite" presStyleCnt="0"/>
      <dgm:spPr/>
    </dgm:pt>
    <dgm:pt modelId="{EBD64913-71BB-6D44-9F91-2B9241434019}" type="pres">
      <dgm:prSet presAssocID="{A36F6CED-6A95-0742-9CFB-99AF50B30B58}" presName="rootText" presStyleLbl="node2" presStyleIdx="3" presStyleCnt="4">
        <dgm:presLayoutVars>
          <dgm:chPref val="3"/>
        </dgm:presLayoutVars>
      </dgm:prSet>
      <dgm:spPr/>
    </dgm:pt>
    <dgm:pt modelId="{A26CB66F-FC97-B34A-B691-1122AF4F36C2}" type="pres">
      <dgm:prSet presAssocID="{A36F6CED-6A95-0742-9CFB-99AF50B30B58}" presName="rootConnector" presStyleLbl="node2" presStyleIdx="3" presStyleCnt="4"/>
      <dgm:spPr/>
    </dgm:pt>
    <dgm:pt modelId="{F2A33569-C970-9F41-8181-793D73875C72}" type="pres">
      <dgm:prSet presAssocID="{A36F6CED-6A95-0742-9CFB-99AF50B30B58}" presName="hierChild4" presStyleCnt="0"/>
      <dgm:spPr/>
    </dgm:pt>
    <dgm:pt modelId="{E7DF91ED-2C4A-A646-82CB-15F8208C884B}" type="pres">
      <dgm:prSet presAssocID="{0E1D85BA-B0FD-6145-B0BF-996316EB2874}" presName="Name37" presStyleLbl="parChTrans1D3" presStyleIdx="8" presStyleCnt="10"/>
      <dgm:spPr/>
    </dgm:pt>
    <dgm:pt modelId="{F5B2EA06-47E9-5B4B-AF24-568EB89BB941}" type="pres">
      <dgm:prSet presAssocID="{6424A91B-FD59-3546-AB6A-7D073484A165}" presName="hierRoot2" presStyleCnt="0">
        <dgm:presLayoutVars>
          <dgm:hierBranch val="init"/>
        </dgm:presLayoutVars>
      </dgm:prSet>
      <dgm:spPr/>
    </dgm:pt>
    <dgm:pt modelId="{653F1AD8-012E-8447-A20D-A398A8EE8882}" type="pres">
      <dgm:prSet presAssocID="{6424A91B-FD59-3546-AB6A-7D073484A165}" presName="rootComposite" presStyleCnt="0"/>
      <dgm:spPr/>
    </dgm:pt>
    <dgm:pt modelId="{4B9F307A-1729-3544-9823-FEBB4029E5F3}" type="pres">
      <dgm:prSet presAssocID="{6424A91B-FD59-3546-AB6A-7D073484A165}" presName="rootText" presStyleLbl="node3" presStyleIdx="8" presStyleCnt="10">
        <dgm:presLayoutVars>
          <dgm:chPref val="3"/>
        </dgm:presLayoutVars>
      </dgm:prSet>
      <dgm:spPr/>
    </dgm:pt>
    <dgm:pt modelId="{E85F3A33-307C-1C40-9E33-2CD4C352F57C}" type="pres">
      <dgm:prSet presAssocID="{6424A91B-FD59-3546-AB6A-7D073484A165}" presName="rootConnector" presStyleLbl="node3" presStyleIdx="8" presStyleCnt="10"/>
      <dgm:spPr/>
    </dgm:pt>
    <dgm:pt modelId="{F6DB4D88-EA8B-3247-B6C5-01B158F6A463}" type="pres">
      <dgm:prSet presAssocID="{6424A91B-FD59-3546-AB6A-7D073484A165}" presName="hierChild4" presStyleCnt="0"/>
      <dgm:spPr/>
    </dgm:pt>
    <dgm:pt modelId="{300DF909-44E6-4B46-87AA-25D1EC34E9B2}" type="pres">
      <dgm:prSet presAssocID="{6424A91B-FD59-3546-AB6A-7D073484A165}" presName="hierChild5" presStyleCnt="0"/>
      <dgm:spPr/>
    </dgm:pt>
    <dgm:pt modelId="{FD07AE9A-009A-5547-8941-DA168101F6D0}" type="pres">
      <dgm:prSet presAssocID="{A94203F8-C7FB-754E-8B0A-1D135EDB9157}" presName="Name37" presStyleLbl="parChTrans1D3" presStyleIdx="9" presStyleCnt="10"/>
      <dgm:spPr/>
    </dgm:pt>
    <dgm:pt modelId="{F32E29A2-9742-1140-B545-E8C9F5A26756}" type="pres">
      <dgm:prSet presAssocID="{ADD99D77-065C-F848-A816-9E73BCA78AFB}" presName="hierRoot2" presStyleCnt="0">
        <dgm:presLayoutVars>
          <dgm:hierBranch val="init"/>
        </dgm:presLayoutVars>
      </dgm:prSet>
      <dgm:spPr/>
    </dgm:pt>
    <dgm:pt modelId="{59338971-2185-7944-B4C7-901647ECF44E}" type="pres">
      <dgm:prSet presAssocID="{ADD99D77-065C-F848-A816-9E73BCA78AFB}" presName="rootComposite" presStyleCnt="0"/>
      <dgm:spPr/>
    </dgm:pt>
    <dgm:pt modelId="{B8790E86-0540-304D-A8E7-BB7D68C50075}" type="pres">
      <dgm:prSet presAssocID="{ADD99D77-065C-F848-A816-9E73BCA78AFB}" presName="rootText" presStyleLbl="node3" presStyleIdx="9" presStyleCnt="10">
        <dgm:presLayoutVars>
          <dgm:chPref val="3"/>
        </dgm:presLayoutVars>
      </dgm:prSet>
      <dgm:spPr/>
    </dgm:pt>
    <dgm:pt modelId="{D9EB4FB8-1FEC-D54B-B1F8-93B95E604327}" type="pres">
      <dgm:prSet presAssocID="{ADD99D77-065C-F848-A816-9E73BCA78AFB}" presName="rootConnector" presStyleLbl="node3" presStyleIdx="9" presStyleCnt="10"/>
      <dgm:spPr/>
    </dgm:pt>
    <dgm:pt modelId="{722CE175-8F58-E643-8086-4671BF6B1BBA}" type="pres">
      <dgm:prSet presAssocID="{ADD99D77-065C-F848-A816-9E73BCA78AFB}" presName="hierChild4" presStyleCnt="0"/>
      <dgm:spPr/>
    </dgm:pt>
    <dgm:pt modelId="{922FD34D-19F6-DC4D-9FD6-34C7BC2A8AA5}" type="pres">
      <dgm:prSet presAssocID="{ADD99D77-065C-F848-A816-9E73BCA78AFB}" presName="hierChild5" presStyleCnt="0"/>
      <dgm:spPr/>
    </dgm:pt>
    <dgm:pt modelId="{B8B25FD1-E2C4-1743-82A0-124A7BCB3F35}" type="pres">
      <dgm:prSet presAssocID="{A36F6CED-6A95-0742-9CFB-99AF50B30B58}" presName="hierChild5" presStyleCnt="0"/>
      <dgm:spPr/>
    </dgm:pt>
    <dgm:pt modelId="{081956AF-05F3-5044-873E-7B56523C7741}" type="pres">
      <dgm:prSet presAssocID="{87D74EBE-2276-7E42-8DF6-8462B2DBD781}" presName="hierChild3" presStyleCnt="0"/>
      <dgm:spPr/>
    </dgm:pt>
  </dgm:ptLst>
  <dgm:cxnLst>
    <dgm:cxn modelId="{FE6A7E05-77A6-1844-9ED9-B1F5CADC06F8}" type="presOf" srcId="{E4927643-F27F-8E40-A1E6-A154B2A0EBB5}" destId="{B70C25FD-07D6-4649-9067-4326FF6AC6C3}" srcOrd="0" destOrd="0" presId="urn:microsoft.com/office/officeart/2005/8/layout/orgChart1"/>
    <dgm:cxn modelId="{56A07407-9DC7-6F44-A844-9715C15D7964}" srcId="{EBF083D1-77E7-1946-8889-1903DE9996AD}" destId="{87D74EBE-2276-7E42-8DF6-8462B2DBD781}" srcOrd="0" destOrd="0" parTransId="{580E87BF-38AA-4540-B411-69354C487619}" sibTransId="{F82B9688-3ED7-9D46-AB3D-BE1CB7DEA477}"/>
    <dgm:cxn modelId="{FA29960A-1627-D14F-85B3-08C9309D90E5}" type="presOf" srcId="{1964C1CB-D952-3D46-AA84-43AB83D30C69}" destId="{C5DAAF8C-3108-2847-A715-A84A39486294}" srcOrd="0" destOrd="0" presId="urn:microsoft.com/office/officeart/2005/8/layout/orgChart1"/>
    <dgm:cxn modelId="{2E64B110-61EF-4F45-95BA-D980C614E97A}" type="presOf" srcId="{0E1D85BA-B0FD-6145-B0BF-996316EB2874}" destId="{E7DF91ED-2C4A-A646-82CB-15F8208C884B}" srcOrd="0" destOrd="0" presId="urn:microsoft.com/office/officeart/2005/8/layout/orgChart1"/>
    <dgm:cxn modelId="{69BFB217-8BB2-664F-B2AC-6C0C5008A599}" type="presOf" srcId="{46D92841-11C7-6546-8440-97DA2D018895}" destId="{225C7602-7061-A348-BF08-CFEF035611C4}" srcOrd="0" destOrd="0" presId="urn:microsoft.com/office/officeart/2005/8/layout/orgChart1"/>
    <dgm:cxn modelId="{86F0E519-9490-9A4C-AC9A-6A8EF5988795}" type="presOf" srcId="{4CE1B16A-760E-9248-A30E-A27752AB56C3}" destId="{000D827C-8F17-6144-BC79-8C04B502369A}" srcOrd="0" destOrd="0" presId="urn:microsoft.com/office/officeart/2005/8/layout/orgChart1"/>
    <dgm:cxn modelId="{52A65220-3B2F-2845-BAE0-1CA2DF1C1DE4}" type="presOf" srcId="{E67FC60C-0CFA-2E48-81F1-C01A9DDD4FC8}" destId="{18BA7FFE-0F59-0A41-987B-CC96B445CC97}" srcOrd="0" destOrd="0" presId="urn:microsoft.com/office/officeart/2005/8/layout/orgChart1"/>
    <dgm:cxn modelId="{14A96121-F676-A44B-A647-2B2FD48FFFFF}" type="presOf" srcId="{9016BC04-D755-1F40-BC01-0EFB3C5854EB}" destId="{EBE0B8E9-2BA2-114B-A5FD-9FA70245CE7E}" srcOrd="0" destOrd="0" presId="urn:microsoft.com/office/officeart/2005/8/layout/orgChart1"/>
    <dgm:cxn modelId="{E5C10926-294D-7A4C-AC6A-4017FD0F3A38}" type="presOf" srcId="{CAB78B1C-B04A-914F-9BAD-526A8D33768A}" destId="{F1565064-56E8-7841-BA6B-03232956A22E}" srcOrd="0" destOrd="0" presId="urn:microsoft.com/office/officeart/2005/8/layout/orgChart1"/>
    <dgm:cxn modelId="{AC11F526-CAA5-CA43-AA41-7B3E34FF0E5A}" type="presOf" srcId="{8B235780-C190-B143-98DA-81349D4408D9}" destId="{F1B5D9D5-5DAB-F24A-B4C1-5F167F3B8D16}" srcOrd="0" destOrd="0" presId="urn:microsoft.com/office/officeart/2005/8/layout/orgChart1"/>
    <dgm:cxn modelId="{102F5529-516F-3E4F-8BCE-DEFADA0E0DD1}" type="presOf" srcId="{40AAFD32-E41F-444F-8924-4224E75D1FA6}" destId="{FDD0B822-A807-D84B-825E-80A87E7F2A24}" srcOrd="0" destOrd="0" presId="urn:microsoft.com/office/officeart/2005/8/layout/orgChart1"/>
    <dgm:cxn modelId="{1C77B52D-E8BE-C942-BDE5-BAAEA98E6251}" type="presOf" srcId="{6424A91B-FD59-3546-AB6A-7D073484A165}" destId="{4B9F307A-1729-3544-9823-FEBB4029E5F3}" srcOrd="0" destOrd="0" presId="urn:microsoft.com/office/officeart/2005/8/layout/orgChart1"/>
    <dgm:cxn modelId="{66AD142E-28EC-584C-9975-96CB36EABF55}" type="presOf" srcId="{A36F6CED-6A95-0742-9CFB-99AF50B30B58}" destId="{A26CB66F-FC97-B34A-B691-1122AF4F36C2}" srcOrd="1" destOrd="0" presId="urn:microsoft.com/office/officeart/2005/8/layout/orgChart1"/>
    <dgm:cxn modelId="{BA4B2B33-C1D8-4D47-9832-408444FDE018}" type="presOf" srcId="{963C2611-D769-F84C-9FE8-6541C6D1E04A}" destId="{83E2E45E-F4C6-424B-93B8-B3CF0D1FE1BD}" srcOrd="0" destOrd="0" presId="urn:microsoft.com/office/officeart/2005/8/layout/orgChart1"/>
    <dgm:cxn modelId="{8BE6B439-C2BE-584E-A4F6-5A666730C7E9}" type="presOf" srcId="{A36F6CED-6A95-0742-9CFB-99AF50B30B58}" destId="{EBD64913-71BB-6D44-9F91-2B9241434019}" srcOrd="0" destOrd="0" presId="urn:microsoft.com/office/officeart/2005/8/layout/orgChart1"/>
    <dgm:cxn modelId="{FF0ECD39-648D-BF4D-A4C7-B28F0195D57D}" type="presOf" srcId="{ADD99D77-065C-F848-A816-9E73BCA78AFB}" destId="{D9EB4FB8-1FEC-D54B-B1F8-93B95E604327}" srcOrd="1" destOrd="0" presId="urn:microsoft.com/office/officeart/2005/8/layout/orgChart1"/>
    <dgm:cxn modelId="{B9D54D49-972D-9D44-838B-773387CBD41F}" type="presOf" srcId="{BDFA4686-7028-A941-94F6-41799FDFCDEB}" destId="{D08F9341-A105-B749-923E-1DC7826A4F37}" srcOrd="0" destOrd="0" presId="urn:microsoft.com/office/officeart/2005/8/layout/orgChart1"/>
    <dgm:cxn modelId="{27DA994E-7C71-9344-B2C0-231B22FC48FF}" type="presOf" srcId="{FF09EC7C-3267-B340-B516-1250D0ED67B6}" destId="{846ED423-67B2-2D4C-AF9D-8297438C6747}" srcOrd="0" destOrd="0" presId="urn:microsoft.com/office/officeart/2005/8/layout/orgChart1"/>
    <dgm:cxn modelId="{C036154F-6682-1147-8F29-844B2064ABC8}" srcId="{87D74EBE-2276-7E42-8DF6-8462B2DBD781}" destId="{D26351D2-A5CD-6F4B-9D81-DA5DE68CD3D6}" srcOrd="0" destOrd="0" parTransId="{7803CDB1-803D-1E42-A315-98F60AE8E2FF}" sibTransId="{CA7BE1F4-B3BB-DB45-928D-779D0220F61F}"/>
    <dgm:cxn modelId="{6666B154-70E0-9E48-AA99-03A6799C64AD}" type="presOf" srcId="{E4927643-F27F-8E40-A1E6-A154B2A0EBB5}" destId="{2E1AAB81-811B-EF4C-8FB8-03ACA5A814EA}" srcOrd="1" destOrd="0" presId="urn:microsoft.com/office/officeart/2005/8/layout/orgChart1"/>
    <dgm:cxn modelId="{F5C75356-D9BC-C748-BE93-431EC23B2E78}" type="presOf" srcId="{3E31B61A-A69A-9140-821B-0C1C805172C3}" destId="{3A5B1EDE-9AD0-6449-955C-974869AA3265}" srcOrd="0" destOrd="0" presId="urn:microsoft.com/office/officeart/2005/8/layout/orgChart1"/>
    <dgm:cxn modelId="{A30ABC58-D530-FE4A-83A3-8BE076899F47}" srcId="{46D92841-11C7-6546-8440-97DA2D018895}" destId="{40AAFD32-E41F-444F-8924-4224E75D1FA6}" srcOrd="0" destOrd="0" parTransId="{CF2BDB08-ACD3-384B-9F4C-4C795C534D0B}" sibTransId="{296B583C-582C-CD47-AF3C-66E507A8CA81}"/>
    <dgm:cxn modelId="{91AAAD66-E6EB-0D45-82E8-DB91C7D0A673}" type="presOf" srcId="{B1640CEF-28E2-874E-BCB1-CC66AA3FF161}" destId="{A3BED1EC-F8AC-2848-ADD9-D9D2C0C1DC9F}" srcOrd="0" destOrd="0" presId="urn:microsoft.com/office/officeart/2005/8/layout/orgChart1"/>
    <dgm:cxn modelId="{6494766F-2CEF-774D-9195-79F84902C2DD}" type="presOf" srcId="{434FA4C1-173D-5246-A370-D4A64278D927}" destId="{30AC32CB-9A4D-E248-8CE0-CDF35A689199}" srcOrd="0" destOrd="0" presId="urn:microsoft.com/office/officeart/2005/8/layout/orgChart1"/>
    <dgm:cxn modelId="{23FED279-F609-6048-8794-ABE050CDD796}" srcId="{A36F6CED-6A95-0742-9CFB-99AF50B30B58}" destId="{6424A91B-FD59-3546-AB6A-7D073484A165}" srcOrd="0" destOrd="0" parTransId="{0E1D85BA-B0FD-6145-B0BF-996316EB2874}" sibTransId="{404560E3-EC7E-E146-BF29-CF263EFB2ED8}"/>
    <dgm:cxn modelId="{655A6F7C-DB26-AD4E-9084-26717197CC46}" type="presOf" srcId="{8B235780-C190-B143-98DA-81349D4408D9}" destId="{797F5F1C-7D28-004E-8F04-851660666BFE}" srcOrd="1" destOrd="0" presId="urn:microsoft.com/office/officeart/2005/8/layout/orgChart1"/>
    <dgm:cxn modelId="{FC3EDE7E-2E05-B648-99AD-FD0912C9CF18}" srcId="{E4927643-F27F-8E40-A1E6-A154B2A0EBB5}" destId="{3E31B61A-A69A-9140-821B-0C1C805172C3}" srcOrd="1" destOrd="0" parTransId="{4CE1B16A-760E-9248-A30E-A27752AB56C3}" sibTransId="{0A628DBF-CDCA-644E-9B92-811D449F8D5A}"/>
    <dgm:cxn modelId="{ACEDFC82-5135-764E-B2C5-98683B32AEE9}" type="presOf" srcId="{D26351D2-A5CD-6F4B-9D81-DA5DE68CD3D6}" destId="{476507C5-F5EF-3E40-B2E3-ECB40D9FBA53}" srcOrd="1" destOrd="0" presId="urn:microsoft.com/office/officeart/2005/8/layout/orgChart1"/>
    <dgm:cxn modelId="{A59D908D-E9BB-7E4F-80A6-5A1A27D014DB}" srcId="{D26351D2-A5CD-6F4B-9D81-DA5DE68CD3D6}" destId="{4FE55E6C-1720-C745-B2F0-013A096FAC34}" srcOrd="2" destOrd="0" parTransId="{FF09EC7C-3267-B340-B516-1250D0ED67B6}" sibTransId="{C05B0787-FAE9-0E42-AA3B-3C7194405252}"/>
    <dgm:cxn modelId="{5820688F-309C-8543-BD32-51980DB73E9C}" type="presOf" srcId="{D26351D2-A5CD-6F4B-9D81-DA5DE68CD3D6}" destId="{FD99AF86-7109-1D44-8C82-5B88614F87DC}" srcOrd="0" destOrd="0" presId="urn:microsoft.com/office/officeart/2005/8/layout/orgChart1"/>
    <dgm:cxn modelId="{3B4FBD8F-5D07-1944-BB09-391118834C4A}" type="presOf" srcId="{CAB78B1C-B04A-914F-9BAD-526A8D33768A}" destId="{4A3C66BB-6663-4B44-ABFE-8FDE4151BB12}" srcOrd="1" destOrd="0" presId="urn:microsoft.com/office/officeart/2005/8/layout/orgChart1"/>
    <dgm:cxn modelId="{1A943E91-2369-7741-80DA-484901103CDC}" type="presOf" srcId="{4FE55E6C-1720-C745-B2F0-013A096FAC34}" destId="{13DE7A30-05FB-2A4A-AA0B-7F99AB2B3AA4}" srcOrd="1" destOrd="0" presId="urn:microsoft.com/office/officeart/2005/8/layout/orgChart1"/>
    <dgm:cxn modelId="{11459391-6F0D-BF4E-B7B8-8F3E158D8D44}" type="presOf" srcId="{1964C1CB-D952-3D46-AA84-43AB83D30C69}" destId="{C99455F1-008A-6349-A2DB-EBA037A60091}" srcOrd="1" destOrd="0" presId="urn:microsoft.com/office/officeart/2005/8/layout/orgChart1"/>
    <dgm:cxn modelId="{752AE594-3BFA-9542-929D-D7B6F2323290}" type="presOf" srcId="{87D74EBE-2276-7E42-8DF6-8462B2DBD781}" destId="{B18CBEC2-9F83-B64A-AFAF-C5B816CFE2C7}" srcOrd="0" destOrd="0" presId="urn:microsoft.com/office/officeart/2005/8/layout/orgChart1"/>
    <dgm:cxn modelId="{71BD949E-CDCD-6043-AFAE-20DF2F0534F8}" type="presOf" srcId="{4FE55E6C-1720-C745-B2F0-013A096FAC34}" destId="{1F434600-2778-0E4A-AB95-A321423624EA}" srcOrd="0" destOrd="0" presId="urn:microsoft.com/office/officeart/2005/8/layout/orgChart1"/>
    <dgm:cxn modelId="{975B08A4-92A2-6941-811E-BD32F655A79A}" type="presOf" srcId="{6424A91B-FD59-3546-AB6A-7D073484A165}" destId="{E85F3A33-307C-1C40-9E33-2CD4C352F57C}" srcOrd="1" destOrd="0" presId="urn:microsoft.com/office/officeart/2005/8/layout/orgChart1"/>
    <dgm:cxn modelId="{EA044AA7-E4C2-CA4B-BB44-CE9917E9614B}" type="presOf" srcId="{ADD99D77-065C-F848-A816-9E73BCA78AFB}" destId="{B8790E86-0540-304D-A8E7-BB7D68C50075}" srcOrd="0" destOrd="0" presId="urn:microsoft.com/office/officeart/2005/8/layout/orgChart1"/>
    <dgm:cxn modelId="{9C1CCEA8-F4F5-E547-80B9-C5A05EA5516E}" srcId="{87D74EBE-2276-7E42-8DF6-8462B2DBD781}" destId="{A36F6CED-6A95-0742-9CFB-99AF50B30B58}" srcOrd="3" destOrd="0" parTransId="{FBC45772-F54F-EB41-802C-5AFE27684029}" sibTransId="{56DD547C-C3F2-8345-AE24-94A262A7A269}"/>
    <dgm:cxn modelId="{0B0117AA-27F4-084D-889C-65BD80F262BE}" srcId="{D26351D2-A5CD-6F4B-9D81-DA5DE68CD3D6}" destId="{1964C1CB-D952-3D46-AA84-43AB83D30C69}" srcOrd="1" destOrd="0" parTransId="{963C2611-D769-F84C-9FE8-6541C6D1E04A}" sibTransId="{B4E312D9-1E8A-DD41-8BFA-9817B8ECF200}"/>
    <dgm:cxn modelId="{133719AA-59E9-4445-93AF-A8ED2657F3D6}" srcId="{D26351D2-A5CD-6F4B-9D81-DA5DE68CD3D6}" destId="{CAB78B1C-B04A-914F-9BAD-526A8D33768A}" srcOrd="3" destOrd="0" parTransId="{4B4D65D6-1460-9942-8E42-476F2096F35D}" sibTransId="{66808B86-F2FC-F74D-946D-7253D7865D40}"/>
    <dgm:cxn modelId="{6E0650AC-4649-CE4E-B4BC-31D081E024D7}" type="presOf" srcId="{AA468BCF-BB6E-DF4F-B716-A2539D9CD802}" destId="{C555E3A0-EAE4-DF42-84F9-C507A3B58854}" srcOrd="0" destOrd="0" presId="urn:microsoft.com/office/officeart/2005/8/layout/orgChart1"/>
    <dgm:cxn modelId="{39122CB9-4140-A849-A2BE-060460E2E80A}" type="presOf" srcId="{4B4D65D6-1460-9942-8E42-476F2096F35D}" destId="{33FF2381-0022-2443-9B9D-2387AEF5CAE5}" srcOrd="0" destOrd="0" presId="urn:microsoft.com/office/officeart/2005/8/layout/orgChart1"/>
    <dgm:cxn modelId="{B4BE83C1-C45D-E645-A8BA-53A824668AF3}" type="presOf" srcId="{CF2BDB08-ACD3-384B-9F4C-4C795C534D0B}" destId="{910BA023-08C5-4A4F-BF52-DD4318E3B2F3}" srcOrd="0" destOrd="0" presId="urn:microsoft.com/office/officeart/2005/8/layout/orgChart1"/>
    <dgm:cxn modelId="{812429CA-9597-FF4A-8DF2-4BD13AB32E8E}" type="presOf" srcId="{A94203F8-C7FB-754E-8B0A-1D135EDB9157}" destId="{FD07AE9A-009A-5547-8941-DA168101F6D0}" srcOrd="0" destOrd="0" presId="urn:microsoft.com/office/officeart/2005/8/layout/orgChart1"/>
    <dgm:cxn modelId="{3ED4CACA-0DC8-854D-854B-6BD8324597F7}" type="presOf" srcId="{3E31B61A-A69A-9140-821B-0C1C805172C3}" destId="{868DD9D3-8D7E-0545-B6B2-1B1E7C80109A}" srcOrd="1" destOrd="0" presId="urn:microsoft.com/office/officeart/2005/8/layout/orgChart1"/>
    <dgm:cxn modelId="{5E8C5CD5-8C22-7F42-AD9C-FF1AB4E7CEDC}" srcId="{E4927643-F27F-8E40-A1E6-A154B2A0EBB5}" destId="{B1640CEF-28E2-874E-BCB1-CC66AA3FF161}" srcOrd="0" destOrd="0" parTransId="{434FA4C1-173D-5246-A370-D4A64278D927}" sibTransId="{40CCAF5A-E841-0D4B-9A34-B07B3EF728A2}"/>
    <dgm:cxn modelId="{460864D6-E9A9-9F4C-999D-779005A9961F}" type="presOf" srcId="{46D92841-11C7-6546-8440-97DA2D018895}" destId="{F85BE45A-D253-EB4E-AF48-A570DE6C4883}" srcOrd="1" destOrd="0" presId="urn:microsoft.com/office/officeart/2005/8/layout/orgChart1"/>
    <dgm:cxn modelId="{A3BA36DC-762C-4741-966B-9E5A9157041E}" type="presOf" srcId="{87D74EBE-2276-7E42-8DF6-8462B2DBD781}" destId="{92A02D4C-B9FA-C84D-9C62-19EF9D06AC26}" srcOrd="1" destOrd="0" presId="urn:microsoft.com/office/officeart/2005/8/layout/orgChart1"/>
    <dgm:cxn modelId="{839341E8-8F25-CD40-AABD-188998C98270}" srcId="{D26351D2-A5CD-6F4B-9D81-DA5DE68CD3D6}" destId="{8B235780-C190-B143-98DA-81349D4408D9}" srcOrd="0" destOrd="0" parTransId="{F670731E-D16C-054E-9F5B-8A7F2AC363D6}" sibTransId="{3F6E835D-E160-3546-B640-4F75D6F8B38A}"/>
    <dgm:cxn modelId="{B11CC1E9-89AE-DA45-B254-BB9A0B907C13}" type="presOf" srcId="{B1640CEF-28E2-874E-BCB1-CC66AA3FF161}" destId="{5E304A02-0779-A142-864C-6ABF9DD76939}" srcOrd="1" destOrd="0" presId="urn:microsoft.com/office/officeart/2005/8/layout/orgChart1"/>
    <dgm:cxn modelId="{696DCAEB-2D1A-8046-8BDB-ED9F5404590D}" type="presOf" srcId="{40AAFD32-E41F-444F-8924-4224E75D1FA6}" destId="{1E529EDB-B7EE-0D41-949D-15F8F6569C60}" srcOrd="1" destOrd="0" presId="urn:microsoft.com/office/officeart/2005/8/layout/orgChart1"/>
    <dgm:cxn modelId="{1399AFEC-7DAA-C447-BADC-641B0404A494}" srcId="{46D92841-11C7-6546-8440-97DA2D018895}" destId="{E67FC60C-0CFA-2E48-81F1-C01A9DDD4FC8}" srcOrd="1" destOrd="0" parTransId="{AA468BCF-BB6E-DF4F-B716-A2539D9CD802}" sibTransId="{95E1B6FC-CF69-894D-9CE0-7055DEBF62BF}"/>
    <dgm:cxn modelId="{285B0EED-B206-094C-82F3-A5F9F55C36EA}" srcId="{87D74EBE-2276-7E42-8DF6-8462B2DBD781}" destId="{E4927643-F27F-8E40-A1E6-A154B2A0EBB5}" srcOrd="2" destOrd="0" parTransId="{BDFA4686-7028-A941-94F6-41799FDFCDEB}" sibTransId="{F1666941-C151-4F48-8856-79073CFD4A3B}"/>
    <dgm:cxn modelId="{DBBF38F6-E1C2-5142-BE59-F5D039CF61B5}" srcId="{87D74EBE-2276-7E42-8DF6-8462B2DBD781}" destId="{46D92841-11C7-6546-8440-97DA2D018895}" srcOrd="1" destOrd="0" parTransId="{9016BC04-D755-1F40-BC01-0EFB3C5854EB}" sibTransId="{1197F0BE-5BA5-A342-84C5-F0BA81406F6C}"/>
    <dgm:cxn modelId="{5681BFF7-9574-8346-8F0C-F7FE584D9759}" type="presOf" srcId="{7803CDB1-803D-1E42-A315-98F60AE8E2FF}" destId="{2EF99814-5A15-4E40-BC61-EAB14195F59C}" srcOrd="0" destOrd="0" presId="urn:microsoft.com/office/officeart/2005/8/layout/orgChart1"/>
    <dgm:cxn modelId="{D3E2C9F8-4F23-C74D-AB73-42D2C843B261}" srcId="{A36F6CED-6A95-0742-9CFB-99AF50B30B58}" destId="{ADD99D77-065C-F848-A816-9E73BCA78AFB}" srcOrd="1" destOrd="0" parTransId="{A94203F8-C7FB-754E-8B0A-1D135EDB9157}" sibTransId="{B4B13B17-070D-9840-B4C8-F2D1526540E2}"/>
    <dgm:cxn modelId="{2DD5EFF8-B869-4541-A423-6D24EBEFD312}" type="presOf" srcId="{EBF083D1-77E7-1946-8889-1903DE9996AD}" destId="{84069252-BF93-A74A-9A11-153106720EC5}" srcOrd="0" destOrd="0" presId="urn:microsoft.com/office/officeart/2005/8/layout/orgChart1"/>
    <dgm:cxn modelId="{912128FA-A267-A243-9353-8DD451BAAFE1}" type="presOf" srcId="{E67FC60C-0CFA-2E48-81F1-C01A9DDD4FC8}" destId="{C82CFBD9-C46D-4747-8BF1-8E432D407E62}" srcOrd="1" destOrd="0" presId="urn:microsoft.com/office/officeart/2005/8/layout/orgChart1"/>
    <dgm:cxn modelId="{1DF64DFA-5038-F745-A353-49333AB0DEF6}" type="presOf" srcId="{FBC45772-F54F-EB41-802C-5AFE27684029}" destId="{9A7799A5-6222-F04F-B460-EBA6CF7D0933}" srcOrd="0" destOrd="0" presId="urn:microsoft.com/office/officeart/2005/8/layout/orgChart1"/>
    <dgm:cxn modelId="{4E4A99FA-18C9-B849-8EA5-090900202A21}" type="presOf" srcId="{F670731E-D16C-054E-9F5B-8A7F2AC363D6}" destId="{EDACD912-F2F0-014F-888F-B6C01C587B23}" srcOrd="0" destOrd="0" presId="urn:microsoft.com/office/officeart/2005/8/layout/orgChart1"/>
    <dgm:cxn modelId="{DF758B34-7FB3-9E49-AE84-3065EB17E96D}" type="presParOf" srcId="{84069252-BF93-A74A-9A11-153106720EC5}" destId="{51EC31EF-C7CF-8D40-A1C7-1BBC7F67AA48}" srcOrd="0" destOrd="0" presId="urn:microsoft.com/office/officeart/2005/8/layout/orgChart1"/>
    <dgm:cxn modelId="{E92C5718-BF63-FE4D-941B-B1FE9DA9EC6C}" type="presParOf" srcId="{51EC31EF-C7CF-8D40-A1C7-1BBC7F67AA48}" destId="{C77D8179-5C06-EF4F-8E80-105914A6D741}" srcOrd="0" destOrd="0" presId="urn:microsoft.com/office/officeart/2005/8/layout/orgChart1"/>
    <dgm:cxn modelId="{87C72FD4-ED1B-CB4A-90A6-887EBFE07AAD}" type="presParOf" srcId="{C77D8179-5C06-EF4F-8E80-105914A6D741}" destId="{B18CBEC2-9F83-B64A-AFAF-C5B816CFE2C7}" srcOrd="0" destOrd="0" presId="urn:microsoft.com/office/officeart/2005/8/layout/orgChart1"/>
    <dgm:cxn modelId="{39638023-DC81-7247-9525-C0F57688349B}" type="presParOf" srcId="{C77D8179-5C06-EF4F-8E80-105914A6D741}" destId="{92A02D4C-B9FA-C84D-9C62-19EF9D06AC26}" srcOrd="1" destOrd="0" presId="urn:microsoft.com/office/officeart/2005/8/layout/orgChart1"/>
    <dgm:cxn modelId="{A49A6067-5D3D-424D-88E1-81576958B6BC}" type="presParOf" srcId="{51EC31EF-C7CF-8D40-A1C7-1BBC7F67AA48}" destId="{17C6C307-EF08-7847-83D6-9CA8848A2F7C}" srcOrd="1" destOrd="0" presId="urn:microsoft.com/office/officeart/2005/8/layout/orgChart1"/>
    <dgm:cxn modelId="{81F68DD4-C248-A040-9EDB-42551D261E5A}" type="presParOf" srcId="{17C6C307-EF08-7847-83D6-9CA8848A2F7C}" destId="{2EF99814-5A15-4E40-BC61-EAB14195F59C}" srcOrd="0" destOrd="0" presId="urn:microsoft.com/office/officeart/2005/8/layout/orgChart1"/>
    <dgm:cxn modelId="{93A1E35C-8ED8-1642-BF25-533994F9E483}" type="presParOf" srcId="{17C6C307-EF08-7847-83D6-9CA8848A2F7C}" destId="{9C9618B0-BD4B-1F44-9B34-5B0131F2BB6F}" srcOrd="1" destOrd="0" presId="urn:microsoft.com/office/officeart/2005/8/layout/orgChart1"/>
    <dgm:cxn modelId="{0C2AA1D9-DBD5-E24D-A555-E449F4FEACDB}" type="presParOf" srcId="{9C9618B0-BD4B-1F44-9B34-5B0131F2BB6F}" destId="{59BE3918-BA29-0340-B8E3-786D4A3C2401}" srcOrd="0" destOrd="0" presId="urn:microsoft.com/office/officeart/2005/8/layout/orgChart1"/>
    <dgm:cxn modelId="{A87FA992-6A23-3B46-B4E8-F611B835D6F7}" type="presParOf" srcId="{59BE3918-BA29-0340-B8E3-786D4A3C2401}" destId="{FD99AF86-7109-1D44-8C82-5B88614F87DC}" srcOrd="0" destOrd="0" presId="urn:microsoft.com/office/officeart/2005/8/layout/orgChart1"/>
    <dgm:cxn modelId="{3332F3ED-8998-8C4C-9C26-F829A45CAD1C}" type="presParOf" srcId="{59BE3918-BA29-0340-B8E3-786D4A3C2401}" destId="{476507C5-F5EF-3E40-B2E3-ECB40D9FBA53}" srcOrd="1" destOrd="0" presId="urn:microsoft.com/office/officeart/2005/8/layout/orgChart1"/>
    <dgm:cxn modelId="{C97887BE-A70D-F741-89DF-F11BC70900F8}" type="presParOf" srcId="{9C9618B0-BD4B-1F44-9B34-5B0131F2BB6F}" destId="{0AF6D6F2-EBA1-B04F-BB4F-CF2D8A3E4357}" srcOrd="1" destOrd="0" presId="urn:microsoft.com/office/officeart/2005/8/layout/orgChart1"/>
    <dgm:cxn modelId="{36C8A886-3F18-3F40-B4E2-669E132E20C6}" type="presParOf" srcId="{0AF6D6F2-EBA1-B04F-BB4F-CF2D8A3E4357}" destId="{EDACD912-F2F0-014F-888F-B6C01C587B23}" srcOrd="0" destOrd="0" presId="urn:microsoft.com/office/officeart/2005/8/layout/orgChart1"/>
    <dgm:cxn modelId="{967EEE28-EC04-6541-8F8F-FD7F4D5DA78B}" type="presParOf" srcId="{0AF6D6F2-EBA1-B04F-BB4F-CF2D8A3E4357}" destId="{C6BB6D6A-0E8E-4A4B-B8C9-1604C1F36DE6}" srcOrd="1" destOrd="0" presId="urn:microsoft.com/office/officeart/2005/8/layout/orgChart1"/>
    <dgm:cxn modelId="{5BDEC6A3-29AB-9E4E-B172-AA64176F32B7}" type="presParOf" srcId="{C6BB6D6A-0E8E-4A4B-B8C9-1604C1F36DE6}" destId="{1DD35030-868E-C044-AA81-7E24A76DE729}" srcOrd="0" destOrd="0" presId="urn:microsoft.com/office/officeart/2005/8/layout/orgChart1"/>
    <dgm:cxn modelId="{5BD453FA-C633-5449-9C5A-744EB00EC9D0}" type="presParOf" srcId="{1DD35030-868E-C044-AA81-7E24A76DE729}" destId="{F1B5D9D5-5DAB-F24A-B4C1-5F167F3B8D16}" srcOrd="0" destOrd="0" presId="urn:microsoft.com/office/officeart/2005/8/layout/orgChart1"/>
    <dgm:cxn modelId="{FFA5003A-848A-1F46-8C31-E60767213759}" type="presParOf" srcId="{1DD35030-868E-C044-AA81-7E24A76DE729}" destId="{797F5F1C-7D28-004E-8F04-851660666BFE}" srcOrd="1" destOrd="0" presId="urn:microsoft.com/office/officeart/2005/8/layout/orgChart1"/>
    <dgm:cxn modelId="{1B354472-C2D4-7E49-B3EF-F51D5CDE40CE}" type="presParOf" srcId="{C6BB6D6A-0E8E-4A4B-B8C9-1604C1F36DE6}" destId="{596103DC-B4C7-714A-83CF-6316B21B2C4D}" srcOrd="1" destOrd="0" presId="urn:microsoft.com/office/officeart/2005/8/layout/orgChart1"/>
    <dgm:cxn modelId="{632D5E8C-2D61-524B-900C-916A4A3369E6}" type="presParOf" srcId="{C6BB6D6A-0E8E-4A4B-B8C9-1604C1F36DE6}" destId="{E88C8C53-81E1-6D40-BE72-E9FC3280195D}" srcOrd="2" destOrd="0" presId="urn:microsoft.com/office/officeart/2005/8/layout/orgChart1"/>
    <dgm:cxn modelId="{05DD91AE-FA54-EB48-9370-3F2328332825}" type="presParOf" srcId="{0AF6D6F2-EBA1-B04F-BB4F-CF2D8A3E4357}" destId="{83E2E45E-F4C6-424B-93B8-B3CF0D1FE1BD}" srcOrd="2" destOrd="0" presId="urn:microsoft.com/office/officeart/2005/8/layout/orgChart1"/>
    <dgm:cxn modelId="{67A0A4CA-F7EF-6B4D-B7B6-436D735F0099}" type="presParOf" srcId="{0AF6D6F2-EBA1-B04F-BB4F-CF2D8A3E4357}" destId="{682EBDF6-1C13-974B-8D0F-192745FF4268}" srcOrd="3" destOrd="0" presId="urn:microsoft.com/office/officeart/2005/8/layout/orgChart1"/>
    <dgm:cxn modelId="{49EDC9FB-0D1A-9841-997B-487D31961EEF}" type="presParOf" srcId="{682EBDF6-1C13-974B-8D0F-192745FF4268}" destId="{D5A40018-CE50-EF42-AE4E-97E404061F46}" srcOrd="0" destOrd="0" presId="urn:microsoft.com/office/officeart/2005/8/layout/orgChart1"/>
    <dgm:cxn modelId="{77D49F5C-9444-C748-984A-ED06A7BA5C04}" type="presParOf" srcId="{D5A40018-CE50-EF42-AE4E-97E404061F46}" destId="{C5DAAF8C-3108-2847-A715-A84A39486294}" srcOrd="0" destOrd="0" presId="urn:microsoft.com/office/officeart/2005/8/layout/orgChart1"/>
    <dgm:cxn modelId="{8CE7AE7B-CC5B-0440-A431-99B798F6A858}" type="presParOf" srcId="{D5A40018-CE50-EF42-AE4E-97E404061F46}" destId="{C99455F1-008A-6349-A2DB-EBA037A60091}" srcOrd="1" destOrd="0" presId="urn:microsoft.com/office/officeart/2005/8/layout/orgChart1"/>
    <dgm:cxn modelId="{41420B07-440D-9849-BD08-2AD71BC1D084}" type="presParOf" srcId="{682EBDF6-1C13-974B-8D0F-192745FF4268}" destId="{9E574F29-0DEB-B745-8FD6-CB3EF13DACCE}" srcOrd="1" destOrd="0" presId="urn:microsoft.com/office/officeart/2005/8/layout/orgChart1"/>
    <dgm:cxn modelId="{C72A5143-36DC-104D-9B5F-7D6872544B89}" type="presParOf" srcId="{682EBDF6-1C13-974B-8D0F-192745FF4268}" destId="{D8E7B479-DBB0-0247-B959-5343B0C8A3C5}" srcOrd="2" destOrd="0" presId="urn:microsoft.com/office/officeart/2005/8/layout/orgChart1"/>
    <dgm:cxn modelId="{A4CA119F-8C95-3F4C-B1C9-A1DCD18B14DD}" type="presParOf" srcId="{0AF6D6F2-EBA1-B04F-BB4F-CF2D8A3E4357}" destId="{846ED423-67B2-2D4C-AF9D-8297438C6747}" srcOrd="4" destOrd="0" presId="urn:microsoft.com/office/officeart/2005/8/layout/orgChart1"/>
    <dgm:cxn modelId="{1B18C699-70F2-4643-9C18-E4ED0BC64FF0}" type="presParOf" srcId="{0AF6D6F2-EBA1-B04F-BB4F-CF2D8A3E4357}" destId="{D84F35E1-018A-3046-83F0-D31495440723}" srcOrd="5" destOrd="0" presId="urn:microsoft.com/office/officeart/2005/8/layout/orgChart1"/>
    <dgm:cxn modelId="{D0EA5E4B-CC2D-F142-8D2E-302867423D65}" type="presParOf" srcId="{D84F35E1-018A-3046-83F0-D31495440723}" destId="{4258B808-203E-3F4A-BB3F-8C9196C4A309}" srcOrd="0" destOrd="0" presId="urn:microsoft.com/office/officeart/2005/8/layout/orgChart1"/>
    <dgm:cxn modelId="{301B345E-C013-BC49-B5E1-67261532A91D}" type="presParOf" srcId="{4258B808-203E-3F4A-BB3F-8C9196C4A309}" destId="{1F434600-2778-0E4A-AB95-A321423624EA}" srcOrd="0" destOrd="0" presId="urn:microsoft.com/office/officeart/2005/8/layout/orgChart1"/>
    <dgm:cxn modelId="{A9DEB1EE-BDAE-EE42-BD5B-A2DA9613DA4B}" type="presParOf" srcId="{4258B808-203E-3F4A-BB3F-8C9196C4A309}" destId="{13DE7A30-05FB-2A4A-AA0B-7F99AB2B3AA4}" srcOrd="1" destOrd="0" presId="urn:microsoft.com/office/officeart/2005/8/layout/orgChart1"/>
    <dgm:cxn modelId="{899CF1BE-4083-A749-B665-B157CBF7CE59}" type="presParOf" srcId="{D84F35E1-018A-3046-83F0-D31495440723}" destId="{AB1E889A-89E2-5A44-B395-2ADB76974FE4}" srcOrd="1" destOrd="0" presId="urn:microsoft.com/office/officeart/2005/8/layout/orgChart1"/>
    <dgm:cxn modelId="{657DF578-E004-2D49-BB16-5C155C767D57}" type="presParOf" srcId="{D84F35E1-018A-3046-83F0-D31495440723}" destId="{C92FC52E-741A-3242-A455-2B3CA427F854}" srcOrd="2" destOrd="0" presId="urn:microsoft.com/office/officeart/2005/8/layout/orgChart1"/>
    <dgm:cxn modelId="{50FD21D2-4CB8-0B41-9B97-963618499CF4}" type="presParOf" srcId="{0AF6D6F2-EBA1-B04F-BB4F-CF2D8A3E4357}" destId="{33FF2381-0022-2443-9B9D-2387AEF5CAE5}" srcOrd="6" destOrd="0" presId="urn:microsoft.com/office/officeart/2005/8/layout/orgChart1"/>
    <dgm:cxn modelId="{F5D801E1-4455-8D40-A561-12243F57B760}" type="presParOf" srcId="{0AF6D6F2-EBA1-B04F-BB4F-CF2D8A3E4357}" destId="{50999840-F576-094C-964E-4272CB3E57B9}" srcOrd="7" destOrd="0" presId="urn:microsoft.com/office/officeart/2005/8/layout/orgChart1"/>
    <dgm:cxn modelId="{7D6B7ECB-AB3C-6D4E-A801-F7623CCDBC59}" type="presParOf" srcId="{50999840-F576-094C-964E-4272CB3E57B9}" destId="{98BD670D-06A7-F545-A08A-DF7959C2B743}" srcOrd="0" destOrd="0" presId="urn:microsoft.com/office/officeart/2005/8/layout/orgChart1"/>
    <dgm:cxn modelId="{5A029451-2D11-094A-9CFB-D9F2F219B736}" type="presParOf" srcId="{98BD670D-06A7-F545-A08A-DF7959C2B743}" destId="{F1565064-56E8-7841-BA6B-03232956A22E}" srcOrd="0" destOrd="0" presId="urn:microsoft.com/office/officeart/2005/8/layout/orgChart1"/>
    <dgm:cxn modelId="{A5139B41-FD54-204C-9F8F-66BA7BF209D7}" type="presParOf" srcId="{98BD670D-06A7-F545-A08A-DF7959C2B743}" destId="{4A3C66BB-6663-4B44-ABFE-8FDE4151BB12}" srcOrd="1" destOrd="0" presId="urn:microsoft.com/office/officeart/2005/8/layout/orgChart1"/>
    <dgm:cxn modelId="{6E9C5DC9-7E65-1944-BC0D-06E5A2F0D03E}" type="presParOf" srcId="{50999840-F576-094C-964E-4272CB3E57B9}" destId="{C5869CF7-9B33-7844-A023-FDDE9510F3FB}" srcOrd="1" destOrd="0" presId="urn:microsoft.com/office/officeart/2005/8/layout/orgChart1"/>
    <dgm:cxn modelId="{63B4BFDE-BA0A-EB4A-A7A3-141E14505CB8}" type="presParOf" srcId="{50999840-F576-094C-964E-4272CB3E57B9}" destId="{EE7A921B-1831-594D-A5C8-0E914E0D227A}" srcOrd="2" destOrd="0" presId="urn:microsoft.com/office/officeart/2005/8/layout/orgChart1"/>
    <dgm:cxn modelId="{8F06B8D1-ABA9-1843-A6B3-F4E90DF2FA7D}" type="presParOf" srcId="{9C9618B0-BD4B-1F44-9B34-5B0131F2BB6F}" destId="{8C77112C-B58F-0347-A672-E965E52C7529}" srcOrd="2" destOrd="0" presId="urn:microsoft.com/office/officeart/2005/8/layout/orgChart1"/>
    <dgm:cxn modelId="{45464568-2891-294C-9F94-C281989153EC}" type="presParOf" srcId="{17C6C307-EF08-7847-83D6-9CA8848A2F7C}" destId="{EBE0B8E9-2BA2-114B-A5FD-9FA70245CE7E}" srcOrd="2" destOrd="0" presId="urn:microsoft.com/office/officeart/2005/8/layout/orgChart1"/>
    <dgm:cxn modelId="{FC97CB5E-F0E1-524D-9308-5A6544D6E65B}" type="presParOf" srcId="{17C6C307-EF08-7847-83D6-9CA8848A2F7C}" destId="{2C2D289B-9547-3B4E-B076-E094B3210EEC}" srcOrd="3" destOrd="0" presId="urn:microsoft.com/office/officeart/2005/8/layout/orgChart1"/>
    <dgm:cxn modelId="{825923F4-3E37-F349-952A-7E6CF01CA661}" type="presParOf" srcId="{2C2D289B-9547-3B4E-B076-E094B3210EEC}" destId="{40005E08-2396-9542-A296-AD5A3807BEF6}" srcOrd="0" destOrd="0" presId="urn:microsoft.com/office/officeart/2005/8/layout/orgChart1"/>
    <dgm:cxn modelId="{FF522E2D-6FF1-E147-9AD4-4F2B0CD2E240}" type="presParOf" srcId="{40005E08-2396-9542-A296-AD5A3807BEF6}" destId="{225C7602-7061-A348-BF08-CFEF035611C4}" srcOrd="0" destOrd="0" presId="urn:microsoft.com/office/officeart/2005/8/layout/orgChart1"/>
    <dgm:cxn modelId="{3A24D692-D9D6-3845-BA87-8251C8ECF9C6}" type="presParOf" srcId="{40005E08-2396-9542-A296-AD5A3807BEF6}" destId="{F85BE45A-D253-EB4E-AF48-A570DE6C4883}" srcOrd="1" destOrd="0" presId="urn:microsoft.com/office/officeart/2005/8/layout/orgChart1"/>
    <dgm:cxn modelId="{9F5479F8-724B-4547-A05C-220C8136D918}" type="presParOf" srcId="{2C2D289B-9547-3B4E-B076-E094B3210EEC}" destId="{9DCBB451-7E02-0640-B083-480DCF43F067}" srcOrd="1" destOrd="0" presId="urn:microsoft.com/office/officeart/2005/8/layout/orgChart1"/>
    <dgm:cxn modelId="{DB316A6A-EE63-C041-B07F-362926DA32E1}" type="presParOf" srcId="{9DCBB451-7E02-0640-B083-480DCF43F067}" destId="{910BA023-08C5-4A4F-BF52-DD4318E3B2F3}" srcOrd="0" destOrd="0" presId="urn:microsoft.com/office/officeart/2005/8/layout/orgChart1"/>
    <dgm:cxn modelId="{005AAD56-0F00-0E4D-9CBE-3D1714EDCCD0}" type="presParOf" srcId="{9DCBB451-7E02-0640-B083-480DCF43F067}" destId="{D9079303-144C-C24C-A642-8A116E9B8B27}" srcOrd="1" destOrd="0" presId="urn:microsoft.com/office/officeart/2005/8/layout/orgChart1"/>
    <dgm:cxn modelId="{0FC5D2D0-7628-C34B-863C-3BBCEF634FCC}" type="presParOf" srcId="{D9079303-144C-C24C-A642-8A116E9B8B27}" destId="{018C3532-2118-FE41-A9CA-0D001CDE18FE}" srcOrd="0" destOrd="0" presId="urn:microsoft.com/office/officeart/2005/8/layout/orgChart1"/>
    <dgm:cxn modelId="{1F4A7B65-9876-644D-8BEB-E2BEE81E6459}" type="presParOf" srcId="{018C3532-2118-FE41-A9CA-0D001CDE18FE}" destId="{FDD0B822-A807-D84B-825E-80A87E7F2A24}" srcOrd="0" destOrd="0" presId="urn:microsoft.com/office/officeart/2005/8/layout/orgChart1"/>
    <dgm:cxn modelId="{BDF3FEFD-D370-934C-B174-112B07411F04}" type="presParOf" srcId="{018C3532-2118-FE41-A9CA-0D001CDE18FE}" destId="{1E529EDB-B7EE-0D41-949D-15F8F6569C60}" srcOrd="1" destOrd="0" presId="urn:microsoft.com/office/officeart/2005/8/layout/orgChart1"/>
    <dgm:cxn modelId="{800C081B-CCBA-164D-BC83-EA3E85089B58}" type="presParOf" srcId="{D9079303-144C-C24C-A642-8A116E9B8B27}" destId="{6B9AB700-13E2-364E-B355-4E8F66349110}" srcOrd="1" destOrd="0" presId="urn:microsoft.com/office/officeart/2005/8/layout/orgChart1"/>
    <dgm:cxn modelId="{AC4A005B-4AC6-8347-96E4-A91696999261}" type="presParOf" srcId="{D9079303-144C-C24C-A642-8A116E9B8B27}" destId="{16066EE3-3730-CE46-830D-2D1F31AFAC72}" srcOrd="2" destOrd="0" presId="urn:microsoft.com/office/officeart/2005/8/layout/orgChart1"/>
    <dgm:cxn modelId="{1C38B4C6-50F0-5E4B-88A4-9A83721B19F1}" type="presParOf" srcId="{9DCBB451-7E02-0640-B083-480DCF43F067}" destId="{C555E3A0-EAE4-DF42-84F9-C507A3B58854}" srcOrd="2" destOrd="0" presId="urn:microsoft.com/office/officeart/2005/8/layout/orgChart1"/>
    <dgm:cxn modelId="{48FC82B9-010D-F04C-A669-748F808311DC}" type="presParOf" srcId="{9DCBB451-7E02-0640-B083-480DCF43F067}" destId="{B29D68CE-F588-3C45-9B52-AA80E7CA3732}" srcOrd="3" destOrd="0" presId="urn:microsoft.com/office/officeart/2005/8/layout/orgChart1"/>
    <dgm:cxn modelId="{B4C65F83-042C-F14C-85F7-FFE42E56654F}" type="presParOf" srcId="{B29D68CE-F588-3C45-9B52-AA80E7CA3732}" destId="{5D29C3C0-CF1F-FC47-B4C7-7C38164804C1}" srcOrd="0" destOrd="0" presId="urn:microsoft.com/office/officeart/2005/8/layout/orgChart1"/>
    <dgm:cxn modelId="{C361D307-56F7-8247-9980-A32E69A6127F}" type="presParOf" srcId="{5D29C3C0-CF1F-FC47-B4C7-7C38164804C1}" destId="{18BA7FFE-0F59-0A41-987B-CC96B445CC97}" srcOrd="0" destOrd="0" presId="urn:microsoft.com/office/officeart/2005/8/layout/orgChart1"/>
    <dgm:cxn modelId="{FFF065EA-59E7-EB47-BA99-45116F1D2789}" type="presParOf" srcId="{5D29C3C0-CF1F-FC47-B4C7-7C38164804C1}" destId="{C82CFBD9-C46D-4747-8BF1-8E432D407E62}" srcOrd="1" destOrd="0" presId="urn:microsoft.com/office/officeart/2005/8/layout/orgChart1"/>
    <dgm:cxn modelId="{C5C550D9-6850-3E46-BA1C-DFC634AA2258}" type="presParOf" srcId="{B29D68CE-F588-3C45-9B52-AA80E7CA3732}" destId="{70A6EA90-0DEA-8C47-9A73-9245A518D3F2}" srcOrd="1" destOrd="0" presId="urn:microsoft.com/office/officeart/2005/8/layout/orgChart1"/>
    <dgm:cxn modelId="{A57A66B1-2C07-284E-ACA4-3440D758C1D5}" type="presParOf" srcId="{B29D68CE-F588-3C45-9B52-AA80E7CA3732}" destId="{0F75439B-2183-0F44-8905-B53E7796B61A}" srcOrd="2" destOrd="0" presId="urn:microsoft.com/office/officeart/2005/8/layout/orgChart1"/>
    <dgm:cxn modelId="{CDAB217C-2D50-684B-8AF4-0C75B9A9A634}" type="presParOf" srcId="{2C2D289B-9547-3B4E-B076-E094B3210EEC}" destId="{DEF3A293-23E5-9645-A337-9D4A761ED556}" srcOrd="2" destOrd="0" presId="urn:microsoft.com/office/officeart/2005/8/layout/orgChart1"/>
    <dgm:cxn modelId="{51D41633-3A0A-674F-9E82-4C668BBE16D6}" type="presParOf" srcId="{17C6C307-EF08-7847-83D6-9CA8848A2F7C}" destId="{D08F9341-A105-B749-923E-1DC7826A4F37}" srcOrd="4" destOrd="0" presId="urn:microsoft.com/office/officeart/2005/8/layout/orgChart1"/>
    <dgm:cxn modelId="{01058675-7346-6E48-BE02-60B9DF375748}" type="presParOf" srcId="{17C6C307-EF08-7847-83D6-9CA8848A2F7C}" destId="{CF0E6B40-2E5B-444C-8AFC-3EA54E747F8B}" srcOrd="5" destOrd="0" presId="urn:microsoft.com/office/officeart/2005/8/layout/orgChart1"/>
    <dgm:cxn modelId="{5770E2BB-7EF4-4745-ACC1-972AF07FDA31}" type="presParOf" srcId="{CF0E6B40-2E5B-444C-8AFC-3EA54E747F8B}" destId="{1244E6A8-33B8-9E49-B64C-26AF9BDDE4B7}" srcOrd="0" destOrd="0" presId="urn:microsoft.com/office/officeart/2005/8/layout/orgChart1"/>
    <dgm:cxn modelId="{FBC7EC10-9B58-634C-9F87-58F1AE6AFEBC}" type="presParOf" srcId="{1244E6A8-33B8-9E49-B64C-26AF9BDDE4B7}" destId="{B70C25FD-07D6-4649-9067-4326FF6AC6C3}" srcOrd="0" destOrd="0" presId="urn:microsoft.com/office/officeart/2005/8/layout/orgChart1"/>
    <dgm:cxn modelId="{F99435F7-E46D-284B-BB84-F4AC7B07E748}" type="presParOf" srcId="{1244E6A8-33B8-9E49-B64C-26AF9BDDE4B7}" destId="{2E1AAB81-811B-EF4C-8FB8-03ACA5A814EA}" srcOrd="1" destOrd="0" presId="urn:microsoft.com/office/officeart/2005/8/layout/orgChart1"/>
    <dgm:cxn modelId="{D4176C03-FEEE-DA42-8A8F-A3F6A56AFC40}" type="presParOf" srcId="{CF0E6B40-2E5B-444C-8AFC-3EA54E747F8B}" destId="{E6557487-30D4-F544-B530-06C5003BA17F}" srcOrd="1" destOrd="0" presId="urn:microsoft.com/office/officeart/2005/8/layout/orgChart1"/>
    <dgm:cxn modelId="{78704485-51BA-FC44-AA77-4E388D9F8790}" type="presParOf" srcId="{E6557487-30D4-F544-B530-06C5003BA17F}" destId="{30AC32CB-9A4D-E248-8CE0-CDF35A689199}" srcOrd="0" destOrd="0" presId="urn:microsoft.com/office/officeart/2005/8/layout/orgChart1"/>
    <dgm:cxn modelId="{583E0A0D-A30B-1748-858A-05D8FABF54E9}" type="presParOf" srcId="{E6557487-30D4-F544-B530-06C5003BA17F}" destId="{11DDCA63-8C74-B944-AFF8-FC4B92C838F8}" srcOrd="1" destOrd="0" presId="urn:microsoft.com/office/officeart/2005/8/layout/orgChart1"/>
    <dgm:cxn modelId="{27573531-FC0D-5E4A-972A-72C6B31D976C}" type="presParOf" srcId="{11DDCA63-8C74-B944-AFF8-FC4B92C838F8}" destId="{8C4E7F1C-7FDE-7C47-B0CF-84137A816A6B}" srcOrd="0" destOrd="0" presId="urn:microsoft.com/office/officeart/2005/8/layout/orgChart1"/>
    <dgm:cxn modelId="{714FD399-7D1D-D74A-9C0D-E7C8760BB346}" type="presParOf" srcId="{8C4E7F1C-7FDE-7C47-B0CF-84137A816A6B}" destId="{A3BED1EC-F8AC-2848-ADD9-D9D2C0C1DC9F}" srcOrd="0" destOrd="0" presId="urn:microsoft.com/office/officeart/2005/8/layout/orgChart1"/>
    <dgm:cxn modelId="{09B027DA-EE62-C646-805C-294415C9D913}" type="presParOf" srcId="{8C4E7F1C-7FDE-7C47-B0CF-84137A816A6B}" destId="{5E304A02-0779-A142-864C-6ABF9DD76939}" srcOrd="1" destOrd="0" presId="urn:microsoft.com/office/officeart/2005/8/layout/orgChart1"/>
    <dgm:cxn modelId="{2E13DE03-4E19-B24E-AC17-73D522545867}" type="presParOf" srcId="{11DDCA63-8C74-B944-AFF8-FC4B92C838F8}" destId="{03A2DDD8-D536-D840-9887-C5C537BA5C0F}" srcOrd="1" destOrd="0" presId="urn:microsoft.com/office/officeart/2005/8/layout/orgChart1"/>
    <dgm:cxn modelId="{118E3182-106D-3049-AAA2-ECC22BC76D18}" type="presParOf" srcId="{11DDCA63-8C74-B944-AFF8-FC4B92C838F8}" destId="{34D23EB5-50DB-5744-A6FE-334EF0377D58}" srcOrd="2" destOrd="0" presId="urn:microsoft.com/office/officeart/2005/8/layout/orgChart1"/>
    <dgm:cxn modelId="{AFCB2FC2-7EB8-A04B-8849-9683FA254B9C}" type="presParOf" srcId="{E6557487-30D4-F544-B530-06C5003BA17F}" destId="{000D827C-8F17-6144-BC79-8C04B502369A}" srcOrd="2" destOrd="0" presId="urn:microsoft.com/office/officeart/2005/8/layout/orgChart1"/>
    <dgm:cxn modelId="{D0E7FCC8-795F-6149-B844-0F37A74DCE05}" type="presParOf" srcId="{E6557487-30D4-F544-B530-06C5003BA17F}" destId="{99C3547C-27C7-F142-BAE3-2F9A0BF1B9E2}" srcOrd="3" destOrd="0" presId="urn:microsoft.com/office/officeart/2005/8/layout/orgChart1"/>
    <dgm:cxn modelId="{A5403A0C-7C34-3C4D-8841-38882A3A1D5C}" type="presParOf" srcId="{99C3547C-27C7-F142-BAE3-2F9A0BF1B9E2}" destId="{C0514FEF-3B3C-014F-A7E9-734CAA641BB4}" srcOrd="0" destOrd="0" presId="urn:microsoft.com/office/officeart/2005/8/layout/orgChart1"/>
    <dgm:cxn modelId="{93922EA3-0B9C-0343-855D-8BE94125FF62}" type="presParOf" srcId="{C0514FEF-3B3C-014F-A7E9-734CAA641BB4}" destId="{3A5B1EDE-9AD0-6449-955C-974869AA3265}" srcOrd="0" destOrd="0" presId="urn:microsoft.com/office/officeart/2005/8/layout/orgChart1"/>
    <dgm:cxn modelId="{CBE5F6C9-3721-D74D-99F6-E108C0CD6524}" type="presParOf" srcId="{C0514FEF-3B3C-014F-A7E9-734CAA641BB4}" destId="{868DD9D3-8D7E-0545-B6B2-1B1E7C80109A}" srcOrd="1" destOrd="0" presId="urn:microsoft.com/office/officeart/2005/8/layout/orgChart1"/>
    <dgm:cxn modelId="{EBFF7E37-8048-DD42-BA8E-6DD797FAE26C}" type="presParOf" srcId="{99C3547C-27C7-F142-BAE3-2F9A0BF1B9E2}" destId="{6A20FBC0-0EDB-5A42-BCD5-7FC6BD54624C}" srcOrd="1" destOrd="0" presId="urn:microsoft.com/office/officeart/2005/8/layout/orgChart1"/>
    <dgm:cxn modelId="{639346FB-EC8B-2348-8A4C-E102E4052BA3}" type="presParOf" srcId="{99C3547C-27C7-F142-BAE3-2F9A0BF1B9E2}" destId="{EDD2CCF0-B8BD-0346-AEC5-FCB042EF426C}" srcOrd="2" destOrd="0" presId="urn:microsoft.com/office/officeart/2005/8/layout/orgChart1"/>
    <dgm:cxn modelId="{302A5D76-EC7F-4943-AC60-25C88ABFC434}" type="presParOf" srcId="{CF0E6B40-2E5B-444C-8AFC-3EA54E747F8B}" destId="{C635B7ED-330A-2140-BE17-A6FC396507DB}" srcOrd="2" destOrd="0" presId="urn:microsoft.com/office/officeart/2005/8/layout/orgChart1"/>
    <dgm:cxn modelId="{B5149CB1-09F0-C844-8DE3-C5EFF526941B}" type="presParOf" srcId="{17C6C307-EF08-7847-83D6-9CA8848A2F7C}" destId="{9A7799A5-6222-F04F-B460-EBA6CF7D0933}" srcOrd="6" destOrd="0" presId="urn:microsoft.com/office/officeart/2005/8/layout/orgChart1"/>
    <dgm:cxn modelId="{538D57AC-4C9C-384A-8CC7-078CBB6D5E59}" type="presParOf" srcId="{17C6C307-EF08-7847-83D6-9CA8848A2F7C}" destId="{1DEE13FE-5728-B744-8DDA-373B6282B61B}" srcOrd="7" destOrd="0" presId="urn:microsoft.com/office/officeart/2005/8/layout/orgChart1"/>
    <dgm:cxn modelId="{39CBF735-9136-CE4E-8206-79D58686D611}" type="presParOf" srcId="{1DEE13FE-5728-B744-8DDA-373B6282B61B}" destId="{777C122A-F8AD-AE41-ABE2-9A8FCA1ACDFB}" srcOrd="0" destOrd="0" presId="urn:microsoft.com/office/officeart/2005/8/layout/orgChart1"/>
    <dgm:cxn modelId="{51A0F2C5-09C0-2941-AE3A-848434C57FA0}" type="presParOf" srcId="{777C122A-F8AD-AE41-ABE2-9A8FCA1ACDFB}" destId="{EBD64913-71BB-6D44-9F91-2B9241434019}" srcOrd="0" destOrd="0" presId="urn:microsoft.com/office/officeart/2005/8/layout/orgChart1"/>
    <dgm:cxn modelId="{82A46174-CA9D-834D-9760-41B4B4469FD4}" type="presParOf" srcId="{777C122A-F8AD-AE41-ABE2-9A8FCA1ACDFB}" destId="{A26CB66F-FC97-B34A-B691-1122AF4F36C2}" srcOrd="1" destOrd="0" presId="urn:microsoft.com/office/officeart/2005/8/layout/orgChart1"/>
    <dgm:cxn modelId="{56302AAC-15B0-854E-963C-0177922FCC01}" type="presParOf" srcId="{1DEE13FE-5728-B744-8DDA-373B6282B61B}" destId="{F2A33569-C970-9F41-8181-793D73875C72}" srcOrd="1" destOrd="0" presId="urn:microsoft.com/office/officeart/2005/8/layout/orgChart1"/>
    <dgm:cxn modelId="{B1D771B0-4938-A748-92DA-BE909028E34E}" type="presParOf" srcId="{F2A33569-C970-9F41-8181-793D73875C72}" destId="{E7DF91ED-2C4A-A646-82CB-15F8208C884B}" srcOrd="0" destOrd="0" presId="urn:microsoft.com/office/officeart/2005/8/layout/orgChart1"/>
    <dgm:cxn modelId="{62A2C22B-31AE-FC4B-8803-D84DC8353BCC}" type="presParOf" srcId="{F2A33569-C970-9F41-8181-793D73875C72}" destId="{F5B2EA06-47E9-5B4B-AF24-568EB89BB941}" srcOrd="1" destOrd="0" presId="urn:microsoft.com/office/officeart/2005/8/layout/orgChart1"/>
    <dgm:cxn modelId="{88616D38-576C-0141-AEF5-859FCAC48716}" type="presParOf" srcId="{F5B2EA06-47E9-5B4B-AF24-568EB89BB941}" destId="{653F1AD8-012E-8447-A20D-A398A8EE8882}" srcOrd="0" destOrd="0" presId="urn:microsoft.com/office/officeart/2005/8/layout/orgChart1"/>
    <dgm:cxn modelId="{64ABBF36-77F4-804A-84BB-EFE8B57351A1}" type="presParOf" srcId="{653F1AD8-012E-8447-A20D-A398A8EE8882}" destId="{4B9F307A-1729-3544-9823-FEBB4029E5F3}" srcOrd="0" destOrd="0" presId="urn:microsoft.com/office/officeart/2005/8/layout/orgChart1"/>
    <dgm:cxn modelId="{B0358C87-70C5-864B-B7A4-8F1A95DB94D0}" type="presParOf" srcId="{653F1AD8-012E-8447-A20D-A398A8EE8882}" destId="{E85F3A33-307C-1C40-9E33-2CD4C352F57C}" srcOrd="1" destOrd="0" presId="urn:microsoft.com/office/officeart/2005/8/layout/orgChart1"/>
    <dgm:cxn modelId="{92ABF7FC-2784-754B-92ED-46E29E6F8575}" type="presParOf" srcId="{F5B2EA06-47E9-5B4B-AF24-568EB89BB941}" destId="{F6DB4D88-EA8B-3247-B6C5-01B158F6A463}" srcOrd="1" destOrd="0" presId="urn:microsoft.com/office/officeart/2005/8/layout/orgChart1"/>
    <dgm:cxn modelId="{2B826339-DC73-064D-8D5A-5222F9CFFE44}" type="presParOf" srcId="{F5B2EA06-47E9-5B4B-AF24-568EB89BB941}" destId="{300DF909-44E6-4B46-87AA-25D1EC34E9B2}" srcOrd="2" destOrd="0" presId="urn:microsoft.com/office/officeart/2005/8/layout/orgChart1"/>
    <dgm:cxn modelId="{257FD6F8-ACB9-854B-B031-BF3DFA7528CA}" type="presParOf" srcId="{F2A33569-C970-9F41-8181-793D73875C72}" destId="{FD07AE9A-009A-5547-8941-DA168101F6D0}" srcOrd="2" destOrd="0" presId="urn:microsoft.com/office/officeart/2005/8/layout/orgChart1"/>
    <dgm:cxn modelId="{BEB64306-ED2D-1C43-853D-E18248E179E6}" type="presParOf" srcId="{F2A33569-C970-9F41-8181-793D73875C72}" destId="{F32E29A2-9742-1140-B545-E8C9F5A26756}" srcOrd="3" destOrd="0" presId="urn:microsoft.com/office/officeart/2005/8/layout/orgChart1"/>
    <dgm:cxn modelId="{A2564999-1E7C-FC4F-A798-AE963FB3C04C}" type="presParOf" srcId="{F32E29A2-9742-1140-B545-E8C9F5A26756}" destId="{59338971-2185-7944-B4C7-901647ECF44E}" srcOrd="0" destOrd="0" presId="urn:microsoft.com/office/officeart/2005/8/layout/orgChart1"/>
    <dgm:cxn modelId="{70AAAFF7-1E73-E24D-BCA2-40AF2A3CDDC5}" type="presParOf" srcId="{59338971-2185-7944-B4C7-901647ECF44E}" destId="{B8790E86-0540-304D-A8E7-BB7D68C50075}" srcOrd="0" destOrd="0" presId="urn:microsoft.com/office/officeart/2005/8/layout/orgChart1"/>
    <dgm:cxn modelId="{C9CA512D-17D3-1349-826B-1AEAEC3F74F5}" type="presParOf" srcId="{59338971-2185-7944-B4C7-901647ECF44E}" destId="{D9EB4FB8-1FEC-D54B-B1F8-93B95E604327}" srcOrd="1" destOrd="0" presId="urn:microsoft.com/office/officeart/2005/8/layout/orgChart1"/>
    <dgm:cxn modelId="{01820033-FB67-7040-A4CB-AF981CD2FEBC}" type="presParOf" srcId="{F32E29A2-9742-1140-B545-E8C9F5A26756}" destId="{722CE175-8F58-E643-8086-4671BF6B1BBA}" srcOrd="1" destOrd="0" presId="urn:microsoft.com/office/officeart/2005/8/layout/orgChart1"/>
    <dgm:cxn modelId="{8FF52479-FA33-DD4B-8143-ABF6243ED9C9}" type="presParOf" srcId="{F32E29A2-9742-1140-B545-E8C9F5A26756}" destId="{922FD34D-19F6-DC4D-9FD6-34C7BC2A8AA5}" srcOrd="2" destOrd="0" presId="urn:microsoft.com/office/officeart/2005/8/layout/orgChart1"/>
    <dgm:cxn modelId="{735F709D-D017-E44B-A243-363EE32B7A1E}" type="presParOf" srcId="{1DEE13FE-5728-B744-8DDA-373B6282B61B}" destId="{B8B25FD1-E2C4-1743-82A0-124A7BCB3F35}" srcOrd="2" destOrd="0" presId="urn:microsoft.com/office/officeart/2005/8/layout/orgChart1"/>
    <dgm:cxn modelId="{91576579-E16C-4D4C-856A-1D4E52F99196}" type="presParOf" srcId="{51EC31EF-C7CF-8D40-A1C7-1BBC7F67AA48}" destId="{081956AF-05F3-5044-873E-7B56523C7741}"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F083D1-77E7-1946-8889-1903DE9996AD}" type="doc">
      <dgm:prSet loTypeId="urn:microsoft.com/office/officeart/2005/8/layout/orgChart1" loCatId="hierarchy" qsTypeId="urn:microsoft.com/office/officeart/2005/8/quickstyle/simple4" qsCatId="simple" csTypeId="urn:microsoft.com/office/officeart/2005/8/colors/accent1_2" csCatId="accent1" phldr="1"/>
      <dgm:spPr/>
      <dgm:t>
        <a:bodyPr/>
        <a:lstStyle/>
        <a:p>
          <a:endParaRPr lang="en-US"/>
        </a:p>
      </dgm:t>
    </dgm:pt>
    <dgm:pt modelId="{87D74EBE-2276-7E42-8DF6-8462B2DBD781}">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000" dirty="0"/>
            <a:t>Availability</a:t>
          </a:r>
        </a:p>
      </dgm:t>
    </dgm:pt>
    <dgm:pt modelId="{580E87BF-38AA-4540-B411-69354C487619}" type="parTrans" cxnId="{56A07407-9DC7-6F44-A844-9715C15D7964}">
      <dgm:prSet/>
      <dgm:spPr/>
      <dgm:t>
        <a:bodyPr/>
        <a:lstStyle/>
        <a:p>
          <a:endParaRPr lang="en-US" sz="1000"/>
        </a:p>
      </dgm:t>
    </dgm:pt>
    <dgm:pt modelId="{F82B9688-3ED7-9D46-AB3D-BE1CB7DEA477}" type="sibTrans" cxnId="{56A07407-9DC7-6F44-A844-9715C15D7964}">
      <dgm:prSet/>
      <dgm:spPr/>
      <dgm:t>
        <a:bodyPr/>
        <a:lstStyle/>
        <a:p>
          <a:endParaRPr lang="en-US" sz="1000"/>
        </a:p>
      </dgm:t>
    </dgm:pt>
    <dgm:pt modelId="{46D92841-11C7-6546-8440-97DA2D018895}">
      <dgm:prSet phldrT="[Text]" custT="1"/>
      <dgm:spPr/>
      <dgm:t>
        <a:bodyPr/>
        <a:lstStyle/>
        <a:p>
          <a:r>
            <a:rPr lang="en-US" sz="1000" dirty="0"/>
            <a:t>Repair and Recover</a:t>
          </a:r>
        </a:p>
      </dgm:t>
    </dgm:pt>
    <dgm:pt modelId="{9016BC04-D755-1F40-BC01-0EFB3C5854EB}" type="parTrans" cxnId="{DBBF38F6-E1C2-5142-BE59-F5D039CF61B5}">
      <dgm:prSet/>
      <dgm:spPr/>
      <dgm:t>
        <a:bodyPr/>
        <a:lstStyle/>
        <a:p>
          <a:endParaRPr lang="en-US" sz="1000"/>
        </a:p>
      </dgm:t>
    </dgm:pt>
    <dgm:pt modelId="{1197F0BE-5BA5-A342-84C5-F0BA81406F6C}" type="sibTrans" cxnId="{DBBF38F6-E1C2-5142-BE59-F5D039CF61B5}">
      <dgm:prSet/>
      <dgm:spPr/>
      <dgm:t>
        <a:bodyPr/>
        <a:lstStyle/>
        <a:p>
          <a:endParaRPr lang="en-US" sz="1000"/>
        </a:p>
      </dgm:t>
    </dgm:pt>
    <dgm:pt modelId="{861998E7-8271-A64D-BB5F-743CF1BDF077}">
      <dgm:prSet phldrT="[Text]" custT="1"/>
      <dgm:spPr/>
      <dgm:t>
        <a:bodyPr/>
        <a:lstStyle/>
        <a:p>
          <a:r>
            <a:rPr lang="en-US" sz="1000" dirty="0"/>
            <a:t>Isolate Faults</a:t>
          </a:r>
        </a:p>
      </dgm:t>
    </dgm:pt>
    <dgm:pt modelId="{ABBCF5C0-FD7D-C840-B1D4-976131DCCADA}" type="parTrans" cxnId="{B81D4B7F-3B22-CC49-9A24-01FB91228C87}">
      <dgm:prSet/>
      <dgm:spPr/>
      <dgm:t>
        <a:bodyPr/>
        <a:lstStyle/>
        <a:p>
          <a:endParaRPr lang="en-US" sz="1000"/>
        </a:p>
      </dgm:t>
    </dgm:pt>
    <dgm:pt modelId="{8448E8EE-CFDB-5F49-BDEA-A3D52E4DF6BB}" type="sibTrans" cxnId="{B81D4B7F-3B22-CC49-9A24-01FB91228C87}">
      <dgm:prSet/>
      <dgm:spPr/>
      <dgm:t>
        <a:bodyPr/>
        <a:lstStyle/>
        <a:p>
          <a:endParaRPr lang="en-US" sz="1000"/>
        </a:p>
      </dgm:t>
    </dgm:pt>
    <dgm:pt modelId="{E839A542-DE8D-494F-A822-0F5BF95F54C6}">
      <dgm:prSet phldrT="[Text]" custT="1"/>
      <dgm:spPr/>
      <dgm:t>
        <a:bodyPr/>
        <a:lstStyle/>
        <a:p>
          <a:r>
            <a:rPr lang="en-US" sz="1000" dirty="0"/>
            <a:t>Prevent Faults</a:t>
          </a:r>
        </a:p>
      </dgm:t>
    </dgm:pt>
    <dgm:pt modelId="{70AC43C6-E3FC-D540-A172-54B92AC69352}" type="parTrans" cxnId="{85CDF9BE-BC4F-3943-B970-0F7BA21E362B}">
      <dgm:prSet/>
      <dgm:spPr/>
      <dgm:t>
        <a:bodyPr/>
        <a:lstStyle/>
        <a:p>
          <a:endParaRPr lang="en-US" sz="1000"/>
        </a:p>
      </dgm:t>
    </dgm:pt>
    <dgm:pt modelId="{58CB3088-9F3C-4F4B-ADD5-6324A07A6035}" type="sibTrans" cxnId="{85CDF9BE-BC4F-3943-B970-0F7BA21E362B}">
      <dgm:prSet/>
      <dgm:spPr/>
      <dgm:t>
        <a:bodyPr/>
        <a:lstStyle/>
        <a:p>
          <a:endParaRPr lang="en-US" sz="1000"/>
        </a:p>
      </dgm:t>
    </dgm:pt>
    <dgm:pt modelId="{D26351D2-A5CD-6F4B-9D81-DA5DE68CD3D6}">
      <dgm:prSet phldrT="[Text]" custT="1"/>
      <dgm:spPr/>
      <dgm:t>
        <a:bodyPr/>
        <a:lstStyle/>
        <a:p>
          <a:r>
            <a:rPr lang="en-US" sz="1000" dirty="0"/>
            <a:t>Detect Faults</a:t>
          </a:r>
        </a:p>
      </dgm:t>
    </dgm:pt>
    <dgm:pt modelId="{7803CDB1-803D-1E42-A315-98F60AE8E2FF}" type="parTrans" cxnId="{C036154F-6682-1147-8F29-844B2064ABC8}">
      <dgm:prSet/>
      <dgm:spPr/>
      <dgm:t>
        <a:bodyPr/>
        <a:lstStyle/>
        <a:p>
          <a:endParaRPr lang="en-US"/>
        </a:p>
      </dgm:t>
    </dgm:pt>
    <dgm:pt modelId="{CA7BE1F4-B3BB-DB45-928D-779D0220F61F}" type="sibTrans" cxnId="{C036154F-6682-1147-8F29-844B2064ABC8}">
      <dgm:prSet/>
      <dgm:spPr/>
      <dgm:t>
        <a:bodyPr/>
        <a:lstStyle/>
        <a:p>
          <a:endParaRPr lang="en-US"/>
        </a:p>
      </dgm:t>
    </dgm:pt>
    <dgm:pt modelId="{8B235780-C190-B143-98DA-81349D4408D9}">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err="1"/>
            <a:t>HeartBeat</a:t>
          </a:r>
          <a:endParaRPr lang="en-US" sz="1000" dirty="0"/>
        </a:p>
      </dgm:t>
    </dgm:pt>
    <dgm:pt modelId="{F670731E-D16C-054E-9F5B-8A7F2AC363D6}" type="parTrans" cxnId="{839341E8-8F25-CD40-AABD-188998C98270}">
      <dgm:prSet/>
      <dgm:spPr/>
      <dgm:t>
        <a:bodyPr/>
        <a:lstStyle/>
        <a:p>
          <a:endParaRPr lang="en-US"/>
        </a:p>
      </dgm:t>
    </dgm:pt>
    <dgm:pt modelId="{3F6E835D-E160-3546-B640-4F75D6F8B38A}" type="sibTrans" cxnId="{839341E8-8F25-CD40-AABD-188998C98270}">
      <dgm:prSet/>
      <dgm:spPr/>
      <dgm:t>
        <a:bodyPr/>
        <a:lstStyle/>
        <a:p>
          <a:endParaRPr lang="en-US"/>
        </a:p>
      </dgm:t>
    </dgm:pt>
    <dgm:pt modelId="{1964C1CB-D952-3D46-AA84-43AB83D30C69}">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Monitoring</a:t>
          </a:r>
        </a:p>
      </dgm:t>
    </dgm:pt>
    <dgm:pt modelId="{963C2611-D769-F84C-9FE8-6541C6D1E04A}" type="parTrans" cxnId="{0B0117AA-27F4-084D-889C-65BD80F262BE}">
      <dgm:prSet/>
      <dgm:spPr/>
      <dgm:t>
        <a:bodyPr/>
        <a:lstStyle/>
        <a:p>
          <a:endParaRPr lang="en-US"/>
        </a:p>
      </dgm:t>
    </dgm:pt>
    <dgm:pt modelId="{B4E312D9-1E8A-DD41-8BFA-9817B8ECF200}" type="sibTrans" cxnId="{0B0117AA-27F4-084D-889C-65BD80F262BE}">
      <dgm:prSet/>
      <dgm:spPr/>
      <dgm:t>
        <a:bodyPr/>
        <a:lstStyle/>
        <a:p>
          <a:endParaRPr lang="en-US"/>
        </a:p>
      </dgm:t>
    </dgm:pt>
    <dgm:pt modelId="{AACC4AE3-354C-6A47-9C16-B59A96E13132}">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Timeout</a:t>
          </a:r>
        </a:p>
      </dgm:t>
    </dgm:pt>
    <dgm:pt modelId="{A838EE87-9CE7-2E40-A5C1-1C53E569451C}" type="parTrans" cxnId="{B5FD445E-5BC1-FD4F-B222-10F94DE0F8F4}">
      <dgm:prSet/>
      <dgm:spPr/>
      <dgm:t>
        <a:bodyPr/>
        <a:lstStyle/>
        <a:p>
          <a:endParaRPr lang="en-US"/>
        </a:p>
      </dgm:t>
    </dgm:pt>
    <dgm:pt modelId="{BFFFC08D-DE3B-904D-A3AE-484B62922C04}" type="sibTrans" cxnId="{B5FD445E-5BC1-FD4F-B222-10F94DE0F8F4}">
      <dgm:prSet/>
      <dgm:spPr/>
      <dgm:t>
        <a:bodyPr/>
        <a:lstStyle/>
        <a:p>
          <a:endParaRPr lang="en-US"/>
        </a:p>
      </dgm:t>
    </dgm:pt>
    <dgm:pt modelId="{40AAFD32-E41F-444F-8924-4224E75D1FA6}">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Active Redundancy</a:t>
          </a:r>
        </a:p>
      </dgm:t>
    </dgm:pt>
    <dgm:pt modelId="{CF2BDB08-ACD3-384B-9F4C-4C795C534D0B}" type="parTrans" cxnId="{A30ABC58-D530-FE4A-83A3-8BE076899F47}">
      <dgm:prSet/>
      <dgm:spPr/>
      <dgm:t>
        <a:bodyPr/>
        <a:lstStyle/>
        <a:p>
          <a:endParaRPr lang="en-US"/>
        </a:p>
      </dgm:t>
    </dgm:pt>
    <dgm:pt modelId="{296B583C-582C-CD47-AF3C-66E507A8CA81}" type="sibTrans" cxnId="{A30ABC58-D530-FE4A-83A3-8BE076899F47}">
      <dgm:prSet/>
      <dgm:spPr/>
      <dgm:t>
        <a:bodyPr/>
        <a:lstStyle/>
        <a:p>
          <a:endParaRPr lang="en-US"/>
        </a:p>
      </dgm:t>
    </dgm:pt>
    <dgm:pt modelId="{E67FC60C-0CFA-2E48-81F1-C01A9DDD4FC8}">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Retry</a:t>
          </a:r>
        </a:p>
      </dgm:t>
    </dgm:pt>
    <dgm:pt modelId="{AA468BCF-BB6E-DF4F-B716-A2539D9CD802}" type="parTrans" cxnId="{1399AFEC-7DAA-C447-BADC-641B0404A494}">
      <dgm:prSet/>
      <dgm:spPr/>
      <dgm:t>
        <a:bodyPr/>
        <a:lstStyle/>
        <a:p>
          <a:endParaRPr lang="en-US"/>
        </a:p>
      </dgm:t>
    </dgm:pt>
    <dgm:pt modelId="{95E1B6FC-CF69-894D-9CE0-7055DEBF62BF}" type="sibTrans" cxnId="{1399AFEC-7DAA-C447-BADC-641B0404A494}">
      <dgm:prSet/>
      <dgm:spPr/>
      <dgm:t>
        <a:bodyPr/>
        <a:lstStyle/>
        <a:p>
          <a:endParaRPr lang="en-US"/>
        </a:p>
      </dgm:t>
    </dgm:pt>
    <dgm:pt modelId="{EB211009-C47C-CB4D-8130-2A3FD65A47BF}">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Reconfigure</a:t>
          </a:r>
        </a:p>
      </dgm:t>
    </dgm:pt>
    <dgm:pt modelId="{4BB4E4CA-1AF2-8044-9A9B-1CB90C395382}" type="parTrans" cxnId="{632A7FD7-9DB6-294C-BBA2-B82E744D2D77}">
      <dgm:prSet/>
      <dgm:spPr/>
      <dgm:t>
        <a:bodyPr/>
        <a:lstStyle/>
        <a:p>
          <a:endParaRPr lang="en-US"/>
        </a:p>
      </dgm:t>
    </dgm:pt>
    <dgm:pt modelId="{F957AB8B-EB48-E844-998F-EBD36B8C077F}" type="sibTrans" cxnId="{632A7FD7-9DB6-294C-BBA2-B82E744D2D77}">
      <dgm:prSet/>
      <dgm:spPr/>
      <dgm:t>
        <a:bodyPr/>
        <a:lstStyle/>
        <a:p>
          <a:endParaRPr lang="en-US"/>
        </a:p>
      </dgm:t>
    </dgm:pt>
    <dgm:pt modelId="{7AE6C439-1B84-D649-BC5E-F97830CD840B}">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Replace</a:t>
          </a:r>
        </a:p>
      </dgm:t>
    </dgm:pt>
    <dgm:pt modelId="{401A5C05-9C2E-3743-A128-520436F8A4AF}" type="parTrans" cxnId="{55A4B1FA-D774-EB46-9A2A-A10DDD0F4623}">
      <dgm:prSet/>
      <dgm:spPr/>
      <dgm:t>
        <a:bodyPr/>
        <a:lstStyle/>
        <a:p>
          <a:endParaRPr lang="en-US"/>
        </a:p>
      </dgm:t>
    </dgm:pt>
    <dgm:pt modelId="{11A1D04F-9816-A64F-8847-2442C0454469}" type="sibTrans" cxnId="{55A4B1FA-D774-EB46-9A2A-A10DDD0F4623}">
      <dgm:prSet/>
      <dgm:spPr/>
      <dgm:t>
        <a:bodyPr/>
        <a:lstStyle/>
        <a:p>
          <a:endParaRPr lang="en-US"/>
        </a:p>
      </dgm:t>
    </dgm:pt>
    <dgm:pt modelId="{E9371662-411E-4741-96FB-88CC2BF8ED1C}">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Micro not Mono</a:t>
          </a:r>
        </a:p>
      </dgm:t>
    </dgm:pt>
    <dgm:pt modelId="{438960B0-CFC7-9C48-96B3-FC5256ACBDFE}" type="parTrans" cxnId="{E77DD7D8-0381-1043-815E-4DF80E182C96}">
      <dgm:prSet/>
      <dgm:spPr/>
      <dgm:t>
        <a:bodyPr/>
        <a:lstStyle/>
        <a:p>
          <a:endParaRPr lang="en-US"/>
        </a:p>
      </dgm:t>
    </dgm:pt>
    <dgm:pt modelId="{8D334D17-A825-864A-A0C6-8A8D0ABF5898}" type="sibTrans" cxnId="{E77DD7D8-0381-1043-815E-4DF80E182C96}">
      <dgm:prSet/>
      <dgm:spPr/>
      <dgm:t>
        <a:bodyPr/>
        <a:lstStyle/>
        <a:p>
          <a:endParaRPr lang="en-US"/>
        </a:p>
      </dgm:t>
    </dgm:pt>
    <dgm:pt modelId="{63E77D61-F30E-4A41-B080-56495890E435}">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err="1"/>
            <a:t>BulkHead</a:t>
          </a:r>
          <a:endParaRPr lang="en-US" sz="1000" dirty="0"/>
        </a:p>
      </dgm:t>
    </dgm:pt>
    <dgm:pt modelId="{11D71D33-3329-824B-9211-162208B0D972}" type="parTrans" cxnId="{DD59D836-CEFE-3C4D-B169-4214B3049671}">
      <dgm:prSet/>
      <dgm:spPr/>
      <dgm:t>
        <a:bodyPr/>
        <a:lstStyle/>
        <a:p>
          <a:endParaRPr lang="en-US"/>
        </a:p>
      </dgm:t>
    </dgm:pt>
    <dgm:pt modelId="{4E230628-3B6C-314B-B5A6-14A419AAA59B}" type="sibTrans" cxnId="{DD59D836-CEFE-3C4D-B169-4214B3049671}">
      <dgm:prSet/>
      <dgm:spPr/>
      <dgm:t>
        <a:bodyPr/>
        <a:lstStyle/>
        <a:p>
          <a:endParaRPr lang="en-US"/>
        </a:p>
      </dgm:t>
    </dgm:pt>
    <dgm:pt modelId="{5E4ED4C3-DB74-5E47-B481-137F26AD91E5}">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Remove Unhealthy</a:t>
          </a:r>
        </a:p>
      </dgm:t>
    </dgm:pt>
    <dgm:pt modelId="{6FD9FBFD-DA55-FA45-8757-79EEF9C95B19}" type="parTrans" cxnId="{EB0C59A8-48B8-074C-92FA-DFA8245D21FD}">
      <dgm:prSet/>
      <dgm:spPr/>
      <dgm:t>
        <a:bodyPr/>
        <a:lstStyle/>
        <a:p>
          <a:endParaRPr lang="en-US"/>
        </a:p>
      </dgm:t>
    </dgm:pt>
    <dgm:pt modelId="{82003D5E-FB22-A049-9BD2-4CD358C7154F}" type="sibTrans" cxnId="{EB0C59A8-48B8-074C-92FA-DFA8245D21FD}">
      <dgm:prSet/>
      <dgm:spPr/>
      <dgm:t>
        <a:bodyPr/>
        <a:lstStyle/>
        <a:p>
          <a:endParaRPr lang="en-US"/>
        </a:p>
      </dgm:t>
    </dgm:pt>
    <dgm:pt modelId="{9888984A-F580-4742-BB5B-45687CB482CF}">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err="1"/>
            <a:t>FallBack</a:t>
          </a:r>
          <a:endParaRPr lang="en-US" sz="1000" dirty="0"/>
        </a:p>
      </dgm:t>
    </dgm:pt>
    <dgm:pt modelId="{7B306CAA-0886-424F-8D62-31858E381651}" type="parTrans" cxnId="{FAB07166-A64C-6847-832B-B6E2996C5F53}">
      <dgm:prSet/>
      <dgm:spPr/>
      <dgm:t>
        <a:bodyPr/>
        <a:lstStyle/>
        <a:p>
          <a:endParaRPr lang="en-US"/>
        </a:p>
      </dgm:t>
    </dgm:pt>
    <dgm:pt modelId="{E359EBF9-AC41-9246-A58D-D66B1832B3C2}" type="sibTrans" cxnId="{FAB07166-A64C-6847-832B-B6E2996C5F53}">
      <dgm:prSet/>
      <dgm:spPr/>
      <dgm:t>
        <a:bodyPr/>
        <a:lstStyle/>
        <a:p>
          <a:endParaRPr lang="en-US"/>
        </a:p>
      </dgm:t>
    </dgm:pt>
    <dgm:pt modelId="{5CD8FD63-E1D0-8843-8734-0EE180025C91}">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Circuit Breaker</a:t>
          </a:r>
        </a:p>
      </dgm:t>
    </dgm:pt>
    <dgm:pt modelId="{5835B49F-398A-E947-8FAE-F1A11964EBDE}" type="parTrans" cxnId="{E23F5580-6705-4B40-B353-D70D489B2E47}">
      <dgm:prSet/>
      <dgm:spPr/>
      <dgm:t>
        <a:bodyPr/>
        <a:lstStyle/>
        <a:p>
          <a:endParaRPr lang="en-US"/>
        </a:p>
      </dgm:t>
    </dgm:pt>
    <dgm:pt modelId="{5B858407-E16F-254E-BB46-E07F8AF54529}" type="sibTrans" cxnId="{E23F5580-6705-4B40-B353-D70D489B2E47}">
      <dgm:prSet/>
      <dgm:spPr/>
      <dgm:t>
        <a:bodyPr/>
        <a:lstStyle/>
        <a:p>
          <a:endParaRPr lang="en-US"/>
        </a:p>
      </dgm:t>
    </dgm:pt>
    <dgm:pt modelId="{95612F19-D7AB-4F43-BAC5-3B83034D4719}">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Load Shedding</a:t>
          </a:r>
        </a:p>
      </dgm:t>
    </dgm:pt>
    <dgm:pt modelId="{40A8ED3C-3B02-D64F-8AA1-DE0F2D0CB0A5}" type="parTrans" cxnId="{F4768F58-9076-9842-9959-88F59B91F9EB}">
      <dgm:prSet/>
      <dgm:spPr/>
      <dgm:t>
        <a:bodyPr/>
        <a:lstStyle/>
        <a:p>
          <a:endParaRPr lang="en-US"/>
        </a:p>
      </dgm:t>
    </dgm:pt>
    <dgm:pt modelId="{27C8EB78-4CAF-114A-AC83-1F4CF0994BF7}" type="sibTrans" cxnId="{F4768F58-9076-9842-9959-88F59B91F9EB}">
      <dgm:prSet/>
      <dgm:spPr/>
      <dgm:t>
        <a:bodyPr/>
        <a:lstStyle/>
        <a:p>
          <a:endParaRPr lang="en-US"/>
        </a:p>
      </dgm:t>
    </dgm:pt>
    <dgm:pt modelId="{B8875F73-3EFC-F449-829C-EDDAF382BC9E}">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Creative Routing</a:t>
          </a:r>
        </a:p>
      </dgm:t>
    </dgm:pt>
    <dgm:pt modelId="{A6A338D5-C6AA-824D-87BE-A5204346D82F}" type="parTrans" cxnId="{3F25784A-4383-B046-9E18-0CED25231ED5}">
      <dgm:prSet/>
      <dgm:spPr/>
      <dgm:t>
        <a:bodyPr/>
        <a:lstStyle/>
        <a:p>
          <a:endParaRPr lang="en-US"/>
        </a:p>
      </dgm:t>
    </dgm:pt>
    <dgm:pt modelId="{38EFF522-DAEF-D940-8D6D-516E0037A006}" type="sibTrans" cxnId="{3F25784A-4383-B046-9E18-0CED25231ED5}">
      <dgm:prSet/>
      <dgm:spPr/>
      <dgm:t>
        <a:bodyPr/>
        <a:lstStyle/>
        <a:p>
          <a:endParaRPr lang="en-US"/>
        </a:p>
      </dgm:t>
    </dgm:pt>
    <dgm:pt modelId="{348F3B55-B16D-A041-8C40-E7D80BFACA38}">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Stability Patterns</a:t>
          </a:r>
        </a:p>
      </dgm:t>
    </dgm:pt>
    <dgm:pt modelId="{391ADE84-6099-2A4C-ACAA-74F49C74EC07}" type="parTrans" cxnId="{63A610D6-7C4D-9E4B-B25C-A0361E599C51}">
      <dgm:prSet/>
      <dgm:spPr/>
      <dgm:t>
        <a:bodyPr/>
        <a:lstStyle/>
        <a:p>
          <a:endParaRPr lang="en-US"/>
        </a:p>
      </dgm:t>
    </dgm:pt>
    <dgm:pt modelId="{F2692076-3BEF-384C-8A0B-C4BFCC5DFA2C}" type="sibTrans" cxnId="{63A610D6-7C4D-9E4B-B25C-A0361E599C51}">
      <dgm:prSet/>
      <dgm:spPr/>
      <dgm:t>
        <a:bodyPr/>
        <a:lstStyle/>
        <a:p>
          <a:endParaRPr lang="en-US"/>
        </a:p>
      </dgm:t>
    </dgm:pt>
    <dgm:pt modelId="{3CB9D231-6003-3F40-83B4-889705935482}">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Hot Clustering</a:t>
          </a:r>
        </a:p>
      </dgm:t>
    </dgm:pt>
    <dgm:pt modelId="{D62C6648-103A-C24D-ABCA-19EACDF573DB}" type="parTrans" cxnId="{4FC09812-49BB-5F4D-9C99-E6E590E38919}">
      <dgm:prSet/>
      <dgm:spPr/>
      <dgm:t>
        <a:bodyPr/>
        <a:lstStyle/>
        <a:p>
          <a:endParaRPr lang="en-US"/>
        </a:p>
      </dgm:t>
    </dgm:pt>
    <dgm:pt modelId="{F752F1A0-2A6B-3D49-A0CA-F0FF9671E5DB}" type="sibTrans" cxnId="{4FC09812-49BB-5F4D-9C99-E6E590E38919}">
      <dgm:prSet/>
      <dgm:spPr/>
      <dgm:t>
        <a:bodyPr/>
        <a:lstStyle/>
        <a:p>
          <a:endParaRPr lang="en-US"/>
        </a:p>
      </dgm:t>
    </dgm:pt>
    <dgm:pt modelId="{107F6E1D-6BDD-3646-84DD-87656C2888EE}">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Fail Fast</a:t>
          </a:r>
        </a:p>
      </dgm:t>
    </dgm:pt>
    <dgm:pt modelId="{C2372AAB-92D7-A641-9582-9F99BA0C8D83}" type="parTrans" cxnId="{1CF74F63-7E07-2540-8856-32CCD9F6E512}">
      <dgm:prSet/>
      <dgm:spPr/>
      <dgm:t>
        <a:bodyPr/>
        <a:lstStyle/>
        <a:p>
          <a:endParaRPr lang="en-US"/>
        </a:p>
      </dgm:t>
    </dgm:pt>
    <dgm:pt modelId="{BD6F4B6A-C040-E848-B1D8-C480DC11E128}" type="sibTrans" cxnId="{1CF74F63-7E07-2540-8856-32CCD9F6E512}">
      <dgm:prSet/>
      <dgm:spPr/>
      <dgm:t>
        <a:bodyPr/>
        <a:lstStyle/>
        <a:p>
          <a:endParaRPr lang="en-US"/>
        </a:p>
      </dgm:t>
    </dgm:pt>
    <dgm:pt modelId="{31A2BE7F-1636-514E-91B9-C7335E1A2576}">
      <dgm:prSet phldrT="[Text]" custT="1">
        <dgm:style>
          <a:lnRef idx="1">
            <a:schemeClr val="accent3"/>
          </a:lnRef>
          <a:fillRef idx="2">
            <a:schemeClr val="accent3"/>
          </a:fillRef>
          <a:effectRef idx="1">
            <a:schemeClr val="accent3"/>
          </a:effectRef>
          <a:fontRef idx="minor">
            <a:schemeClr val="dk1"/>
          </a:fontRef>
        </dgm:style>
      </dgm:prSet>
      <dgm:spPr/>
      <dgm:t>
        <a:bodyPr/>
        <a:lstStyle/>
        <a:p>
          <a:r>
            <a:rPr lang="en-US" sz="1000" dirty="0"/>
            <a:t>Containers</a:t>
          </a:r>
        </a:p>
      </dgm:t>
    </dgm:pt>
    <dgm:pt modelId="{54F45865-87A4-A140-AC7B-30E41C5F5E61}" type="parTrans" cxnId="{66BAC88E-096E-FA43-90CB-D32B9EA5E26A}">
      <dgm:prSet/>
      <dgm:spPr/>
      <dgm:t>
        <a:bodyPr/>
        <a:lstStyle/>
        <a:p>
          <a:endParaRPr lang="en-US"/>
        </a:p>
      </dgm:t>
    </dgm:pt>
    <dgm:pt modelId="{DE59746F-C0C8-1440-8F8B-8226BE0A249C}" type="sibTrans" cxnId="{66BAC88E-096E-FA43-90CB-D32B9EA5E26A}">
      <dgm:prSet/>
      <dgm:spPr/>
      <dgm:t>
        <a:bodyPr/>
        <a:lstStyle/>
        <a:p>
          <a:endParaRPr lang="en-US"/>
        </a:p>
      </dgm:t>
    </dgm:pt>
    <dgm:pt modelId="{84069252-BF93-A74A-9A11-153106720EC5}" type="pres">
      <dgm:prSet presAssocID="{EBF083D1-77E7-1946-8889-1903DE9996AD}" presName="hierChild1" presStyleCnt="0">
        <dgm:presLayoutVars>
          <dgm:orgChart val="1"/>
          <dgm:chPref val="1"/>
          <dgm:dir/>
          <dgm:animOne val="branch"/>
          <dgm:animLvl val="lvl"/>
          <dgm:resizeHandles/>
        </dgm:presLayoutVars>
      </dgm:prSet>
      <dgm:spPr/>
    </dgm:pt>
    <dgm:pt modelId="{51EC31EF-C7CF-8D40-A1C7-1BBC7F67AA48}" type="pres">
      <dgm:prSet presAssocID="{87D74EBE-2276-7E42-8DF6-8462B2DBD781}" presName="hierRoot1" presStyleCnt="0">
        <dgm:presLayoutVars>
          <dgm:hierBranch val="init"/>
        </dgm:presLayoutVars>
      </dgm:prSet>
      <dgm:spPr/>
    </dgm:pt>
    <dgm:pt modelId="{C77D8179-5C06-EF4F-8E80-105914A6D741}" type="pres">
      <dgm:prSet presAssocID="{87D74EBE-2276-7E42-8DF6-8462B2DBD781}" presName="rootComposite1" presStyleCnt="0"/>
      <dgm:spPr/>
    </dgm:pt>
    <dgm:pt modelId="{B18CBEC2-9F83-B64A-AFAF-C5B816CFE2C7}" type="pres">
      <dgm:prSet presAssocID="{87D74EBE-2276-7E42-8DF6-8462B2DBD781}" presName="rootText1" presStyleLbl="node0" presStyleIdx="0" presStyleCnt="1">
        <dgm:presLayoutVars>
          <dgm:chPref val="3"/>
        </dgm:presLayoutVars>
      </dgm:prSet>
      <dgm:spPr/>
    </dgm:pt>
    <dgm:pt modelId="{92A02D4C-B9FA-C84D-9C62-19EF9D06AC26}" type="pres">
      <dgm:prSet presAssocID="{87D74EBE-2276-7E42-8DF6-8462B2DBD781}" presName="rootConnector1" presStyleLbl="node1" presStyleIdx="0" presStyleCnt="0"/>
      <dgm:spPr/>
    </dgm:pt>
    <dgm:pt modelId="{17C6C307-EF08-7847-83D6-9CA8848A2F7C}" type="pres">
      <dgm:prSet presAssocID="{87D74EBE-2276-7E42-8DF6-8462B2DBD781}" presName="hierChild2" presStyleCnt="0"/>
      <dgm:spPr/>
    </dgm:pt>
    <dgm:pt modelId="{2EF99814-5A15-4E40-BC61-EAB14195F59C}" type="pres">
      <dgm:prSet presAssocID="{7803CDB1-803D-1E42-A315-98F60AE8E2FF}" presName="Name37" presStyleLbl="parChTrans1D2" presStyleIdx="0" presStyleCnt="4"/>
      <dgm:spPr/>
    </dgm:pt>
    <dgm:pt modelId="{9C9618B0-BD4B-1F44-9B34-5B0131F2BB6F}" type="pres">
      <dgm:prSet presAssocID="{D26351D2-A5CD-6F4B-9D81-DA5DE68CD3D6}" presName="hierRoot2" presStyleCnt="0">
        <dgm:presLayoutVars>
          <dgm:hierBranch val="init"/>
        </dgm:presLayoutVars>
      </dgm:prSet>
      <dgm:spPr/>
    </dgm:pt>
    <dgm:pt modelId="{59BE3918-BA29-0340-B8E3-786D4A3C2401}" type="pres">
      <dgm:prSet presAssocID="{D26351D2-A5CD-6F4B-9D81-DA5DE68CD3D6}" presName="rootComposite" presStyleCnt="0"/>
      <dgm:spPr/>
    </dgm:pt>
    <dgm:pt modelId="{FD99AF86-7109-1D44-8C82-5B88614F87DC}" type="pres">
      <dgm:prSet presAssocID="{D26351D2-A5CD-6F4B-9D81-DA5DE68CD3D6}" presName="rootText" presStyleLbl="node2" presStyleIdx="0" presStyleCnt="4">
        <dgm:presLayoutVars>
          <dgm:chPref val="3"/>
        </dgm:presLayoutVars>
      </dgm:prSet>
      <dgm:spPr/>
    </dgm:pt>
    <dgm:pt modelId="{476507C5-F5EF-3E40-B2E3-ECB40D9FBA53}" type="pres">
      <dgm:prSet presAssocID="{D26351D2-A5CD-6F4B-9D81-DA5DE68CD3D6}" presName="rootConnector" presStyleLbl="node2" presStyleIdx="0" presStyleCnt="4"/>
      <dgm:spPr/>
    </dgm:pt>
    <dgm:pt modelId="{0AF6D6F2-EBA1-B04F-BB4F-CF2D8A3E4357}" type="pres">
      <dgm:prSet presAssocID="{D26351D2-A5CD-6F4B-9D81-DA5DE68CD3D6}" presName="hierChild4" presStyleCnt="0"/>
      <dgm:spPr/>
    </dgm:pt>
    <dgm:pt modelId="{EDACD912-F2F0-014F-888F-B6C01C587B23}" type="pres">
      <dgm:prSet presAssocID="{F670731E-D16C-054E-9F5B-8A7F2AC363D6}" presName="Name37" presStyleLbl="parChTrans1D3" presStyleIdx="0" presStyleCnt="18"/>
      <dgm:spPr/>
    </dgm:pt>
    <dgm:pt modelId="{C6BB6D6A-0E8E-4A4B-B8C9-1604C1F36DE6}" type="pres">
      <dgm:prSet presAssocID="{8B235780-C190-B143-98DA-81349D4408D9}" presName="hierRoot2" presStyleCnt="0">
        <dgm:presLayoutVars>
          <dgm:hierBranch val="init"/>
        </dgm:presLayoutVars>
      </dgm:prSet>
      <dgm:spPr/>
    </dgm:pt>
    <dgm:pt modelId="{1DD35030-868E-C044-AA81-7E24A76DE729}" type="pres">
      <dgm:prSet presAssocID="{8B235780-C190-B143-98DA-81349D4408D9}" presName="rootComposite" presStyleCnt="0"/>
      <dgm:spPr/>
    </dgm:pt>
    <dgm:pt modelId="{F1B5D9D5-5DAB-F24A-B4C1-5F167F3B8D16}" type="pres">
      <dgm:prSet presAssocID="{8B235780-C190-B143-98DA-81349D4408D9}" presName="rootText" presStyleLbl="node3" presStyleIdx="0" presStyleCnt="18">
        <dgm:presLayoutVars>
          <dgm:chPref val="3"/>
        </dgm:presLayoutVars>
      </dgm:prSet>
      <dgm:spPr/>
    </dgm:pt>
    <dgm:pt modelId="{797F5F1C-7D28-004E-8F04-851660666BFE}" type="pres">
      <dgm:prSet presAssocID="{8B235780-C190-B143-98DA-81349D4408D9}" presName="rootConnector" presStyleLbl="node3" presStyleIdx="0" presStyleCnt="18"/>
      <dgm:spPr/>
    </dgm:pt>
    <dgm:pt modelId="{596103DC-B4C7-714A-83CF-6316B21B2C4D}" type="pres">
      <dgm:prSet presAssocID="{8B235780-C190-B143-98DA-81349D4408D9}" presName="hierChild4" presStyleCnt="0"/>
      <dgm:spPr/>
    </dgm:pt>
    <dgm:pt modelId="{E88C8C53-81E1-6D40-BE72-E9FC3280195D}" type="pres">
      <dgm:prSet presAssocID="{8B235780-C190-B143-98DA-81349D4408D9}" presName="hierChild5" presStyleCnt="0"/>
      <dgm:spPr/>
    </dgm:pt>
    <dgm:pt modelId="{83E2E45E-F4C6-424B-93B8-B3CF0D1FE1BD}" type="pres">
      <dgm:prSet presAssocID="{963C2611-D769-F84C-9FE8-6541C6D1E04A}" presName="Name37" presStyleLbl="parChTrans1D3" presStyleIdx="1" presStyleCnt="18"/>
      <dgm:spPr/>
    </dgm:pt>
    <dgm:pt modelId="{682EBDF6-1C13-974B-8D0F-192745FF4268}" type="pres">
      <dgm:prSet presAssocID="{1964C1CB-D952-3D46-AA84-43AB83D30C69}" presName="hierRoot2" presStyleCnt="0">
        <dgm:presLayoutVars>
          <dgm:hierBranch val="init"/>
        </dgm:presLayoutVars>
      </dgm:prSet>
      <dgm:spPr/>
    </dgm:pt>
    <dgm:pt modelId="{D5A40018-CE50-EF42-AE4E-97E404061F46}" type="pres">
      <dgm:prSet presAssocID="{1964C1CB-D952-3D46-AA84-43AB83D30C69}" presName="rootComposite" presStyleCnt="0"/>
      <dgm:spPr/>
    </dgm:pt>
    <dgm:pt modelId="{C5DAAF8C-3108-2847-A715-A84A39486294}" type="pres">
      <dgm:prSet presAssocID="{1964C1CB-D952-3D46-AA84-43AB83D30C69}" presName="rootText" presStyleLbl="node3" presStyleIdx="1" presStyleCnt="18">
        <dgm:presLayoutVars>
          <dgm:chPref val="3"/>
        </dgm:presLayoutVars>
      </dgm:prSet>
      <dgm:spPr/>
    </dgm:pt>
    <dgm:pt modelId="{C99455F1-008A-6349-A2DB-EBA037A60091}" type="pres">
      <dgm:prSet presAssocID="{1964C1CB-D952-3D46-AA84-43AB83D30C69}" presName="rootConnector" presStyleLbl="node3" presStyleIdx="1" presStyleCnt="18"/>
      <dgm:spPr/>
    </dgm:pt>
    <dgm:pt modelId="{9E574F29-0DEB-B745-8FD6-CB3EF13DACCE}" type="pres">
      <dgm:prSet presAssocID="{1964C1CB-D952-3D46-AA84-43AB83D30C69}" presName="hierChild4" presStyleCnt="0"/>
      <dgm:spPr/>
    </dgm:pt>
    <dgm:pt modelId="{D8E7B479-DBB0-0247-B959-5343B0C8A3C5}" type="pres">
      <dgm:prSet presAssocID="{1964C1CB-D952-3D46-AA84-43AB83D30C69}" presName="hierChild5" presStyleCnt="0"/>
      <dgm:spPr/>
    </dgm:pt>
    <dgm:pt modelId="{86DF2494-3A07-964F-B314-BCD7DCAE325E}" type="pres">
      <dgm:prSet presAssocID="{A838EE87-9CE7-2E40-A5C1-1C53E569451C}" presName="Name37" presStyleLbl="parChTrans1D3" presStyleIdx="2" presStyleCnt="18"/>
      <dgm:spPr/>
    </dgm:pt>
    <dgm:pt modelId="{DBDF97BC-7CFA-8B4A-BAB6-D51EA81D6EFB}" type="pres">
      <dgm:prSet presAssocID="{AACC4AE3-354C-6A47-9C16-B59A96E13132}" presName="hierRoot2" presStyleCnt="0">
        <dgm:presLayoutVars>
          <dgm:hierBranch val="init"/>
        </dgm:presLayoutVars>
      </dgm:prSet>
      <dgm:spPr/>
    </dgm:pt>
    <dgm:pt modelId="{3F607EDC-4052-3247-931F-31D526439F21}" type="pres">
      <dgm:prSet presAssocID="{AACC4AE3-354C-6A47-9C16-B59A96E13132}" presName="rootComposite" presStyleCnt="0"/>
      <dgm:spPr/>
    </dgm:pt>
    <dgm:pt modelId="{C5D8FC81-FFF4-F84D-A71F-785800FD8862}" type="pres">
      <dgm:prSet presAssocID="{AACC4AE3-354C-6A47-9C16-B59A96E13132}" presName="rootText" presStyleLbl="node3" presStyleIdx="2" presStyleCnt="18">
        <dgm:presLayoutVars>
          <dgm:chPref val="3"/>
        </dgm:presLayoutVars>
      </dgm:prSet>
      <dgm:spPr/>
    </dgm:pt>
    <dgm:pt modelId="{724CFE92-F0CE-1147-BC15-B862869A39A7}" type="pres">
      <dgm:prSet presAssocID="{AACC4AE3-354C-6A47-9C16-B59A96E13132}" presName="rootConnector" presStyleLbl="node3" presStyleIdx="2" presStyleCnt="18"/>
      <dgm:spPr/>
    </dgm:pt>
    <dgm:pt modelId="{5C551AD9-C418-BC42-A913-060B476B5656}" type="pres">
      <dgm:prSet presAssocID="{AACC4AE3-354C-6A47-9C16-B59A96E13132}" presName="hierChild4" presStyleCnt="0"/>
      <dgm:spPr/>
    </dgm:pt>
    <dgm:pt modelId="{6C8DDAC0-5F14-8F44-B9AA-4B9CCA01E806}" type="pres">
      <dgm:prSet presAssocID="{AACC4AE3-354C-6A47-9C16-B59A96E13132}" presName="hierChild5" presStyleCnt="0"/>
      <dgm:spPr/>
    </dgm:pt>
    <dgm:pt modelId="{FB75FF55-DBDD-F64A-BB18-5FFA12E68A4C}" type="pres">
      <dgm:prSet presAssocID="{A6A338D5-C6AA-824D-87BE-A5204346D82F}" presName="Name37" presStyleLbl="parChTrans1D3" presStyleIdx="3" presStyleCnt="18"/>
      <dgm:spPr/>
    </dgm:pt>
    <dgm:pt modelId="{2F672489-E147-7640-91ED-40364EE6CB59}" type="pres">
      <dgm:prSet presAssocID="{B8875F73-3EFC-F449-829C-EDDAF382BC9E}" presName="hierRoot2" presStyleCnt="0">
        <dgm:presLayoutVars>
          <dgm:hierBranch val="init"/>
        </dgm:presLayoutVars>
      </dgm:prSet>
      <dgm:spPr/>
    </dgm:pt>
    <dgm:pt modelId="{62BFBB00-2F1C-AD4C-88A5-F519C9C873E9}" type="pres">
      <dgm:prSet presAssocID="{B8875F73-3EFC-F449-829C-EDDAF382BC9E}" presName="rootComposite" presStyleCnt="0"/>
      <dgm:spPr/>
    </dgm:pt>
    <dgm:pt modelId="{308FB487-F8C5-4A40-98A3-B8221A24D11B}" type="pres">
      <dgm:prSet presAssocID="{B8875F73-3EFC-F449-829C-EDDAF382BC9E}" presName="rootText" presStyleLbl="node3" presStyleIdx="3" presStyleCnt="18">
        <dgm:presLayoutVars>
          <dgm:chPref val="3"/>
        </dgm:presLayoutVars>
      </dgm:prSet>
      <dgm:spPr/>
    </dgm:pt>
    <dgm:pt modelId="{22E93335-65B0-FA4A-A428-81446293C346}" type="pres">
      <dgm:prSet presAssocID="{B8875F73-3EFC-F449-829C-EDDAF382BC9E}" presName="rootConnector" presStyleLbl="node3" presStyleIdx="3" presStyleCnt="18"/>
      <dgm:spPr/>
    </dgm:pt>
    <dgm:pt modelId="{AF2EDF9E-22B3-ED4E-9537-1712C5F06F1F}" type="pres">
      <dgm:prSet presAssocID="{B8875F73-3EFC-F449-829C-EDDAF382BC9E}" presName="hierChild4" presStyleCnt="0"/>
      <dgm:spPr/>
    </dgm:pt>
    <dgm:pt modelId="{3E1B48E1-5476-3B45-8846-5AFC812D6253}" type="pres">
      <dgm:prSet presAssocID="{B8875F73-3EFC-F449-829C-EDDAF382BC9E}" presName="hierChild5" presStyleCnt="0"/>
      <dgm:spPr/>
    </dgm:pt>
    <dgm:pt modelId="{8C77112C-B58F-0347-A672-E965E52C7529}" type="pres">
      <dgm:prSet presAssocID="{D26351D2-A5CD-6F4B-9D81-DA5DE68CD3D6}" presName="hierChild5" presStyleCnt="0"/>
      <dgm:spPr/>
    </dgm:pt>
    <dgm:pt modelId="{EBE0B8E9-2BA2-114B-A5FD-9FA70245CE7E}" type="pres">
      <dgm:prSet presAssocID="{9016BC04-D755-1F40-BC01-0EFB3C5854EB}" presName="Name37" presStyleLbl="parChTrans1D2" presStyleIdx="1" presStyleCnt="4"/>
      <dgm:spPr/>
    </dgm:pt>
    <dgm:pt modelId="{2C2D289B-9547-3B4E-B076-E094B3210EEC}" type="pres">
      <dgm:prSet presAssocID="{46D92841-11C7-6546-8440-97DA2D018895}" presName="hierRoot2" presStyleCnt="0">
        <dgm:presLayoutVars>
          <dgm:hierBranch val="init"/>
        </dgm:presLayoutVars>
      </dgm:prSet>
      <dgm:spPr/>
    </dgm:pt>
    <dgm:pt modelId="{40005E08-2396-9542-A296-AD5A3807BEF6}" type="pres">
      <dgm:prSet presAssocID="{46D92841-11C7-6546-8440-97DA2D018895}" presName="rootComposite" presStyleCnt="0"/>
      <dgm:spPr/>
    </dgm:pt>
    <dgm:pt modelId="{225C7602-7061-A348-BF08-CFEF035611C4}" type="pres">
      <dgm:prSet presAssocID="{46D92841-11C7-6546-8440-97DA2D018895}" presName="rootText" presStyleLbl="node2" presStyleIdx="1" presStyleCnt="4">
        <dgm:presLayoutVars>
          <dgm:chPref val="3"/>
        </dgm:presLayoutVars>
      </dgm:prSet>
      <dgm:spPr/>
    </dgm:pt>
    <dgm:pt modelId="{F85BE45A-D253-EB4E-AF48-A570DE6C4883}" type="pres">
      <dgm:prSet presAssocID="{46D92841-11C7-6546-8440-97DA2D018895}" presName="rootConnector" presStyleLbl="node2" presStyleIdx="1" presStyleCnt="4"/>
      <dgm:spPr/>
    </dgm:pt>
    <dgm:pt modelId="{9DCBB451-7E02-0640-B083-480DCF43F067}" type="pres">
      <dgm:prSet presAssocID="{46D92841-11C7-6546-8440-97DA2D018895}" presName="hierChild4" presStyleCnt="0"/>
      <dgm:spPr/>
    </dgm:pt>
    <dgm:pt modelId="{910BA023-08C5-4A4F-BF52-DD4318E3B2F3}" type="pres">
      <dgm:prSet presAssocID="{CF2BDB08-ACD3-384B-9F4C-4C795C534D0B}" presName="Name37" presStyleLbl="parChTrans1D3" presStyleIdx="4" presStyleCnt="18"/>
      <dgm:spPr/>
    </dgm:pt>
    <dgm:pt modelId="{D9079303-144C-C24C-A642-8A116E9B8B27}" type="pres">
      <dgm:prSet presAssocID="{40AAFD32-E41F-444F-8924-4224E75D1FA6}" presName="hierRoot2" presStyleCnt="0">
        <dgm:presLayoutVars>
          <dgm:hierBranch val="init"/>
        </dgm:presLayoutVars>
      </dgm:prSet>
      <dgm:spPr/>
    </dgm:pt>
    <dgm:pt modelId="{018C3532-2118-FE41-A9CA-0D001CDE18FE}" type="pres">
      <dgm:prSet presAssocID="{40AAFD32-E41F-444F-8924-4224E75D1FA6}" presName="rootComposite" presStyleCnt="0"/>
      <dgm:spPr/>
    </dgm:pt>
    <dgm:pt modelId="{FDD0B822-A807-D84B-825E-80A87E7F2A24}" type="pres">
      <dgm:prSet presAssocID="{40AAFD32-E41F-444F-8924-4224E75D1FA6}" presName="rootText" presStyleLbl="node3" presStyleIdx="4" presStyleCnt="18" custScaleX="121392">
        <dgm:presLayoutVars>
          <dgm:chPref val="3"/>
        </dgm:presLayoutVars>
      </dgm:prSet>
      <dgm:spPr/>
    </dgm:pt>
    <dgm:pt modelId="{1E529EDB-B7EE-0D41-949D-15F8F6569C60}" type="pres">
      <dgm:prSet presAssocID="{40AAFD32-E41F-444F-8924-4224E75D1FA6}" presName="rootConnector" presStyleLbl="node3" presStyleIdx="4" presStyleCnt="18"/>
      <dgm:spPr/>
    </dgm:pt>
    <dgm:pt modelId="{6B9AB700-13E2-364E-B355-4E8F66349110}" type="pres">
      <dgm:prSet presAssocID="{40AAFD32-E41F-444F-8924-4224E75D1FA6}" presName="hierChild4" presStyleCnt="0"/>
      <dgm:spPr/>
    </dgm:pt>
    <dgm:pt modelId="{16066EE3-3730-CE46-830D-2D1F31AFAC72}" type="pres">
      <dgm:prSet presAssocID="{40AAFD32-E41F-444F-8924-4224E75D1FA6}" presName="hierChild5" presStyleCnt="0"/>
      <dgm:spPr/>
    </dgm:pt>
    <dgm:pt modelId="{26E12F50-95E3-8843-8330-5576E0B7D754}" type="pres">
      <dgm:prSet presAssocID="{D62C6648-103A-C24D-ABCA-19EACDF573DB}" presName="Name37" presStyleLbl="parChTrans1D3" presStyleIdx="5" presStyleCnt="18"/>
      <dgm:spPr/>
    </dgm:pt>
    <dgm:pt modelId="{73C5EEAF-2E94-8C4F-9050-7608EA908058}" type="pres">
      <dgm:prSet presAssocID="{3CB9D231-6003-3F40-83B4-889705935482}" presName="hierRoot2" presStyleCnt="0">
        <dgm:presLayoutVars>
          <dgm:hierBranch val="init"/>
        </dgm:presLayoutVars>
      </dgm:prSet>
      <dgm:spPr/>
    </dgm:pt>
    <dgm:pt modelId="{E1B2BE1E-7706-814D-8C4D-9CC8F7D27754}" type="pres">
      <dgm:prSet presAssocID="{3CB9D231-6003-3F40-83B4-889705935482}" presName="rootComposite" presStyleCnt="0"/>
      <dgm:spPr/>
    </dgm:pt>
    <dgm:pt modelId="{AB3EBC48-97CE-984A-B624-62486E461FA4}" type="pres">
      <dgm:prSet presAssocID="{3CB9D231-6003-3F40-83B4-889705935482}" presName="rootText" presStyleLbl="node3" presStyleIdx="5" presStyleCnt="18" custScaleX="126088">
        <dgm:presLayoutVars>
          <dgm:chPref val="3"/>
        </dgm:presLayoutVars>
      </dgm:prSet>
      <dgm:spPr/>
    </dgm:pt>
    <dgm:pt modelId="{03006AE6-5DE0-6D49-9505-1BB57A00D590}" type="pres">
      <dgm:prSet presAssocID="{3CB9D231-6003-3F40-83B4-889705935482}" presName="rootConnector" presStyleLbl="node3" presStyleIdx="5" presStyleCnt="18"/>
      <dgm:spPr/>
    </dgm:pt>
    <dgm:pt modelId="{86670E41-C862-464F-B0EA-FECEB32D6670}" type="pres">
      <dgm:prSet presAssocID="{3CB9D231-6003-3F40-83B4-889705935482}" presName="hierChild4" presStyleCnt="0"/>
      <dgm:spPr/>
    </dgm:pt>
    <dgm:pt modelId="{9F453DCC-FFCB-4E44-AC36-C0A636BF97A7}" type="pres">
      <dgm:prSet presAssocID="{3CB9D231-6003-3F40-83B4-889705935482}" presName="hierChild5" presStyleCnt="0"/>
      <dgm:spPr/>
    </dgm:pt>
    <dgm:pt modelId="{C555E3A0-EAE4-DF42-84F9-C507A3B58854}" type="pres">
      <dgm:prSet presAssocID="{AA468BCF-BB6E-DF4F-B716-A2539D9CD802}" presName="Name37" presStyleLbl="parChTrans1D3" presStyleIdx="6" presStyleCnt="18"/>
      <dgm:spPr/>
    </dgm:pt>
    <dgm:pt modelId="{B29D68CE-F588-3C45-9B52-AA80E7CA3732}" type="pres">
      <dgm:prSet presAssocID="{E67FC60C-0CFA-2E48-81F1-C01A9DDD4FC8}" presName="hierRoot2" presStyleCnt="0">
        <dgm:presLayoutVars>
          <dgm:hierBranch val="init"/>
        </dgm:presLayoutVars>
      </dgm:prSet>
      <dgm:spPr/>
    </dgm:pt>
    <dgm:pt modelId="{5D29C3C0-CF1F-FC47-B4C7-7C38164804C1}" type="pres">
      <dgm:prSet presAssocID="{E67FC60C-0CFA-2E48-81F1-C01A9DDD4FC8}" presName="rootComposite" presStyleCnt="0"/>
      <dgm:spPr/>
    </dgm:pt>
    <dgm:pt modelId="{18BA7FFE-0F59-0A41-987B-CC96B445CC97}" type="pres">
      <dgm:prSet presAssocID="{E67FC60C-0CFA-2E48-81F1-C01A9DDD4FC8}" presName="rootText" presStyleLbl="node3" presStyleIdx="6" presStyleCnt="18" custScaleX="125566">
        <dgm:presLayoutVars>
          <dgm:chPref val="3"/>
        </dgm:presLayoutVars>
      </dgm:prSet>
      <dgm:spPr/>
    </dgm:pt>
    <dgm:pt modelId="{C82CFBD9-C46D-4747-8BF1-8E432D407E62}" type="pres">
      <dgm:prSet presAssocID="{E67FC60C-0CFA-2E48-81F1-C01A9DDD4FC8}" presName="rootConnector" presStyleLbl="node3" presStyleIdx="6" presStyleCnt="18"/>
      <dgm:spPr/>
    </dgm:pt>
    <dgm:pt modelId="{70A6EA90-0DEA-8C47-9A73-9245A518D3F2}" type="pres">
      <dgm:prSet presAssocID="{E67FC60C-0CFA-2E48-81F1-C01A9DDD4FC8}" presName="hierChild4" presStyleCnt="0"/>
      <dgm:spPr/>
    </dgm:pt>
    <dgm:pt modelId="{0F75439B-2183-0F44-8905-B53E7796B61A}" type="pres">
      <dgm:prSet presAssocID="{E67FC60C-0CFA-2E48-81F1-C01A9DDD4FC8}" presName="hierChild5" presStyleCnt="0"/>
      <dgm:spPr/>
    </dgm:pt>
    <dgm:pt modelId="{735C8793-11B1-9F48-ADBA-C06D271237F9}" type="pres">
      <dgm:prSet presAssocID="{7B306CAA-0886-424F-8D62-31858E381651}" presName="Name37" presStyleLbl="parChTrans1D3" presStyleIdx="7" presStyleCnt="18"/>
      <dgm:spPr/>
    </dgm:pt>
    <dgm:pt modelId="{0A4D8927-8538-BC49-A481-559D21C7C5AD}" type="pres">
      <dgm:prSet presAssocID="{9888984A-F580-4742-BB5B-45687CB482CF}" presName="hierRoot2" presStyleCnt="0">
        <dgm:presLayoutVars>
          <dgm:hierBranch val="init"/>
        </dgm:presLayoutVars>
      </dgm:prSet>
      <dgm:spPr/>
    </dgm:pt>
    <dgm:pt modelId="{6CBFA639-1DC4-5541-A689-4E49EF223AC6}" type="pres">
      <dgm:prSet presAssocID="{9888984A-F580-4742-BB5B-45687CB482CF}" presName="rootComposite" presStyleCnt="0"/>
      <dgm:spPr/>
    </dgm:pt>
    <dgm:pt modelId="{3E84EBD0-C7BF-BD4F-99AC-2E500CA8CD19}" type="pres">
      <dgm:prSet presAssocID="{9888984A-F580-4742-BB5B-45687CB482CF}" presName="rootText" presStyleLbl="node3" presStyleIdx="7" presStyleCnt="18" custScaleX="130262">
        <dgm:presLayoutVars>
          <dgm:chPref val="3"/>
        </dgm:presLayoutVars>
      </dgm:prSet>
      <dgm:spPr/>
    </dgm:pt>
    <dgm:pt modelId="{56BD5B03-308D-684F-9BC1-A2C203C3F696}" type="pres">
      <dgm:prSet presAssocID="{9888984A-F580-4742-BB5B-45687CB482CF}" presName="rootConnector" presStyleLbl="node3" presStyleIdx="7" presStyleCnt="18"/>
      <dgm:spPr/>
    </dgm:pt>
    <dgm:pt modelId="{BD027698-7061-4545-BC05-4568A74B41A8}" type="pres">
      <dgm:prSet presAssocID="{9888984A-F580-4742-BB5B-45687CB482CF}" presName="hierChild4" presStyleCnt="0"/>
      <dgm:spPr/>
    </dgm:pt>
    <dgm:pt modelId="{37F9B523-C733-624B-A3F0-C76BF8D1FF37}" type="pres">
      <dgm:prSet presAssocID="{9888984A-F580-4742-BB5B-45687CB482CF}" presName="hierChild5" presStyleCnt="0"/>
      <dgm:spPr/>
    </dgm:pt>
    <dgm:pt modelId="{F2991DDB-A504-514E-99FF-D2DEA63EA525}" type="pres">
      <dgm:prSet presAssocID="{4BB4E4CA-1AF2-8044-9A9B-1CB90C395382}" presName="Name37" presStyleLbl="parChTrans1D3" presStyleIdx="8" presStyleCnt="18"/>
      <dgm:spPr/>
    </dgm:pt>
    <dgm:pt modelId="{ACB699C9-5878-724D-BB80-8501AE2D4062}" type="pres">
      <dgm:prSet presAssocID="{EB211009-C47C-CB4D-8130-2A3FD65A47BF}" presName="hierRoot2" presStyleCnt="0">
        <dgm:presLayoutVars>
          <dgm:hierBranch val="init"/>
        </dgm:presLayoutVars>
      </dgm:prSet>
      <dgm:spPr/>
    </dgm:pt>
    <dgm:pt modelId="{0C04F50D-5460-CD42-A952-6030BC0D612C}" type="pres">
      <dgm:prSet presAssocID="{EB211009-C47C-CB4D-8130-2A3FD65A47BF}" presName="rootComposite" presStyleCnt="0"/>
      <dgm:spPr/>
    </dgm:pt>
    <dgm:pt modelId="{E0D30EBC-8DB3-D64C-8FBF-2919965F3961}" type="pres">
      <dgm:prSet presAssocID="{EB211009-C47C-CB4D-8130-2A3FD65A47BF}" presName="rootText" presStyleLbl="node3" presStyleIdx="8" presStyleCnt="18" custScaleX="134436">
        <dgm:presLayoutVars>
          <dgm:chPref val="3"/>
        </dgm:presLayoutVars>
      </dgm:prSet>
      <dgm:spPr/>
    </dgm:pt>
    <dgm:pt modelId="{9031F47E-6E08-CF4E-9E28-6175C5D51F44}" type="pres">
      <dgm:prSet presAssocID="{EB211009-C47C-CB4D-8130-2A3FD65A47BF}" presName="rootConnector" presStyleLbl="node3" presStyleIdx="8" presStyleCnt="18"/>
      <dgm:spPr/>
    </dgm:pt>
    <dgm:pt modelId="{6913F024-8B37-1643-901F-4951F6F1C2FD}" type="pres">
      <dgm:prSet presAssocID="{EB211009-C47C-CB4D-8130-2A3FD65A47BF}" presName="hierChild4" presStyleCnt="0"/>
      <dgm:spPr/>
    </dgm:pt>
    <dgm:pt modelId="{B51F643D-D308-E245-96FA-92E25897E619}" type="pres">
      <dgm:prSet presAssocID="{EB211009-C47C-CB4D-8130-2A3FD65A47BF}" presName="hierChild5" presStyleCnt="0"/>
      <dgm:spPr/>
    </dgm:pt>
    <dgm:pt modelId="{2B705ECA-D2CB-0146-BC42-157FC5B73D53}" type="pres">
      <dgm:prSet presAssocID="{401A5C05-9C2E-3743-A128-520436F8A4AF}" presName="Name37" presStyleLbl="parChTrans1D3" presStyleIdx="9" presStyleCnt="18"/>
      <dgm:spPr/>
    </dgm:pt>
    <dgm:pt modelId="{2A1C0414-01D1-2445-BF28-45899D172ECF}" type="pres">
      <dgm:prSet presAssocID="{7AE6C439-1B84-D649-BC5E-F97830CD840B}" presName="hierRoot2" presStyleCnt="0">
        <dgm:presLayoutVars>
          <dgm:hierBranch val="init"/>
        </dgm:presLayoutVars>
      </dgm:prSet>
      <dgm:spPr/>
    </dgm:pt>
    <dgm:pt modelId="{26EFDC1A-76D4-FB4F-B200-801EBA821616}" type="pres">
      <dgm:prSet presAssocID="{7AE6C439-1B84-D649-BC5E-F97830CD840B}" presName="rootComposite" presStyleCnt="0"/>
      <dgm:spPr/>
    </dgm:pt>
    <dgm:pt modelId="{0F3C4704-1F26-574D-B59F-E1D9BEF67EA7}" type="pres">
      <dgm:prSet presAssocID="{7AE6C439-1B84-D649-BC5E-F97830CD840B}" presName="rootText" presStyleLbl="node3" presStyleIdx="9" presStyleCnt="18" custScaleX="134959">
        <dgm:presLayoutVars>
          <dgm:chPref val="3"/>
        </dgm:presLayoutVars>
      </dgm:prSet>
      <dgm:spPr/>
    </dgm:pt>
    <dgm:pt modelId="{4C0B2437-AA43-2B41-A7F8-15633AA2ACF2}" type="pres">
      <dgm:prSet presAssocID="{7AE6C439-1B84-D649-BC5E-F97830CD840B}" presName="rootConnector" presStyleLbl="node3" presStyleIdx="9" presStyleCnt="18"/>
      <dgm:spPr/>
    </dgm:pt>
    <dgm:pt modelId="{A031C55F-78F9-E44B-9A2C-E493606E8EB3}" type="pres">
      <dgm:prSet presAssocID="{7AE6C439-1B84-D649-BC5E-F97830CD840B}" presName="hierChild4" presStyleCnt="0"/>
      <dgm:spPr/>
    </dgm:pt>
    <dgm:pt modelId="{992C2AF3-F89D-B946-B3E9-5C642A0C4F26}" type="pres">
      <dgm:prSet presAssocID="{7AE6C439-1B84-D649-BC5E-F97830CD840B}" presName="hierChild5" presStyleCnt="0"/>
      <dgm:spPr/>
    </dgm:pt>
    <dgm:pt modelId="{DEF3A293-23E5-9645-A337-9D4A761ED556}" type="pres">
      <dgm:prSet presAssocID="{46D92841-11C7-6546-8440-97DA2D018895}" presName="hierChild5" presStyleCnt="0"/>
      <dgm:spPr/>
    </dgm:pt>
    <dgm:pt modelId="{74186B15-6D38-2449-B300-24E73AE189FE}" type="pres">
      <dgm:prSet presAssocID="{ABBCF5C0-FD7D-C840-B1D4-976131DCCADA}" presName="Name37" presStyleLbl="parChTrans1D2" presStyleIdx="2" presStyleCnt="4"/>
      <dgm:spPr/>
    </dgm:pt>
    <dgm:pt modelId="{1DD83BAA-6598-1149-B301-70C1747F6B7E}" type="pres">
      <dgm:prSet presAssocID="{861998E7-8271-A64D-BB5F-743CF1BDF077}" presName="hierRoot2" presStyleCnt="0">
        <dgm:presLayoutVars>
          <dgm:hierBranch val="init"/>
        </dgm:presLayoutVars>
      </dgm:prSet>
      <dgm:spPr/>
    </dgm:pt>
    <dgm:pt modelId="{E6052A48-9135-DA45-BF5A-64881C10A726}" type="pres">
      <dgm:prSet presAssocID="{861998E7-8271-A64D-BB5F-743CF1BDF077}" presName="rootComposite" presStyleCnt="0"/>
      <dgm:spPr/>
    </dgm:pt>
    <dgm:pt modelId="{A61BD1A7-D225-4043-B10D-B4E9DFEB676E}" type="pres">
      <dgm:prSet presAssocID="{861998E7-8271-A64D-BB5F-743CF1BDF077}" presName="rootText" presStyleLbl="node2" presStyleIdx="2" presStyleCnt="4">
        <dgm:presLayoutVars>
          <dgm:chPref val="3"/>
        </dgm:presLayoutVars>
      </dgm:prSet>
      <dgm:spPr/>
    </dgm:pt>
    <dgm:pt modelId="{7BDFFC77-FEFA-7849-B227-5D71E3FBAED7}" type="pres">
      <dgm:prSet presAssocID="{861998E7-8271-A64D-BB5F-743CF1BDF077}" presName="rootConnector" presStyleLbl="node2" presStyleIdx="2" presStyleCnt="4"/>
      <dgm:spPr/>
    </dgm:pt>
    <dgm:pt modelId="{F49C20E6-5467-2249-9748-E82A8E177404}" type="pres">
      <dgm:prSet presAssocID="{861998E7-8271-A64D-BB5F-743CF1BDF077}" presName="hierChild4" presStyleCnt="0"/>
      <dgm:spPr/>
    </dgm:pt>
    <dgm:pt modelId="{576BD752-11AF-8E45-BD8A-21B8CA1BEA99}" type="pres">
      <dgm:prSet presAssocID="{438960B0-CFC7-9C48-96B3-FC5256ACBDFE}" presName="Name37" presStyleLbl="parChTrans1D3" presStyleIdx="10" presStyleCnt="18"/>
      <dgm:spPr/>
    </dgm:pt>
    <dgm:pt modelId="{1CA41564-0217-1141-B9FC-5720A97F3D18}" type="pres">
      <dgm:prSet presAssocID="{E9371662-411E-4741-96FB-88CC2BF8ED1C}" presName="hierRoot2" presStyleCnt="0">
        <dgm:presLayoutVars>
          <dgm:hierBranch val="init"/>
        </dgm:presLayoutVars>
      </dgm:prSet>
      <dgm:spPr/>
    </dgm:pt>
    <dgm:pt modelId="{FE0749F9-E960-D747-A9DF-9550F6132033}" type="pres">
      <dgm:prSet presAssocID="{E9371662-411E-4741-96FB-88CC2BF8ED1C}" presName="rootComposite" presStyleCnt="0"/>
      <dgm:spPr/>
    </dgm:pt>
    <dgm:pt modelId="{42D73122-DF55-EC43-8807-E9127859550F}" type="pres">
      <dgm:prSet presAssocID="{E9371662-411E-4741-96FB-88CC2BF8ED1C}" presName="rootText" presStyleLbl="node3" presStyleIdx="10" presStyleCnt="18">
        <dgm:presLayoutVars>
          <dgm:chPref val="3"/>
        </dgm:presLayoutVars>
      </dgm:prSet>
      <dgm:spPr/>
    </dgm:pt>
    <dgm:pt modelId="{5F7A4792-B570-4D49-B72F-E6523D9E6280}" type="pres">
      <dgm:prSet presAssocID="{E9371662-411E-4741-96FB-88CC2BF8ED1C}" presName="rootConnector" presStyleLbl="node3" presStyleIdx="10" presStyleCnt="18"/>
      <dgm:spPr/>
    </dgm:pt>
    <dgm:pt modelId="{020778F3-18F8-9049-88A3-8FAFECDC7D58}" type="pres">
      <dgm:prSet presAssocID="{E9371662-411E-4741-96FB-88CC2BF8ED1C}" presName="hierChild4" presStyleCnt="0"/>
      <dgm:spPr/>
    </dgm:pt>
    <dgm:pt modelId="{0199A64C-55BC-A741-8CC3-24C8619CE085}" type="pres">
      <dgm:prSet presAssocID="{E9371662-411E-4741-96FB-88CC2BF8ED1C}" presName="hierChild5" presStyleCnt="0"/>
      <dgm:spPr/>
    </dgm:pt>
    <dgm:pt modelId="{834FADEC-7554-1847-ABC4-B79CC3173799}" type="pres">
      <dgm:prSet presAssocID="{54F45865-87A4-A140-AC7B-30E41C5F5E61}" presName="Name37" presStyleLbl="parChTrans1D3" presStyleIdx="11" presStyleCnt="18"/>
      <dgm:spPr/>
    </dgm:pt>
    <dgm:pt modelId="{82870277-0D8F-4C40-AFAB-8F3BECA9F43C}" type="pres">
      <dgm:prSet presAssocID="{31A2BE7F-1636-514E-91B9-C7335E1A2576}" presName="hierRoot2" presStyleCnt="0">
        <dgm:presLayoutVars>
          <dgm:hierBranch val="init"/>
        </dgm:presLayoutVars>
      </dgm:prSet>
      <dgm:spPr/>
    </dgm:pt>
    <dgm:pt modelId="{56184DB5-7DD0-7247-9FF8-E93EF2560B1C}" type="pres">
      <dgm:prSet presAssocID="{31A2BE7F-1636-514E-91B9-C7335E1A2576}" presName="rootComposite" presStyleCnt="0"/>
      <dgm:spPr/>
    </dgm:pt>
    <dgm:pt modelId="{E5586B75-4491-634F-93FC-1C1D793D4B21}" type="pres">
      <dgm:prSet presAssocID="{31A2BE7F-1636-514E-91B9-C7335E1A2576}" presName="rootText" presStyleLbl="node3" presStyleIdx="11" presStyleCnt="18">
        <dgm:presLayoutVars>
          <dgm:chPref val="3"/>
        </dgm:presLayoutVars>
      </dgm:prSet>
      <dgm:spPr/>
    </dgm:pt>
    <dgm:pt modelId="{B81CAECB-1053-6E4D-A691-3B75AFAE413E}" type="pres">
      <dgm:prSet presAssocID="{31A2BE7F-1636-514E-91B9-C7335E1A2576}" presName="rootConnector" presStyleLbl="node3" presStyleIdx="11" presStyleCnt="18"/>
      <dgm:spPr/>
    </dgm:pt>
    <dgm:pt modelId="{C98EE4DD-2221-0F46-97C5-717B81520B8C}" type="pres">
      <dgm:prSet presAssocID="{31A2BE7F-1636-514E-91B9-C7335E1A2576}" presName="hierChild4" presStyleCnt="0"/>
      <dgm:spPr/>
    </dgm:pt>
    <dgm:pt modelId="{D593E39E-9CF1-6B4A-8721-0991E4FE5669}" type="pres">
      <dgm:prSet presAssocID="{31A2BE7F-1636-514E-91B9-C7335E1A2576}" presName="hierChild5" presStyleCnt="0"/>
      <dgm:spPr/>
    </dgm:pt>
    <dgm:pt modelId="{84E12027-CFF9-334F-AA58-0B3176E64874}" type="pres">
      <dgm:prSet presAssocID="{5835B49F-398A-E947-8FAE-F1A11964EBDE}" presName="Name37" presStyleLbl="parChTrans1D3" presStyleIdx="12" presStyleCnt="18"/>
      <dgm:spPr/>
    </dgm:pt>
    <dgm:pt modelId="{68D34124-52F1-8444-A2C5-3969747A21C4}" type="pres">
      <dgm:prSet presAssocID="{5CD8FD63-E1D0-8843-8734-0EE180025C91}" presName="hierRoot2" presStyleCnt="0">
        <dgm:presLayoutVars>
          <dgm:hierBranch val="init"/>
        </dgm:presLayoutVars>
      </dgm:prSet>
      <dgm:spPr/>
    </dgm:pt>
    <dgm:pt modelId="{773E3C31-1DC7-814F-A035-74D1939A5DEA}" type="pres">
      <dgm:prSet presAssocID="{5CD8FD63-E1D0-8843-8734-0EE180025C91}" presName="rootComposite" presStyleCnt="0"/>
      <dgm:spPr/>
    </dgm:pt>
    <dgm:pt modelId="{C8A9DCDA-07DF-D647-A175-502704A3808E}" type="pres">
      <dgm:prSet presAssocID="{5CD8FD63-E1D0-8843-8734-0EE180025C91}" presName="rootText" presStyleLbl="node3" presStyleIdx="12" presStyleCnt="18">
        <dgm:presLayoutVars>
          <dgm:chPref val="3"/>
        </dgm:presLayoutVars>
      </dgm:prSet>
      <dgm:spPr/>
    </dgm:pt>
    <dgm:pt modelId="{D2127EE6-45A7-F146-8A82-2B2C0D7218AE}" type="pres">
      <dgm:prSet presAssocID="{5CD8FD63-E1D0-8843-8734-0EE180025C91}" presName="rootConnector" presStyleLbl="node3" presStyleIdx="12" presStyleCnt="18"/>
      <dgm:spPr/>
    </dgm:pt>
    <dgm:pt modelId="{D1730BA5-4F66-3045-9697-4E43066FFC9A}" type="pres">
      <dgm:prSet presAssocID="{5CD8FD63-E1D0-8843-8734-0EE180025C91}" presName="hierChild4" presStyleCnt="0"/>
      <dgm:spPr/>
    </dgm:pt>
    <dgm:pt modelId="{A69AB8B1-17D5-4042-92BF-B8A8406E36A6}" type="pres">
      <dgm:prSet presAssocID="{5CD8FD63-E1D0-8843-8734-0EE180025C91}" presName="hierChild5" presStyleCnt="0"/>
      <dgm:spPr/>
    </dgm:pt>
    <dgm:pt modelId="{3694C1B8-99C3-F340-B653-D30EED5D78C0}" type="pres">
      <dgm:prSet presAssocID="{11D71D33-3329-824B-9211-162208B0D972}" presName="Name37" presStyleLbl="parChTrans1D3" presStyleIdx="13" presStyleCnt="18"/>
      <dgm:spPr/>
    </dgm:pt>
    <dgm:pt modelId="{2EFFB0BB-8056-2A43-AE33-795B78514FD3}" type="pres">
      <dgm:prSet presAssocID="{63E77D61-F30E-4A41-B080-56495890E435}" presName="hierRoot2" presStyleCnt="0">
        <dgm:presLayoutVars>
          <dgm:hierBranch val="init"/>
        </dgm:presLayoutVars>
      </dgm:prSet>
      <dgm:spPr/>
    </dgm:pt>
    <dgm:pt modelId="{9BA33666-E276-7744-B743-86CBEA674417}" type="pres">
      <dgm:prSet presAssocID="{63E77D61-F30E-4A41-B080-56495890E435}" presName="rootComposite" presStyleCnt="0"/>
      <dgm:spPr/>
    </dgm:pt>
    <dgm:pt modelId="{3F31355D-958C-0B49-BAD3-81786ADB0E6A}" type="pres">
      <dgm:prSet presAssocID="{63E77D61-F30E-4A41-B080-56495890E435}" presName="rootText" presStyleLbl="node3" presStyleIdx="13" presStyleCnt="18">
        <dgm:presLayoutVars>
          <dgm:chPref val="3"/>
        </dgm:presLayoutVars>
      </dgm:prSet>
      <dgm:spPr/>
    </dgm:pt>
    <dgm:pt modelId="{36115427-D922-4C47-955B-0452F1917472}" type="pres">
      <dgm:prSet presAssocID="{63E77D61-F30E-4A41-B080-56495890E435}" presName="rootConnector" presStyleLbl="node3" presStyleIdx="13" presStyleCnt="18"/>
      <dgm:spPr/>
    </dgm:pt>
    <dgm:pt modelId="{A605BB16-21FA-2244-85CE-918C29CACF1B}" type="pres">
      <dgm:prSet presAssocID="{63E77D61-F30E-4A41-B080-56495890E435}" presName="hierChild4" presStyleCnt="0"/>
      <dgm:spPr/>
    </dgm:pt>
    <dgm:pt modelId="{D46AF566-CBA4-8A41-8405-ED50ED802E38}" type="pres">
      <dgm:prSet presAssocID="{63E77D61-F30E-4A41-B080-56495890E435}" presName="hierChild5" presStyleCnt="0"/>
      <dgm:spPr/>
    </dgm:pt>
    <dgm:pt modelId="{180CC244-3C2B-FD43-BE24-D11C12F332E7}" type="pres">
      <dgm:prSet presAssocID="{861998E7-8271-A64D-BB5F-743CF1BDF077}" presName="hierChild5" presStyleCnt="0"/>
      <dgm:spPr/>
    </dgm:pt>
    <dgm:pt modelId="{C2732770-1F0E-3041-ABAC-1615F12B7ADF}" type="pres">
      <dgm:prSet presAssocID="{70AC43C6-E3FC-D540-A172-54B92AC69352}" presName="Name37" presStyleLbl="parChTrans1D2" presStyleIdx="3" presStyleCnt="4"/>
      <dgm:spPr/>
    </dgm:pt>
    <dgm:pt modelId="{971FE32B-3AD6-F640-991C-77A8F794C76D}" type="pres">
      <dgm:prSet presAssocID="{E839A542-DE8D-494F-A822-0F5BF95F54C6}" presName="hierRoot2" presStyleCnt="0">
        <dgm:presLayoutVars>
          <dgm:hierBranch val="init"/>
        </dgm:presLayoutVars>
      </dgm:prSet>
      <dgm:spPr/>
    </dgm:pt>
    <dgm:pt modelId="{1067865E-1FD9-0F43-9B84-9B2470EF3CEF}" type="pres">
      <dgm:prSet presAssocID="{E839A542-DE8D-494F-A822-0F5BF95F54C6}" presName="rootComposite" presStyleCnt="0"/>
      <dgm:spPr/>
    </dgm:pt>
    <dgm:pt modelId="{FFC04973-AE77-A345-927B-8F3215DD8A66}" type="pres">
      <dgm:prSet presAssocID="{E839A542-DE8D-494F-A822-0F5BF95F54C6}" presName="rootText" presStyleLbl="node2" presStyleIdx="3" presStyleCnt="4">
        <dgm:presLayoutVars>
          <dgm:chPref val="3"/>
        </dgm:presLayoutVars>
      </dgm:prSet>
      <dgm:spPr/>
    </dgm:pt>
    <dgm:pt modelId="{0B18D97B-623A-D742-81CA-58FA0997CDDA}" type="pres">
      <dgm:prSet presAssocID="{E839A542-DE8D-494F-A822-0F5BF95F54C6}" presName="rootConnector" presStyleLbl="node2" presStyleIdx="3" presStyleCnt="4"/>
      <dgm:spPr/>
    </dgm:pt>
    <dgm:pt modelId="{F0EA6F05-ACCA-3E4C-A295-A202E38461D2}" type="pres">
      <dgm:prSet presAssocID="{E839A542-DE8D-494F-A822-0F5BF95F54C6}" presName="hierChild4" presStyleCnt="0"/>
      <dgm:spPr/>
    </dgm:pt>
    <dgm:pt modelId="{CDCF5126-CB12-5843-B6B4-76A9C8A3FEB9}" type="pres">
      <dgm:prSet presAssocID="{391ADE84-6099-2A4C-ACAA-74F49C74EC07}" presName="Name37" presStyleLbl="parChTrans1D3" presStyleIdx="14" presStyleCnt="18"/>
      <dgm:spPr/>
    </dgm:pt>
    <dgm:pt modelId="{1A08145C-B0E3-0A4F-A2B7-2BB8E67E9BBF}" type="pres">
      <dgm:prSet presAssocID="{348F3B55-B16D-A041-8C40-E7D80BFACA38}" presName="hierRoot2" presStyleCnt="0">
        <dgm:presLayoutVars>
          <dgm:hierBranch val="init"/>
        </dgm:presLayoutVars>
      </dgm:prSet>
      <dgm:spPr/>
    </dgm:pt>
    <dgm:pt modelId="{A35F813B-24D6-BD4C-8FDE-F56514B67EC5}" type="pres">
      <dgm:prSet presAssocID="{348F3B55-B16D-A041-8C40-E7D80BFACA38}" presName="rootComposite" presStyleCnt="0"/>
      <dgm:spPr/>
    </dgm:pt>
    <dgm:pt modelId="{8CB0B7CC-E811-FE4D-87AA-04C7976F580C}" type="pres">
      <dgm:prSet presAssocID="{348F3B55-B16D-A041-8C40-E7D80BFACA38}" presName="rootText" presStyleLbl="node3" presStyleIdx="14" presStyleCnt="18">
        <dgm:presLayoutVars>
          <dgm:chPref val="3"/>
        </dgm:presLayoutVars>
      </dgm:prSet>
      <dgm:spPr/>
    </dgm:pt>
    <dgm:pt modelId="{160CE472-042C-6543-A5D0-D40AF508B959}" type="pres">
      <dgm:prSet presAssocID="{348F3B55-B16D-A041-8C40-E7D80BFACA38}" presName="rootConnector" presStyleLbl="node3" presStyleIdx="14" presStyleCnt="18"/>
      <dgm:spPr/>
    </dgm:pt>
    <dgm:pt modelId="{FA99C26F-0ED9-BD44-8B2C-1828AE4AA29F}" type="pres">
      <dgm:prSet presAssocID="{348F3B55-B16D-A041-8C40-E7D80BFACA38}" presName="hierChild4" presStyleCnt="0"/>
      <dgm:spPr/>
    </dgm:pt>
    <dgm:pt modelId="{79D5152B-BEF9-DC44-9AEE-61CC62E42D39}" type="pres">
      <dgm:prSet presAssocID="{348F3B55-B16D-A041-8C40-E7D80BFACA38}" presName="hierChild5" presStyleCnt="0"/>
      <dgm:spPr/>
    </dgm:pt>
    <dgm:pt modelId="{C0994F70-C059-5E4D-85C4-68F81D78CDE4}" type="pres">
      <dgm:prSet presAssocID="{C2372AAB-92D7-A641-9582-9F99BA0C8D83}" presName="Name37" presStyleLbl="parChTrans1D3" presStyleIdx="15" presStyleCnt="18"/>
      <dgm:spPr/>
    </dgm:pt>
    <dgm:pt modelId="{54ECF3EC-C4D2-5249-ACBE-5B88D68F697D}" type="pres">
      <dgm:prSet presAssocID="{107F6E1D-6BDD-3646-84DD-87656C2888EE}" presName="hierRoot2" presStyleCnt="0">
        <dgm:presLayoutVars>
          <dgm:hierBranch val="init"/>
        </dgm:presLayoutVars>
      </dgm:prSet>
      <dgm:spPr/>
    </dgm:pt>
    <dgm:pt modelId="{1EF3A212-7038-9445-822D-BA0CE1E7D525}" type="pres">
      <dgm:prSet presAssocID="{107F6E1D-6BDD-3646-84DD-87656C2888EE}" presName="rootComposite" presStyleCnt="0"/>
      <dgm:spPr/>
    </dgm:pt>
    <dgm:pt modelId="{1DB4FD52-1389-D140-B8BF-2189D86B5CB9}" type="pres">
      <dgm:prSet presAssocID="{107F6E1D-6BDD-3646-84DD-87656C2888EE}" presName="rootText" presStyleLbl="node3" presStyleIdx="15" presStyleCnt="18">
        <dgm:presLayoutVars>
          <dgm:chPref val="3"/>
        </dgm:presLayoutVars>
      </dgm:prSet>
      <dgm:spPr/>
    </dgm:pt>
    <dgm:pt modelId="{FFDEC07E-BF36-4E4B-A612-D20884C1B20E}" type="pres">
      <dgm:prSet presAssocID="{107F6E1D-6BDD-3646-84DD-87656C2888EE}" presName="rootConnector" presStyleLbl="node3" presStyleIdx="15" presStyleCnt="18"/>
      <dgm:spPr/>
    </dgm:pt>
    <dgm:pt modelId="{1F46FC9C-7A44-0D41-9161-BB8C4E43F436}" type="pres">
      <dgm:prSet presAssocID="{107F6E1D-6BDD-3646-84DD-87656C2888EE}" presName="hierChild4" presStyleCnt="0"/>
      <dgm:spPr/>
    </dgm:pt>
    <dgm:pt modelId="{133EC65F-0239-AE49-A2A4-78624394136D}" type="pres">
      <dgm:prSet presAssocID="{107F6E1D-6BDD-3646-84DD-87656C2888EE}" presName="hierChild5" presStyleCnt="0"/>
      <dgm:spPr/>
    </dgm:pt>
    <dgm:pt modelId="{A8C3EE8B-11D7-EE4A-B74D-2F7712FDAB2F}" type="pres">
      <dgm:prSet presAssocID="{6FD9FBFD-DA55-FA45-8757-79EEF9C95B19}" presName="Name37" presStyleLbl="parChTrans1D3" presStyleIdx="16" presStyleCnt="18"/>
      <dgm:spPr/>
    </dgm:pt>
    <dgm:pt modelId="{C2BE1F32-5448-9B40-B44A-9462AB542F80}" type="pres">
      <dgm:prSet presAssocID="{5E4ED4C3-DB74-5E47-B481-137F26AD91E5}" presName="hierRoot2" presStyleCnt="0">
        <dgm:presLayoutVars>
          <dgm:hierBranch val="init"/>
        </dgm:presLayoutVars>
      </dgm:prSet>
      <dgm:spPr/>
    </dgm:pt>
    <dgm:pt modelId="{0A0B5687-E542-0D4F-AD29-9AE439166633}" type="pres">
      <dgm:prSet presAssocID="{5E4ED4C3-DB74-5E47-B481-137F26AD91E5}" presName="rootComposite" presStyleCnt="0"/>
      <dgm:spPr/>
    </dgm:pt>
    <dgm:pt modelId="{900CC1D2-753B-1245-B7B1-6085D1BCF6B6}" type="pres">
      <dgm:prSet presAssocID="{5E4ED4C3-DB74-5E47-B481-137F26AD91E5}" presName="rootText" presStyleLbl="node3" presStyleIdx="16" presStyleCnt="18">
        <dgm:presLayoutVars>
          <dgm:chPref val="3"/>
        </dgm:presLayoutVars>
      </dgm:prSet>
      <dgm:spPr/>
    </dgm:pt>
    <dgm:pt modelId="{5624C901-CF71-8345-B279-53406D35CA35}" type="pres">
      <dgm:prSet presAssocID="{5E4ED4C3-DB74-5E47-B481-137F26AD91E5}" presName="rootConnector" presStyleLbl="node3" presStyleIdx="16" presStyleCnt="18"/>
      <dgm:spPr/>
    </dgm:pt>
    <dgm:pt modelId="{616887FA-DF69-6047-9B28-43F8853E7723}" type="pres">
      <dgm:prSet presAssocID="{5E4ED4C3-DB74-5E47-B481-137F26AD91E5}" presName="hierChild4" presStyleCnt="0"/>
      <dgm:spPr/>
    </dgm:pt>
    <dgm:pt modelId="{3538C3CA-2C16-9B44-B699-3B5E059615C2}" type="pres">
      <dgm:prSet presAssocID="{5E4ED4C3-DB74-5E47-B481-137F26AD91E5}" presName="hierChild5" presStyleCnt="0"/>
      <dgm:spPr/>
    </dgm:pt>
    <dgm:pt modelId="{B5F4AA4B-8359-8F46-A9C3-66DBD8517B18}" type="pres">
      <dgm:prSet presAssocID="{40A8ED3C-3B02-D64F-8AA1-DE0F2D0CB0A5}" presName="Name37" presStyleLbl="parChTrans1D3" presStyleIdx="17" presStyleCnt="18"/>
      <dgm:spPr/>
    </dgm:pt>
    <dgm:pt modelId="{769F1FF6-59EF-C44E-8DC5-106ABACF7545}" type="pres">
      <dgm:prSet presAssocID="{95612F19-D7AB-4F43-BAC5-3B83034D4719}" presName="hierRoot2" presStyleCnt="0">
        <dgm:presLayoutVars>
          <dgm:hierBranch val="init"/>
        </dgm:presLayoutVars>
      </dgm:prSet>
      <dgm:spPr/>
    </dgm:pt>
    <dgm:pt modelId="{CBB7AF2C-B401-0A46-ABCD-DBB07732C8F7}" type="pres">
      <dgm:prSet presAssocID="{95612F19-D7AB-4F43-BAC5-3B83034D4719}" presName="rootComposite" presStyleCnt="0"/>
      <dgm:spPr/>
    </dgm:pt>
    <dgm:pt modelId="{E57B7B44-71CA-0945-8A12-115F9BEF9119}" type="pres">
      <dgm:prSet presAssocID="{95612F19-D7AB-4F43-BAC5-3B83034D4719}" presName="rootText" presStyleLbl="node3" presStyleIdx="17" presStyleCnt="18">
        <dgm:presLayoutVars>
          <dgm:chPref val="3"/>
        </dgm:presLayoutVars>
      </dgm:prSet>
      <dgm:spPr/>
    </dgm:pt>
    <dgm:pt modelId="{68DFFED9-2ED2-614D-A0FF-DC8B26240E55}" type="pres">
      <dgm:prSet presAssocID="{95612F19-D7AB-4F43-BAC5-3B83034D4719}" presName="rootConnector" presStyleLbl="node3" presStyleIdx="17" presStyleCnt="18"/>
      <dgm:spPr/>
    </dgm:pt>
    <dgm:pt modelId="{ABD4B0CE-9C83-6F41-88AA-A57C6FB0CE91}" type="pres">
      <dgm:prSet presAssocID="{95612F19-D7AB-4F43-BAC5-3B83034D4719}" presName="hierChild4" presStyleCnt="0"/>
      <dgm:spPr/>
    </dgm:pt>
    <dgm:pt modelId="{66FABD0D-344A-404D-8DAD-68D5CE19C0FA}" type="pres">
      <dgm:prSet presAssocID="{95612F19-D7AB-4F43-BAC5-3B83034D4719}" presName="hierChild5" presStyleCnt="0"/>
      <dgm:spPr/>
    </dgm:pt>
    <dgm:pt modelId="{F7CDCE44-2750-7A44-A47E-B9130E6EB8A9}" type="pres">
      <dgm:prSet presAssocID="{E839A542-DE8D-494F-A822-0F5BF95F54C6}" presName="hierChild5" presStyleCnt="0"/>
      <dgm:spPr/>
    </dgm:pt>
    <dgm:pt modelId="{081956AF-05F3-5044-873E-7B56523C7741}" type="pres">
      <dgm:prSet presAssocID="{87D74EBE-2276-7E42-8DF6-8462B2DBD781}" presName="hierChild3" presStyleCnt="0"/>
      <dgm:spPr/>
    </dgm:pt>
  </dgm:ptLst>
  <dgm:cxnLst>
    <dgm:cxn modelId="{E1223F02-50F0-6F47-902F-41CBBA71D205}" type="presOf" srcId="{63E77D61-F30E-4A41-B080-56495890E435}" destId="{36115427-D922-4C47-955B-0452F1917472}" srcOrd="1" destOrd="0" presId="urn:microsoft.com/office/officeart/2005/8/layout/orgChart1"/>
    <dgm:cxn modelId="{0314BF02-EB50-0A45-BF8D-2DE4AC5E6FCB}" type="presOf" srcId="{54F45865-87A4-A140-AC7B-30E41C5F5E61}" destId="{834FADEC-7554-1847-ABC4-B79CC3173799}" srcOrd="0" destOrd="0" presId="urn:microsoft.com/office/officeart/2005/8/layout/orgChart1"/>
    <dgm:cxn modelId="{57E9EC03-0DAA-9E47-9136-48986782E2C4}" type="presOf" srcId="{D26351D2-A5CD-6F4B-9D81-DA5DE68CD3D6}" destId="{FD99AF86-7109-1D44-8C82-5B88614F87DC}" srcOrd="0" destOrd="0" presId="urn:microsoft.com/office/officeart/2005/8/layout/orgChart1"/>
    <dgm:cxn modelId="{8D215206-4ECB-1048-917A-941B3BAB3786}" type="presOf" srcId="{63E77D61-F30E-4A41-B080-56495890E435}" destId="{3F31355D-958C-0B49-BAD3-81786ADB0E6A}" srcOrd="0" destOrd="0" presId="urn:microsoft.com/office/officeart/2005/8/layout/orgChart1"/>
    <dgm:cxn modelId="{56A07407-9DC7-6F44-A844-9715C15D7964}" srcId="{EBF083D1-77E7-1946-8889-1903DE9996AD}" destId="{87D74EBE-2276-7E42-8DF6-8462B2DBD781}" srcOrd="0" destOrd="0" parTransId="{580E87BF-38AA-4540-B411-69354C487619}" sibTransId="{F82B9688-3ED7-9D46-AB3D-BE1CB7DEA477}"/>
    <dgm:cxn modelId="{266D430A-495E-DA47-ABD1-BFE8C0B24009}" type="presOf" srcId="{391ADE84-6099-2A4C-ACAA-74F49C74EC07}" destId="{CDCF5126-CB12-5843-B6B4-76A9C8A3FEB9}" srcOrd="0" destOrd="0" presId="urn:microsoft.com/office/officeart/2005/8/layout/orgChart1"/>
    <dgm:cxn modelId="{5A49910C-22EB-9840-AAB3-70A8A603E255}" type="presOf" srcId="{107F6E1D-6BDD-3646-84DD-87656C2888EE}" destId="{1DB4FD52-1389-D140-B8BF-2189D86B5CB9}" srcOrd="0" destOrd="0" presId="urn:microsoft.com/office/officeart/2005/8/layout/orgChart1"/>
    <dgm:cxn modelId="{A6B42611-94CD-9C4D-B363-CAE12F74BB6B}" type="presOf" srcId="{CF2BDB08-ACD3-384B-9F4C-4C795C534D0B}" destId="{910BA023-08C5-4A4F-BF52-DD4318E3B2F3}" srcOrd="0" destOrd="0" presId="urn:microsoft.com/office/officeart/2005/8/layout/orgChart1"/>
    <dgm:cxn modelId="{1F8DB411-3CEB-1842-AC63-4C7F1D53D024}" type="presOf" srcId="{8B235780-C190-B143-98DA-81349D4408D9}" destId="{F1B5D9D5-5DAB-F24A-B4C1-5F167F3B8D16}" srcOrd="0" destOrd="0" presId="urn:microsoft.com/office/officeart/2005/8/layout/orgChart1"/>
    <dgm:cxn modelId="{7A21D011-D8E7-2547-8F81-6CD480A83079}" type="presOf" srcId="{9016BC04-D755-1F40-BC01-0EFB3C5854EB}" destId="{EBE0B8E9-2BA2-114B-A5FD-9FA70245CE7E}" srcOrd="0" destOrd="0" presId="urn:microsoft.com/office/officeart/2005/8/layout/orgChart1"/>
    <dgm:cxn modelId="{4FC09812-49BB-5F4D-9C99-E6E590E38919}" srcId="{46D92841-11C7-6546-8440-97DA2D018895}" destId="{3CB9D231-6003-3F40-83B4-889705935482}" srcOrd="1" destOrd="0" parTransId="{D62C6648-103A-C24D-ABCA-19EACDF573DB}" sibTransId="{F752F1A0-2A6B-3D49-A0CA-F0FF9671E5DB}"/>
    <dgm:cxn modelId="{509E6E1F-D61D-9547-9EBA-6930F092FE82}" type="presOf" srcId="{8B235780-C190-B143-98DA-81349D4408D9}" destId="{797F5F1C-7D28-004E-8F04-851660666BFE}" srcOrd="1" destOrd="0" presId="urn:microsoft.com/office/officeart/2005/8/layout/orgChart1"/>
    <dgm:cxn modelId="{3CA32020-F9A6-6844-84AF-E4886850094A}" type="presOf" srcId="{E9371662-411E-4741-96FB-88CC2BF8ED1C}" destId="{5F7A4792-B570-4D49-B72F-E6523D9E6280}" srcOrd="1" destOrd="0" presId="urn:microsoft.com/office/officeart/2005/8/layout/orgChart1"/>
    <dgm:cxn modelId="{ADF44023-3555-B44E-A5CA-E3D82EFE9A26}" type="presOf" srcId="{9888984A-F580-4742-BB5B-45687CB482CF}" destId="{3E84EBD0-C7BF-BD4F-99AC-2E500CA8CD19}" srcOrd="0" destOrd="0" presId="urn:microsoft.com/office/officeart/2005/8/layout/orgChart1"/>
    <dgm:cxn modelId="{6C8A4E24-2D34-0E46-A4D9-63E0A500919E}" type="presOf" srcId="{F670731E-D16C-054E-9F5B-8A7F2AC363D6}" destId="{EDACD912-F2F0-014F-888F-B6C01C587B23}" srcOrd="0" destOrd="0" presId="urn:microsoft.com/office/officeart/2005/8/layout/orgChart1"/>
    <dgm:cxn modelId="{4422E728-3F9B-5449-817A-9DEFEBC77F6D}" type="presOf" srcId="{7AE6C439-1B84-D649-BC5E-F97830CD840B}" destId="{4C0B2437-AA43-2B41-A7F8-15633AA2ACF2}" srcOrd="1" destOrd="0" presId="urn:microsoft.com/office/officeart/2005/8/layout/orgChart1"/>
    <dgm:cxn modelId="{DD59D836-CEFE-3C4D-B169-4214B3049671}" srcId="{861998E7-8271-A64D-BB5F-743CF1BDF077}" destId="{63E77D61-F30E-4A41-B080-56495890E435}" srcOrd="3" destOrd="0" parTransId="{11D71D33-3329-824B-9211-162208B0D972}" sibTransId="{4E230628-3B6C-314B-B5A6-14A419AAA59B}"/>
    <dgm:cxn modelId="{3781823A-3DA1-824B-A8C1-C842F2787937}" type="presOf" srcId="{5CD8FD63-E1D0-8843-8734-0EE180025C91}" destId="{C8A9DCDA-07DF-D647-A175-502704A3808E}" srcOrd="0" destOrd="0" presId="urn:microsoft.com/office/officeart/2005/8/layout/orgChart1"/>
    <dgm:cxn modelId="{133E523B-1893-2448-8064-A74927EA80C4}" type="presOf" srcId="{70AC43C6-E3FC-D540-A172-54B92AC69352}" destId="{C2732770-1F0E-3041-ABAC-1615F12B7ADF}" srcOrd="0" destOrd="0" presId="urn:microsoft.com/office/officeart/2005/8/layout/orgChart1"/>
    <dgm:cxn modelId="{9032003E-5484-F944-BCD8-7C7BA2DE8FA3}" type="presOf" srcId="{40A8ED3C-3B02-D64F-8AA1-DE0F2D0CB0A5}" destId="{B5F4AA4B-8359-8F46-A9C3-66DBD8517B18}" srcOrd="0" destOrd="0" presId="urn:microsoft.com/office/officeart/2005/8/layout/orgChart1"/>
    <dgm:cxn modelId="{84094D3F-B82D-1840-8C41-8AAB0C95996C}" type="presOf" srcId="{46D92841-11C7-6546-8440-97DA2D018895}" destId="{F85BE45A-D253-EB4E-AF48-A570DE6C4883}" srcOrd="1" destOrd="0" presId="urn:microsoft.com/office/officeart/2005/8/layout/orgChart1"/>
    <dgm:cxn modelId="{FB49F948-6F90-0F4C-A2D9-74D6F072581E}" type="presOf" srcId="{87D74EBE-2276-7E42-8DF6-8462B2DBD781}" destId="{B18CBEC2-9F83-B64A-AFAF-C5B816CFE2C7}" srcOrd="0" destOrd="0" presId="urn:microsoft.com/office/officeart/2005/8/layout/orgChart1"/>
    <dgm:cxn modelId="{11E00C49-E5DF-554E-AC42-5D0416AEE1B3}" type="presOf" srcId="{7AE6C439-1B84-D649-BC5E-F97830CD840B}" destId="{0F3C4704-1F26-574D-B59F-E1D9BEF67EA7}" srcOrd="0" destOrd="0" presId="urn:microsoft.com/office/officeart/2005/8/layout/orgChart1"/>
    <dgm:cxn modelId="{60151549-517E-2845-96C9-2EB4411A59FB}" type="presOf" srcId="{EB211009-C47C-CB4D-8130-2A3FD65A47BF}" destId="{9031F47E-6E08-CF4E-9E28-6175C5D51F44}" srcOrd="1" destOrd="0" presId="urn:microsoft.com/office/officeart/2005/8/layout/orgChart1"/>
    <dgm:cxn modelId="{B9FFD049-A41E-C042-865B-1B243E96330C}" type="presOf" srcId="{C2372AAB-92D7-A641-9582-9F99BA0C8D83}" destId="{C0994F70-C059-5E4D-85C4-68F81D78CDE4}" srcOrd="0" destOrd="0" presId="urn:microsoft.com/office/officeart/2005/8/layout/orgChart1"/>
    <dgm:cxn modelId="{3F25784A-4383-B046-9E18-0CED25231ED5}" srcId="{D26351D2-A5CD-6F4B-9D81-DA5DE68CD3D6}" destId="{B8875F73-3EFC-F449-829C-EDDAF382BC9E}" srcOrd="3" destOrd="0" parTransId="{A6A338D5-C6AA-824D-87BE-A5204346D82F}" sibTransId="{38EFF522-DAEF-D940-8D6D-516E0037A006}"/>
    <dgm:cxn modelId="{3684E94C-A7C2-CB49-AD96-4A1C35DD4AA8}" type="presOf" srcId="{348F3B55-B16D-A041-8C40-E7D80BFACA38}" destId="{160CE472-042C-6543-A5D0-D40AF508B959}" srcOrd="1" destOrd="0" presId="urn:microsoft.com/office/officeart/2005/8/layout/orgChart1"/>
    <dgm:cxn modelId="{C036154F-6682-1147-8F29-844B2064ABC8}" srcId="{87D74EBE-2276-7E42-8DF6-8462B2DBD781}" destId="{D26351D2-A5CD-6F4B-9D81-DA5DE68CD3D6}" srcOrd="0" destOrd="0" parTransId="{7803CDB1-803D-1E42-A315-98F60AE8E2FF}" sibTransId="{CA7BE1F4-B3BB-DB45-928D-779D0220F61F}"/>
    <dgm:cxn modelId="{EE340850-6905-8844-B30E-D0CD43197613}" type="presOf" srcId="{AA468BCF-BB6E-DF4F-B716-A2539D9CD802}" destId="{C555E3A0-EAE4-DF42-84F9-C507A3B58854}" srcOrd="0" destOrd="0" presId="urn:microsoft.com/office/officeart/2005/8/layout/orgChart1"/>
    <dgm:cxn modelId="{2E9FF352-9C08-3144-866A-569BB0607094}" type="presOf" srcId="{D62C6648-103A-C24D-ABCA-19EACDF573DB}" destId="{26E12F50-95E3-8843-8330-5576E0B7D754}" srcOrd="0" destOrd="0" presId="urn:microsoft.com/office/officeart/2005/8/layout/orgChart1"/>
    <dgm:cxn modelId="{4B0FF952-036C-8241-A45D-24CC12BDF42C}" type="presOf" srcId="{7803CDB1-803D-1E42-A315-98F60AE8E2FF}" destId="{2EF99814-5A15-4E40-BC61-EAB14195F59C}" srcOrd="0" destOrd="0" presId="urn:microsoft.com/office/officeart/2005/8/layout/orgChart1"/>
    <dgm:cxn modelId="{F4768F58-9076-9842-9959-88F59B91F9EB}" srcId="{E839A542-DE8D-494F-A822-0F5BF95F54C6}" destId="{95612F19-D7AB-4F43-BAC5-3B83034D4719}" srcOrd="3" destOrd="0" parTransId="{40A8ED3C-3B02-D64F-8AA1-DE0F2D0CB0A5}" sibTransId="{27C8EB78-4CAF-114A-AC83-1F4CF0994BF7}"/>
    <dgm:cxn modelId="{A30ABC58-D530-FE4A-83A3-8BE076899F47}" srcId="{46D92841-11C7-6546-8440-97DA2D018895}" destId="{40AAFD32-E41F-444F-8924-4224E75D1FA6}" srcOrd="0" destOrd="0" parTransId="{CF2BDB08-ACD3-384B-9F4C-4C795C534D0B}" sibTransId="{296B583C-582C-CD47-AF3C-66E507A8CA81}"/>
    <dgm:cxn modelId="{9907FA5B-11D9-6047-8031-A171527194F5}" type="presOf" srcId="{31A2BE7F-1636-514E-91B9-C7335E1A2576}" destId="{B81CAECB-1053-6E4D-A691-3B75AFAE413E}" srcOrd="1" destOrd="0" presId="urn:microsoft.com/office/officeart/2005/8/layout/orgChart1"/>
    <dgm:cxn modelId="{B5FD445E-5BC1-FD4F-B222-10F94DE0F8F4}" srcId="{D26351D2-A5CD-6F4B-9D81-DA5DE68CD3D6}" destId="{AACC4AE3-354C-6A47-9C16-B59A96E13132}" srcOrd="2" destOrd="0" parTransId="{A838EE87-9CE7-2E40-A5C1-1C53E569451C}" sibTransId="{BFFFC08D-DE3B-904D-A3AE-484B62922C04}"/>
    <dgm:cxn modelId="{1CF74F63-7E07-2540-8856-32CCD9F6E512}" srcId="{E839A542-DE8D-494F-A822-0F5BF95F54C6}" destId="{107F6E1D-6BDD-3646-84DD-87656C2888EE}" srcOrd="1" destOrd="0" parTransId="{C2372AAB-92D7-A641-9582-9F99BA0C8D83}" sibTransId="{BD6F4B6A-C040-E848-B1D8-C480DC11E128}"/>
    <dgm:cxn modelId="{8163B063-2A69-8648-A351-0B2DC8221CF6}" type="presOf" srcId="{4BB4E4CA-1AF2-8044-9A9B-1CB90C395382}" destId="{F2991DDB-A504-514E-99FF-D2DEA63EA525}" srcOrd="0" destOrd="0" presId="urn:microsoft.com/office/officeart/2005/8/layout/orgChart1"/>
    <dgm:cxn modelId="{FAB07166-A64C-6847-832B-B6E2996C5F53}" srcId="{46D92841-11C7-6546-8440-97DA2D018895}" destId="{9888984A-F580-4742-BB5B-45687CB482CF}" srcOrd="3" destOrd="0" parTransId="{7B306CAA-0886-424F-8D62-31858E381651}" sibTransId="{E359EBF9-AC41-9246-A58D-D66B1832B3C2}"/>
    <dgm:cxn modelId="{9F1B8366-A975-BE4C-A366-92B08E111E73}" type="presOf" srcId="{ABBCF5C0-FD7D-C840-B1D4-976131DCCADA}" destId="{74186B15-6D38-2449-B300-24E73AE189FE}" srcOrd="0" destOrd="0" presId="urn:microsoft.com/office/officeart/2005/8/layout/orgChart1"/>
    <dgm:cxn modelId="{BA065E6B-CFBA-2549-B4FD-5E30A8D62FE7}" type="presOf" srcId="{348F3B55-B16D-A041-8C40-E7D80BFACA38}" destId="{8CB0B7CC-E811-FE4D-87AA-04C7976F580C}" srcOrd="0" destOrd="0" presId="urn:microsoft.com/office/officeart/2005/8/layout/orgChart1"/>
    <dgm:cxn modelId="{A83EEA6B-1D92-174C-806D-54CAF935F723}" type="presOf" srcId="{AACC4AE3-354C-6A47-9C16-B59A96E13132}" destId="{C5D8FC81-FFF4-F84D-A71F-785800FD8862}" srcOrd="0" destOrd="0" presId="urn:microsoft.com/office/officeart/2005/8/layout/orgChart1"/>
    <dgm:cxn modelId="{B411D76C-C961-0940-B461-9E5B3410340D}" type="presOf" srcId="{B8875F73-3EFC-F449-829C-EDDAF382BC9E}" destId="{22E93335-65B0-FA4A-A428-81446293C346}" srcOrd="1" destOrd="0" presId="urn:microsoft.com/office/officeart/2005/8/layout/orgChart1"/>
    <dgm:cxn modelId="{8D6F7B6D-22FC-DD49-8C01-D615C10A7C3E}" type="presOf" srcId="{963C2611-D769-F84C-9FE8-6541C6D1E04A}" destId="{83E2E45E-F4C6-424B-93B8-B3CF0D1FE1BD}" srcOrd="0" destOrd="0" presId="urn:microsoft.com/office/officeart/2005/8/layout/orgChart1"/>
    <dgm:cxn modelId="{B041DF70-5724-8041-8B0A-9BBBB3B294FC}" type="presOf" srcId="{B8875F73-3EFC-F449-829C-EDDAF382BC9E}" destId="{308FB487-F8C5-4A40-98A3-B8221A24D11B}" srcOrd="0" destOrd="0" presId="urn:microsoft.com/office/officeart/2005/8/layout/orgChart1"/>
    <dgm:cxn modelId="{4AA70871-5738-AA4C-BE64-19F5DB47595C}" type="presOf" srcId="{5E4ED4C3-DB74-5E47-B481-137F26AD91E5}" destId="{900CC1D2-753B-1245-B7B1-6085D1BCF6B6}" srcOrd="0" destOrd="0" presId="urn:microsoft.com/office/officeart/2005/8/layout/orgChart1"/>
    <dgm:cxn modelId="{3A075273-C40E-DD44-9F28-A988F237429F}" type="presOf" srcId="{861998E7-8271-A64D-BB5F-743CF1BDF077}" destId="{7BDFFC77-FEFA-7849-B227-5D71E3FBAED7}" srcOrd="1" destOrd="0" presId="urn:microsoft.com/office/officeart/2005/8/layout/orgChart1"/>
    <dgm:cxn modelId="{5DD9C173-F2D6-884B-84D1-6E31C8E7AD47}" type="presOf" srcId="{11D71D33-3329-824B-9211-162208B0D972}" destId="{3694C1B8-99C3-F340-B653-D30EED5D78C0}" srcOrd="0" destOrd="0" presId="urn:microsoft.com/office/officeart/2005/8/layout/orgChart1"/>
    <dgm:cxn modelId="{C48E347A-0E92-A042-98AB-7B00BD430EC7}" type="presOf" srcId="{5835B49F-398A-E947-8FAE-F1A11964EBDE}" destId="{84E12027-CFF9-334F-AA58-0B3176E64874}" srcOrd="0" destOrd="0" presId="urn:microsoft.com/office/officeart/2005/8/layout/orgChart1"/>
    <dgm:cxn modelId="{C34A167F-253D-6947-9465-10D0E7E66E40}" type="presOf" srcId="{D26351D2-A5CD-6F4B-9D81-DA5DE68CD3D6}" destId="{476507C5-F5EF-3E40-B2E3-ECB40D9FBA53}" srcOrd="1" destOrd="0" presId="urn:microsoft.com/office/officeart/2005/8/layout/orgChart1"/>
    <dgm:cxn modelId="{B81D4B7F-3B22-CC49-9A24-01FB91228C87}" srcId="{87D74EBE-2276-7E42-8DF6-8462B2DBD781}" destId="{861998E7-8271-A64D-BB5F-743CF1BDF077}" srcOrd="2" destOrd="0" parTransId="{ABBCF5C0-FD7D-C840-B1D4-976131DCCADA}" sibTransId="{8448E8EE-CFDB-5F49-BDEA-A3D52E4DF6BB}"/>
    <dgm:cxn modelId="{7CE9F07F-F9B9-5C4D-B2D0-50AF7C468DF6}" type="presOf" srcId="{31A2BE7F-1636-514E-91B9-C7335E1A2576}" destId="{E5586B75-4491-634F-93FC-1C1D793D4B21}" srcOrd="0" destOrd="0" presId="urn:microsoft.com/office/officeart/2005/8/layout/orgChart1"/>
    <dgm:cxn modelId="{E23F5580-6705-4B40-B353-D70D489B2E47}" srcId="{861998E7-8271-A64D-BB5F-743CF1BDF077}" destId="{5CD8FD63-E1D0-8843-8734-0EE180025C91}" srcOrd="2" destOrd="0" parTransId="{5835B49F-398A-E947-8FAE-F1A11964EBDE}" sibTransId="{5B858407-E16F-254E-BB46-E07F8AF54529}"/>
    <dgm:cxn modelId="{3669B184-814A-1A47-A4F5-7ADE9702E0D5}" type="presOf" srcId="{EB211009-C47C-CB4D-8130-2A3FD65A47BF}" destId="{E0D30EBC-8DB3-D64C-8FBF-2919965F3961}" srcOrd="0" destOrd="0" presId="urn:microsoft.com/office/officeart/2005/8/layout/orgChart1"/>
    <dgm:cxn modelId="{D2A35F86-4004-7E40-9D09-24F17C12A20D}" type="presOf" srcId="{95612F19-D7AB-4F43-BAC5-3B83034D4719}" destId="{68DFFED9-2ED2-614D-A0FF-DC8B26240E55}" srcOrd="1" destOrd="0" presId="urn:microsoft.com/office/officeart/2005/8/layout/orgChart1"/>
    <dgm:cxn modelId="{864D0A87-5927-B846-BD2D-5ACF8896B900}" type="presOf" srcId="{E9371662-411E-4741-96FB-88CC2BF8ED1C}" destId="{42D73122-DF55-EC43-8807-E9127859550F}" srcOrd="0" destOrd="0" presId="urn:microsoft.com/office/officeart/2005/8/layout/orgChart1"/>
    <dgm:cxn modelId="{48403C8B-3EA1-0C4B-9633-58304193A380}" type="presOf" srcId="{401A5C05-9C2E-3743-A128-520436F8A4AF}" destId="{2B705ECA-D2CB-0146-BC42-157FC5B73D53}" srcOrd="0" destOrd="0" presId="urn:microsoft.com/office/officeart/2005/8/layout/orgChart1"/>
    <dgm:cxn modelId="{2155088D-7F6C-594F-8DF1-7EE3CB383B0B}" type="presOf" srcId="{A6A338D5-C6AA-824D-87BE-A5204346D82F}" destId="{FB75FF55-DBDD-F64A-BB18-5FFA12E68A4C}" srcOrd="0" destOrd="0" presId="urn:microsoft.com/office/officeart/2005/8/layout/orgChart1"/>
    <dgm:cxn modelId="{66BAC88E-096E-FA43-90CB-D32B9EA5E26A}" srcId="{861998E7-8271-A64D-BB5F-743CF1BDF077}" destId="{31A2BE7F-1636-514E-91B9-C7335E1A2576}" srcOrd="1" destOrd="0" parTransId="{54F45865-87A4-A140-AC7B-30E41C5F5E61}" sibTransId="{DE59746F-C0C8-1440-8F8B-8226BE0A249C}"/>
    <dgm:cxn modelId="{9978D590-8D87-7544-85C3-8F37C9AE9338}" type="presOf" srcId="{3CB9D231-6003-3F40-83B4-889705935482}" destId="{03006AE6-5DE0-6D49-9505-1BB57A00D590}" srcOrd="1" destOrd="0" presId="urn:microsoft.com/office/officeart/2005/8/layout/orgChart1"/>
    <dgm:cxn modelId="{FE7D0DA0-EF94-2E44-8753-5AE802065DB5}" type="presOf" srcId="{A838EE87-9CE7-2E40-A5C1-1C53E569451C}" destId="{86DF2494-3A07-964F-B314-BCD7DCAE325E}" srcOrd="0" destOrd="0" presId="urn:microsoft.com/office/officeart/2005/8/layout/orgChart1"/>
    <dgm:cxn modelId="{863CC3A3-0E32-2E4B-9E21-5991347405C7}" type="presOf" srcId="{5CD8FD63-E1D0-8843-8734-0EE180025C91}" destId="{D2127EE6-45A7-F146-8A82-2B2C0D7218AE}" srcOrd="1" destOrd="0" presId="urn:microsoft.com/office/officeart/2005/8/layout/orgChart1"/>
    <dgm:cxn modelId="{A850F3A7-C637-1D45-A1FA-DCD3DA8B3ECD}" type="presOf" srcId="{5E4ED4C3-DB74-5E47-B481-137F26AD91E5}" destId="{5624C901-CF71-8345-B279-53406D35CA35}" srcOrd="1" destOrd="0" presId="urn:microsoft.com/office/officeart/2005/8/layout/orgChart1"/>
    <dgm:cxn modelId="{7A4E43A8-63D4-E64D-A1C1-CF6CC5E91CBF}" type="presOf" srcId="{AACC4AE3-354C-6A47-9C16-B59A96E13132}" destId="{724CFE92-F0CE-1147-BC15-B862869A39A7}" srcOrd="1" destOrd="0" presId="urn:microsoft.com/office/officeart/2005/8/layout/orgChart1"/>
    <dgm:cxn modelId="{EB0C59A8-48B8-074C-92FA-DFA8245D21FD}" srcId="{E839A542-DE8D-494F-A822-0F5BF95F54C6}" destId="{5E4ED4C3-DB74-5E47-B481-137F26AD91E5}" srcOrd="2" destOrd="0" parTransId="{6FD9FBFD-DA55-FA45-8757-79EEF9C95B19}" sibTransId="{82003D5E-FB22-A049-9BD2-4CD358C7154F}"/>
    <dgm:cxn modelId="{6EBDA5A9-34A3-6A43-92FA-F161D0331EF9}" type="presOf" srcId="{3CB9D231-6003-3F40-83B4-889705935482}" destId="{AB3EBC48-97CE-984A-B624-62486E461FA4}" srcOrd="0" destOrd="0" presId="urn:microsoft.com/office/officeart/2005/8/layout/orgChart1"/>
    <dgm:cxn modelId="{0B0117AA-27F4-084D-889C-65BD80F262BE}" srcId="{D26351D2-A5CD-6F4B-9D81-DA5DE68CD3D6}" destId="{1964C1CB-D952-3D46-AA84-43AB83D30C69}" srcOrd="1" destOrd="0" parTransId="{963C2611-D769-F84C-9FE8-6541C6D1E04A}" sibTransId="{B4E312D9-1E8A-DD41-8BFA-9817B8ECF200}"/>
    <dgm:cxn modelId="{E12931B1-68E9-DC4A-A0B4-F0F4C31AB7CF}" type="presOf" srcId="{9888984A-F580-4742-BB5B-45687CB482CF}" destId="{56BD5B03-308D-684F-9BC1-A2C203C3F696}" srcOrd="1" destOrd="0" presId="urn:microsoft.com/office/officeart/2005/8/layout/orgChart1"/>
    <dgm:cxn modelId="{382783B3-3831-1A4F-9F57-777981769A8D}" type="presOf" srcId="{E67FC60C-0CFA-2E48-81F1-C01A9DDD4FC8}" destId="{C82CFBD9-C46D-4747-8BF1-8E432D407E62}" srcOrd="1" destOrd="0" presId="urn:microsoft.com/office/officeart/2005/8/layout/orgChart1"/>
    <dgm:cxn modelId="{647CACB3-65FF-1E4B-8155-E71B5813843A}" type="presOf" srcId="{87D74EBE-2276-7E42-8DF6-8462B2DBD781}" destId="{92A02D4C-B9FA-C84D-9C62-19EF9D06AC26}" srcOrd="1" destOrd="0" presId="urn:microsoft.com/office/officeart/2005/8/layout/orgChart1"/>
    <dgm:cxn modelId="{CA6AC7B9-64C4-A842-87FB-8AF72CDEE0DF}" type="presOf" srcId="{438960B0-CFC7-9C48-96B3-FC5256ACBDFE}" destId="{576BD752-11AF-8E45-BD8A-21B8CA1BEA99}" srcOrd="0" destOrd="0" presId="urn:microsoft.com/office/officeart/2005/8/layout/orgChart1"/>
    <dgm:cxn modelId="{85CDF9BE-BC4F-3943-B970-0F7BA21E362B}" srcId="{87D74EBE-2276-7E42-8DF6-8462B2DBD781}" destId="{E839A542-DE8D-494F-A822-0F5BF95F54C6}" srcOrd="3" destOrd="0" parTransId="{70AC43C6-E3FC-D540-A172-54B92AC69352}" sibTransId="{58CB3088-9F3C-4F4B-ADD5-6324A07A6035}"/>
    <dgm:cxn modelId="{B36DFABE-24AA-264E-A4A8-2D85083894BE}" type="presOf" srcId="{40AAFD32-E41F-444F-8924-4224E75D1FA6}" destId="{1E529EDB-B7EE-0D41-949D-15F8F6569C60}" srcOrd="1" destOrd="0" presId="urn:microsoft.com/office/officeart/2005/8/layout/orgChart1"/>
    <dgm:cxn modelId="{972042C0-401A-D943-9664-8F35FE05ECFA}" type="presOf" srcId="{6FD9FBFD-DA55-FA45-8757-79EEF9C95B19}" destId="{A8C3EE8B-11D7-EE4A-B74D-2F7712FDAB2F}" srcOrd="0" destOrd="0" presId="urn:microsoft.com/office/officeart/2005/8/layout/orgChart1"/>
    <dgm:cxn modelId="{511580C1-3C1D-1141-AF50-267888A471F9}" type="presOf" srcId="{1964C1CB-D952-3D46-AA84-43AB83D30C69}" destId="{C5DAAF8C-3108-2847-A715-A84A39486294}" srcOrd="0" destOrd="0" presId="urn:microsoft.com/office/officeart/2005/8/layout/orgChart1"/>
    <dgm:cxn modelId="{08BAD1C8-A78B-2047-B9D6-73AD1BA745CA}" type="presOf" srcId="{E839A542-DE8D-494F-A822-0F5BF95F54C6}" destId="{0B18D97B-623A-D742-81CA-58FA0997CDDA}" srcOrd="1" destOrd="0" presId="urn:microsoft.com/office/officeart/2005/8/layout/orgChart1"/>
    <dgm:cxn modelId="{B3CDEEC8-2858-1348-A34F-4AA76272F866}" type="presOf" srcId="{E67FC60C-0CFA-2E48-81F1-C01A9DDD4FC8}" destId="{18BA7FFE-0F59-0A41-987B-CC96B445CC97}" srcOrd="0" destOrd="0" presId="urn:microsoft.com/office/officeart/2005/8/layout/orgChart1"/>
    <dgm:cxn modelId="{63A610D6-7C4D-9E4B-B25C-A0361E599C51}" srcId="{E839A542-DE8D-494F-A822-0F5BF95F54C6}" destId="{348F3B55-B16D-A041-8C40-E7D80BFACA38}" srcOrd="0" destOrd="0" parTransId="{391ADE84-6099-2A4C-ACAA-74F49C74EC07}" sibTransId="{F2692076-3BEF-384C-8A0B-C4BFCC5DFA2C}"/>
    <dgm:cxn modelId="{632A7FD7-9DB6-294C-BBA2-B82E744D2D77}" srcId="{46D92841-11C7-6546-8440-97DA2D018895}" destId="{EB211009-C47C-CB4D-8130-2A3FD65A47BF}" srcOrd="4" destOrd="0" parTransId="{4BB4E4CA-1AF2-8044-9A9B-1CB90C395382}" sibTransId="{F957AB8B-EB48-E844-998F-EBD36B8C077F}"/>
    <dgm:cxn modelId="{E77DD7D8-0381-1043-815E-4DF80E182C96}" srcId="{861998E7-8271-A64D-BB5F-743CF1BDF077}" destId="{E9371662-411E-4741-96FB-88CC2BF8ED1C}" srcOrd="0" destOrd="0" parTransId="{438960B0-CFC7-9C48-96B3-FC5256ACBDFE}" sibTransId="{8D334D17-A825-864A-A0C6-8A8D0ABF5898}"/>
    <dgm:cxn modelId="{563542E7-B75A-7F48-B284-0D73608B994F}" type="presOf" srcId="{107F6E1D-6BDD-3646-84DD-87656C2888EE}" destId="{FFDEC07E-BF36-4E4B-A612-D20884C1B20E}" srcOrd="1" destOrd="0" presId="urn:microsoft.com/office/officeart/2005/8/layout/orgChart1"/>
    <dgm:cxn modelId="{839341E8-8F25-CD40-AABD-188998C98270}" srcId="{D26351D2-A5CD-6F4B-9D81-DA5DE68CD3D6}" destId="{8B235780-C190-B143-98DA-81349D4408D9}" srcOrd="0" destOrd="0" parTransId="{F670731E-D16C-054E-9F5B-8A7F2AC363D6}" sibTransId="{3F6E835D-E160-3546-B640-4F75D6F8B38A}"/>
    <dgm:cxn modelId="{40DE25E9-C760-1248-AAD6-98F4F8DE6EC8}" type="presOf" srcId="{46D92841-11C7-6546-8440-97DA2D018895}" destId="{225C7602-7061-A348-BF08-CFEF035611C4}" srcOrd="0" destOrd="0" presId="urn:microsoft.com/office/officeart/2005/8/layout/orgChart1"/>
    <dgm:cxn modelId="{1399AFEC-7DAA-C447-BADC-641B0404A494}" srcId="{46D92841-11C7-6546-8440-97DA2D018895}" destId="{E67FC60C-0CFA-2E48-81F1-C01A9DDD4FC8}" srcOrd="2" destOrd="0" parTransId="{AA468BCF-BB6E-DF4F-B716-A2539D9CD802}" sibTransId="{95E1B6FC-CF69-894D-9CE0-7055DEBF62BF}"/>
    <dgm:cxn modelId="{82458BEE-4AEA-C847-AE1C-C8A14246482F}" type="presOf" srcId="{861998E7-8271-A64D-BB5F-743CF1BDF077}" destId="{A61BD1A7-D225-4043-B10D-B4E9DFEB676E}" srcOrd="0" destOrd="0" presId="urn:microsoft.com/office/officeart/2005/8/layout/orgChart1"/>
    <dgm:cxn modelId="{FF5CB7F0-0CC4-3246-A649-3C5D2F355888}" type="presOf" srcId="{1964C1CB-D952-3D46-AA84-43AB83D30C69}" destId="{C99455F1-008A-6349-A2DB-EBA037A60091}" srcOrd="1" destOrd="0" presId="urn:microsoft.com/office/officeart/2005/8/layout/orgChart1"/>
    <dgm:cxn modelId="{2A9C22F3-977B-0642-A76F-A19474803C32}" type="presOf" srcId="{EBF083D1-77E7-1946-8889-1903DE9996AD}" destId="{84069252-BF93-A74A-9A11-153106720EC5}" srcOrd="0" destOrd="0" presId="urn:microsoft.com/office/officeart/2005/8/layout/orgChart1"/>
    <dgm:cxn modelId="{C2E677F4-8712-804D-BE66-1D531A577F39}" type="presOf" srcId="{40AAFD32-E41F-444F-8924-4224E75D1FA6}" destId="{FDD0B822-A807-D84B-825E-80A87E7F2A24}" srcOrd="0" destOrd="0" presId="urn:microsoft.com/office/officeart/2005/8/layout/orgChart1"/>
    <dgm:cxn modelId="{DBBF38F6-E1C2-5142-BE59-F5D039CF61B5}" srcId="{87D74EBE-2276-7E42-8DF6-8462B2DBD781}" destId="{46D92841-11C7-6546-8440-97DA2D018895}" srcOrd="1" destOrd="0" parTransId="{9016BC04-D755-1F40-BC01-0EFB3C5854EB}" sibTransId="{1197F0BE-5BA5-A342-84C5-F0BA81406F6C}"/>
    <dgm:cxn modelId="{94B6E9F8-37F5-5941-9548-D27A1A4ED4EA}" type="presOf" srcId="{95612F19-D7AB-4F43-BAC5-3B83034D4719}" destId="{E57B7B44-71CA-0945-8A12-115F9BEF9119}" srcOrd="0" destOrd="0" presId="urn:microsoft.com/office/officeart/2005/8/layout/orgChart1"/>
    <dgm:cxn modelId="{3E753FFA-B5F1-254F-90BB-E1A7AD565689}" type="presOf" srcId="{7B306CAA-0886-424F-8D62-31858E381651}" destId="{735C8793-11B1-9F48-ADBA-C06D271237F9}" srcOrd="0" destOrd="0" presId="urn:microsoft.com/office/officeart/2005/8/layout/orgChart1"/>
    <dgm:cxn modelId="{55A4B1FA-D774-EB46-9A2A-A10DDD0F4623}" srcId="{46D92841-11C7-6546-8440-97DA2D018895}" destId="{7AE6C439-1B84-D649-BC5E-F97830CD840B}" srcOrd="5" destOrd="0" parTransId="{401A5C05-9C2E-3743-A128-520436F8A4AF}" sibTransId="{11A1D04F-9816-A64F-8847-2442C0454469}"/>
    <dgm:cxn modelId="{ECCA1EFF-11B6-E04A-829E-3627585D014C}" type="presOf" srcId="{E839A542-DE8D-494F-A822-0F5BF95F54C6}" destId="{FFC04973-AE77-A345-927B-8F3215DD8A66}" srcOrd="0" destOrd="0" presId="urn:microsoft.com/office/officeart/2005/8/layout/orgChart1"/>
    <dgm:cxn modelId="{84323460-E259-CB4F-9639-2E4CD9743F3D}" type="presParOf" srcId="{84069252-BF93-A74A-9A11-153106720EC5}" destId="{51EC31EF-C7CF-8D40-A1C7-1BBC7F67AA48}" srcOrd="0" destOrd="0" presId="urn:microsoft.com/office/officeart/2005/8/layout/orgChart1"/>
    <dgm:cxn modelId="{C630C90E-487C-264E-879A-C4E2BA431FF8}" type="presParOf" srcId="{51EC31EF-C7CF-8D40-A1C7-1BBC7F67AA48}" destId="{C77D8179-5C06-EF4F-8E80-105914A6D741}" srcOrd="0" destOrd="0" presId="urn:microsoft.com/office/officeart/2005/8/layout/orgChart1"/>
    <dgm:cxn modelId="{FB3359A1-A8C8-1841-B97E-701C0BFE4F85}" type="presParOf" srcId="{C77D8179-5C06-EF4F-8E80-105914A6D741}" destId="{B18CBEC2-9F83-B64A-AFAF-C5B816CFE2C7}" srcOrd="0" destOrd="0" presId="urn:microsoft.com/office/officeart/2005/8/layout/orgChart1"/>
    <dgm:cxn modelId="{141450F3-F1D4-E646-B1DC-EC2DA60608CB}" type="presParOf" srcId="{C77D8179-5C06-EF4F-8E80-105914A6D741}" destId="{92A02D4C-B9FA-C84D-9C62-19EF9D06AC26}" srcOrd="1" destOrd="0" presId="urn:microsoft.com/office/officeart/2005/8/layout/orgChart1"/>
    <dgm:cxn modelId="{5695E583-023E-9D45-ACB2-C7D1DFC92C87}" type="presParOf" srcId="{51EC31EF-C7CF-8D40-A1C7-1BBC7F67AA48}" destId="{17C6C307-EF08-7847-83D6-9CA8848A2F7C}" srcOrd="1" destOrd="0" presId="urn:microsoft.com/office/officeart/2005/8/layout/orgChart1"/>
    <dgm:cxn modelId="{2E42066F-C568-AF44-BC6A-C72CD109033E}" type="presParOf" srcId="{17C6C307-EF08-7847-83D6-9CA8848A2F7C}" destId="{2EF99814-5A15-4E40-BC61-EAB14195F59C}" srcOrd="0" destOrd="0" presId="urn:microsoft.com/office/officeart/2005/8/layout/orgChart1"/>
    <dgm:cxn modelId="{6864F096-316D-074F-86A6-772427871499}" type="presParOf" srcId="{17C6C307-EF08-7847-83D6-9CA8848A2F7C}" destId="{9C9618B0-BD4B-1F44-9B34-5B0131F2BB6F}" srcOrd="1" destOrd="0" presId="urn:microsoft.com/office/officeart/2005/8/layout/orgChart1"/>
    <dgm:cxn modelId="{670C41D6-DBF9-5D4C-A734-BF1105584D11}" type="presParOf" srcId="{9C9618B0-BD4B-1F44-9B34-5B0131F2BB6F}" destId="{59BE3918-BA29-0340-B8E3-786D4A3C2401}" srcOrd="0" destOrd="0" presId="urn:microsoft.com/office/officeart/2005/8/layout/orgChart1"/>
    <dgm:cxn modelId="{13139879-59C1-E24F-BBB8-BA2967A1CCCA}" type="presParOf" srcId="{59BE3918-BA29-0340-B8E3-786D4A3C2401}" destId="{FD99AF86-7109-1D44-8C82-5B88614F87DC}" srcOrd="0" destOrd="0" presId="urn:microsoft.com/office/officeart/2005/8/layout/orgChart1"/>
    <dgm:cxn modelId="{7C5085FF-BA58-2942-AED8-DAF1334703A1}" type="presParOf" srcId="{59BE3918-BA29-0340-B8E3-786D4A3C2401}" destId="{476507C5-F5EF-3E40-B2E3-ECB40D9FBA53}" srcOrd="1" destOrd="0" presId="urn:microsoft.com/office/officeart/2005/8/layout/orgChart1"/>
    <dgm:cxn modelId="{953ACBA9-8077-9846-96C6-32214308396B}" type="presParOf" srcId="{9C9618B0-BD4B-1F44-9B34-5B0131F2BB6F}" destId="{0AF6D6F2-EBA1-B04F-BB4F-CF2D8A3E4357}" srcOrd="1" destOrd="0" presId="urn:microsoft.com/office/officeart/2005/8/layout/orgChart1"/>
    <dgm:cxn modelId="{F5C790A3-269D-854D-813B-6DF864C9B626}" type="presParOf" srcId="{0AF6D6F2-EBA1-B04F-BB4F-CF2D8A3E4357}" destId="{EDACD912-F2F0-014F-888F-B6C01C587B23}" srcOrd="0" destOrd="0" presId="urn:microsoft.com/office/officeart/2005/8/layout/orgChart1"/>
    <dgm:cxn modelId="{584D2748-8AD8-2B49-9233-34E788D3BE75}" type="presParOf" srcId="{0AF6D6F2-EBA1-B04F-BB4F-CF2D8A3E4357}" destId="{C6BB6D6A-0E8E-4A4B-B8C9-1604C1F36DE6}" srcOrd="1" destOrd="0" presId="urn:microsoft.com/office/officeart/2005/8/layout/orgChart1"/>
    <dgm:cxn modelId="{EB6813E3-3301-C94A-BA9D-DE75E893FAE8}" type="presParOf" srcId="{C6BB6D6A-0E8E-4A4B-B8C9-1604C1F36DE6}" destId="{1DD35030-868E-C044-AA81-7E24A76DE729}" srcOrd="0" destOrd="0" presId="urn:microsoft.com/office/officeart/2005/8/layout/orgChart1"/>
    <dgm:cxn modelId="{830EA598-601A-4F4C-B289-8ABA28010C4F}" type="presParOf" srcId="{1DD35030-868E-C044-AA81-7E24A76DE729}" destId="{F1B5D9D5-5DAB-F24A-B4C1-5F167F3B8D16}" srcOrd="0" destOrd="0" presId="urn:microsoft.com/office/officeart/2005/8/layout/orgChart1"/>
    <dgm:cxn modelId="{9D0EE2DE-3195-B44C-8D25-1087D45DF50D}" type="presParOf" srcId="{1DD35030-868E-C044-AA81-7E24A76DE729}" destId="{797F5F1C-7D28-004E-8F04-851660666BFE}" srcOrd="1" destOrd="0" presId="urn:microsoft.com/office/officeart/2005/8/layout/orgChart1"/>
    <dgm:cxn modelId="{38A58D5C-3DDC-7149-A3AC-1DA8799E1324}" type="presParOf" srcId="{C6BB6D6A-0E8E-4A4B-B8C9-1604C1F36DE6}" destId="{596103DC-B4C7-714A-83CF-6316B21B2C4D}" srcOrd="1" destOrd="0" presId="urn:microsoft.com/office/officeart/2005/8/layout/orgChart1"/>
    <dgm:cxn modelId="{6F4A816C-509A-D449-96A2-483CC4412284}" type="presParOf" srcId="{C6BB6D6A-0E8E-4A4B-B8C9-1604C1F36DE6}" destId="{E88C8C53-81E1-6D40-BE72-E9FC3280195D}" srcOrd="2" destOrd="0" presId="urn:microsoft.com/office/officeart/2005/8/layout/orgChart1"/>
    <dgm:cxn modelId="{77B053F3-9226-B14B-B89A-C537CD320519}" type="presParOf" srcId="{0AF6D6F2-EBA1-B04F-BB4F-CF2D8A3E4357}" destId="{83E2E45E-F4C6-424B-93B8-B3CF0D1FE1BD}" srcOrd="2" destOrd="0" presId="urn:microsoft.com/office/officeart/2005/8/layout/orgChart1"/>
    <dgm:cxn modelId="{53519CB9-6132-2641-900E-C6F55DDADB7B}" type="presParOf" srcId="{0AF6D6F2-EBA1-B04F-BB4F-CF2D8A3E4357}" destId="{682EBDF6-1C13-974B-8D0F-192745FF4268}" srcOrd="3" destOrd="0" presId="urn:microsoft.com/office/officeart/2005/8/layout/orgChart1"/>
    <dgm:cxn modelId="{32A00BFE-9591-6A40-A6D9-932A99C948D1}" type="presParOf" srcId="{682EBDF6-1C13-974B-8D0F-192745FF4268}" destId="{D5A40018-CE50-EF42-AE4E-97E404061F46}" srcOrd="0" destOrd="0" presId="urn:microsoft.com/office/officeart/2005/8/layout/orgChart1"/>
    <dgm:cxn modelId="{CC801325-DD32-5743-9D72-228AA14D3C50}" type="presParOf" srcId="{D5A40018-CE50-EF42-AE4E-97E404061F46}" destId="{C5DAAF8C-3108-2847-A715-A84A39486294}" srcOrd="0" destOrd="0" presId="urn:microsoft.com/office/officeart/2005/8/layout/orgChart1"/>
    <dgm:cxn modelId="{F88A3350-8801-A24E-911D-69629A61D956}" type="presParOf" srcId="{D5A40018-CE50-EF42-AE4E-97E404061F46}" destId="{C99455F1-008A-6349-A2DB-EBA037A60091}" srcOrd="1" destOrd="0" presId="urn:microsoft.com/office/officeart/2005/8/layout/orgChart1"/>
    <dgm:cxn modelId="{F7F2A5AB-C024-C745-B338-40ED7FA5B812}" type="presParOf" srcId="{682EBDF6-1C13-974B-8D0F-192745FF4268}" destId="{9E574F29-0DEB-B745-8FD6-CB3EF13DACCE}" srcOrd="1" destOrd="0" presId="urn:microsoft.com/office/officeart/2005/8/layout/orgChart1"/>
    <dgm:cxn modelId="{2660149E-9522-3A4D-A416-DC4E3ADA751D}" type="presParOf" srcId="{682EBDF6-1C13-974B-8D0F-192745FF4268}" destId="{D8E7B479-DBB0-0247-B959-5343B0C8A3C5}" srcOrd="2" destOrd="0" presId="urn:microsoft.com/office/officeart/2005/8/layout/orgChart1"/>
    <dgm:cxn modelId="{4A5AC02A-71E6-0049-8497-1A7FC77AF065}" type="presParOf" srcId="{0AF6D6F2-EBA1-B04F-BB4F-CF2D8A3E4357}" destId="{86DF2494-3A07-964F-B314-BCD7DCAE325E}" srcOrd="4" destOrd="0" presId="urn:microsoft.com/office/officeart/2005/8/layout/orgChart1"/>
    <dgm:cxn modelId="{63B4E69A-50FD-D24F-B0AA-E3BE3FDBFEAB}" type="presParOf" srcId="{0AF6D6F2-EBA1-B04F-BB4F-CF2D8A3E4357}" destId="{DBDF97BC-7CFA-8B4A-BAB6-D51EA81D6EFB}" srcOrd="5" destOrd="0" presId="urn:microsoft.com/office/officeart/2005/8/layout/orgChart1"/>
    <dgm:cxn modelId="{34A6A3BF-0711-B94F-84A0-80B728A40559}" type="presParOf" srcId="{DBDF97BC-7CFA-8B4A-BAB6-D51EA81D6EFB}" destId="{3F607EDC-4052-3247-931F-31D526439F21}" srcOrd="0" destOrd="0" presId="urn:microsoft.com/office/officeart/2005/8/layout/orgChart1"/>
    <dgm:cxn modelId="{697B316D-4D04-7446-81E3-954461ADD4F2}" type="presParOf" srcId="{3F607EDC-4052-3247-931F-31D526439F21}" destId="{C5D8FC81-FFF4-F84D-A71F-785800FD8862}" srcOrd="0" destOrd="0" presId="urn:microsoft.com/office/officeart/2005/8/layout/orgChart1"/>
    <dgm:cxn modelId="{1D3F068A-CF79-0D43-941F-7EBF62DB3553}" type="presParOf" srcId="{3F607EDC-4052-3247-931F-31D526439F21}" destId="{724CFE92-F0CE-1147-BC15-B862869A39A7}" srcOrd="1" destOrd="0" presId="urn:microsoft.com/office/officeart/2005/8/layout/orgChart1"/>
    <dgm:cxn modelId="{2477044F-DE49-444C-B75D-98A4A82F7062}" type="presParOf" srcId="{DBDF97BC-7CFA-8B4A-BAB6-D51EA81D6EFB}" destId="{5C551AD9-C418-BC42-A913-060B476B5656}" srcOrd="1" destOrd="0" presId="urn:microsoft.com/office/officeart/2005/8/layout/orgChart1"/>
    <dgm:cxn modelId="{A99AA378-1603-3541-90C8-6A13453FCEBB}" type="presParOf" srcId="{DBDF97BC-7CFA-8B4A-BAB6-D51EA81D6EFB}" destId="{6C8DDAC0-5F14-8F44-B9AA-4B9CCA01E806}" srcOrd="2" destOrd="0" presId="urn:microsoft.com/office/officeart/2005/8/layout/orgChart1"/>
    <dgm:cxn modelId="{51F41505-5F78-F246-815F-54282E61F166}" type="presParOf" srcId="{0AF6D6F2-EBA1-B04F-BB4F-CF2D8A3E4357}" destId="{FB75FF55-DBDD-F64A-BB18-5FFA12E68A4C}" srcOrd="6" destOrd="0" presId="urn:microsoft.com/office/officeart/2005/8/layout/orgChart1"/>
    <dgm:cxn modelId="{A7B47064-4129-EC49-9CF5-2A7019A20949}" type="presParOf" srcId="{0AF6D6F2-EBA1-B04F-BB4F-CF2D8A3E4357}" destId="{2F672489-E147-7640-91ED-40364EE6CB59}" srcOrd="7" destOrd="0" presId="urn:microsoft.com/office/officeart/2005/8/layout/orgChart1"/>
    <dgm:cxn modelId="{18045E71-D291-3A4B-B7F2-897231CEEFE3}" type="presParOf" srcId="{2F672489-E147-7640-91ED-40364EE6CB59}" destId="{62BFBB00-2F1C-AD4C-88A5-F519C9C873E9}" srcOrd="0" destOrd="0" presId="urn:microsoft.com/office/officeart/2005/8/layout/orgChart1"/>
    <dgm:cxn modelId="{AC53C4F8-8552-5B4A-859C-E8B0B8998D2A}" type="presParOf" srcId="{62BFBB00-2F1C-AD4C-88A5-F519C9C873E9}" destId="{308FB487-F8C5-4A40-98A3-B8221A24D11B}" srcOrd="0" destOrd="0" presId="urn:microsoft.com/office/officeart/2005/8/layout/orgChart1"/>
    <dgm:cxn modelId="{A7C38240-EEBE-3D45-8039-9D9B2D3E2E02}" type="presParOf" srcId="{62BFBB00-2F1C-AD4C-88A5-F519C9C873E9}" destId="{22E93335-65B0-FA4A-A428-81446293C346}" srcOrd="1" destOrd="0" presId="urn:microsoft.com/office/officeart/2005/8/layout/orgChart1"/>
    <dgm:cxn modelId="{FA9046F5-D862-8E48-9AA1-334056A2A819}" type="presParOf" srcId="{2F672489-E147-7640-91ED-40364EE6CB59}" destId="{AF2EDF9E-22B3-ED4E-9537-1712C5F06F1F}" srcOrd="1" destOrd="0" presId="urn:microsoft.com/office/officeart/2005/8/layout/orgChart1"/>
    <dgm:cxn modelId="{E02E0280-9BF9-F342-84AB-E57295F83A3B}" type="presParOf" srcId="{2F672489-E147-7640-91ED-40364EE6CB59}" destId="{3E1B48E1-5476-3B45-8846-5AFC812D6253}" srcOrd="2" destOrd="0" presId="urn:microsoft.com/office/officeart/2005/8/layout/orgChart1"/>
    <dgm:cxn modelId="{2CC9DB17-AE5D-0744-A24A-528755984D92}" type="presParOf" srcId="{9C9618B0-BD4B-1F44-9B34-5B0131F2BB6F}" destId="{8C77112C-B58F-0347-A672-E965E52C7529}" srcOrd="2" destOrd="0" presId="urn:microsoft.com/office/officeart/2005/8/layout/orgChart1"/>
    <dgm:cxn modelId="{F3E61443-17A9-CB4F-AACE-03204DA5E9DC}" type="presParOf" srcId="{17C6C307-EF08-7847-83D6-9CA8848A2F7C}" destId="{EBE0B8E9-2BA2-114B-A5FD-9FA70245CE7E}" srcOrd="2" destOrd="0" presId="urn:microsoft.com/office/officeart/2005/8/layout/orgChart1"/>
    <dgm:cxn modelId="{A39255CB-F2E5-F043-BD95-D66E9F070761}" type="presParOf" srcId="{17C6C307-EF08-7847-83D6-9CA8848A2F7C}" destId="{2C2D289B-9547-3B4E-B076-E094B3210EEC}" srcOrd="3" destOrd="0" presId="urn:microsoft.com/office/officeart/2005/8/layout/orgChart1"/>
    <dgm:cxn modelId="{7C6D35B6-A98D-2944-9842-2E4C6C35BEF0}" type="presParOf" srcId="{2C2D289B-9547-3B4E-B076-E094B3210EEC}" destId="{40005E08-2396-9542-A296-AD5A3807BEF6}" srcOrd="0" destOrd="0" presId="urn:microsoft.com/office/officeart/2005/8/layout/orgChart1"/>
    <dgm:cxn modelId="{4DD09A2B-E7FE-4247-B636-F3470130B979}" type="presParOf" srcId="{40005E08-2396-9542-A296-AD5A3807BEF6}" destId="{225C7602-7061-A348-BF08-CFEF035611C4}" srcOrd="0" destOrd="0" presId="urn:microsoft.com/office/officeart/2005/8/layout/orgChart1"/>
    <dgm:cxn modelId="{EC91F0F3-296E-5A49-867C-3AEC7F78B0B8}" type="presParOf" srcId="{40005E08-2396-9542-A296-AD5A3807BEF6}" destId="{F85BE45A-D253-EB4E-AF48-A570DE6C4883}" srcOrd="1" destOrd="0" presId="urn:microsoft.com/office/officeart/2005/8/layout/orgChart1"/>
    <dgm:cxn modelId="{938F18F3-1674-D446-829E-90F5A41357FB}" type="presParOf" srcId="{2C2D289B-9547-3B4E-B076-E094B3210EEC}" destId="{9DCBB451-7E02-0640-B083-480DCF43F067}" srcOrd="1" destOrd="0" presId="urn:microsoft.com/office/officeart/2005/8/layout/orgChart1"/>
    <dgm:cxn modelId="{51F26435-0D29-A84A-BFCC-08A237408AD9}" type="presParOf" srcId="{9DCBB451-7E02-0640-B083-480DCF43F067}" destId="{910BA023-08C5-4A4F-BF52-DD4318E3B2F3}" srcOrd="0" destOrd="0" presId="urn:microsoft.com/office/officeart/2005/8/layout/orgChart1"/>
    <dgm:cxn modelId="{81D4D1D0-B2E1-C947-BC1B-2D8566F0EF7E}" type="presParOf" srcId="{9DCBB451-7E02-0640-B083-480DCF43F067}" destId="{D9079303-144C-C24C-A642-8A116E9B8B27}" srcOrd="1" destOrd="0" presId="urn:microsoft.com/office/officeart/2005/8/layout/orgChart1"/>
    <dgm:cxn modelId="{8354C10D-1320-014B-A8E5-4E7582F455FC}" type="presParOf" srcId="{D9079303-144C-C24C-A642-8A116E9B8B27}" destId="{018C3532-2118-FE41-A9CA-0D001CDE18FE}" srcOrd="0" destOrd="0" presId="urn:microsoft.com/office/officeart/2005/8/layout/orgChart1"/>
    <dgm:cxn modelId="{C0215BB9-3EAF-A943-8700-2961140A60BA}" type="presParOf" srcId="{018C3532-2118-FE41-A9CA-0D001CDE18FE}" destId="{FDD0B822-A807-D84B-825E-80A87E7F2A24}" srcOrd="0" destOrd="0" presId="urn:microsoft.com/office/officeart/2005/8/layout/orgChart1"/>
    <dgm:cxn modelId="{D0AA7FB0-1BF7-194A-AE74-6297660A0ED9}" type="presParOf" srcId="{018C3532-2118-FE41-A9CA-0D001CDE18FE}" destId="{1E529EDB-B7EE-0D41-949D-15F8F6569C60}" srcOrd="1" destOrd="0" presId="urn:microsoft.com/office/officeart/2005/8/layout/orgChart1"/>
    <dgm:cxn modelId="{52B0A313-0E97-8E4E-BC93-7FE32450D166}" type="presParOf" srcId="{D9079303-144C-C24C-A642-8A116E9B8B27}" destId="{6B9AB700-13E2-364E-B355-4E8F66349110}" srcOrd="1" destOrd="0" presId="urn:microsoft.com/office/officeart/2005/8/layout/orgChart1"/>
    <dgm:cxn modelId="{7EC1446E-A3DF-4142-973B-AABDF3664BC8}" type="presParOf" srcId="{D9079303-144C-C24C-A642-8A116E9B8B27}" destId="{16066EE3-3730-CE46-830D-2D1F31AFAC72}" srcOrd="2" destOrd="0" presId="urn:microsoft.com/office/officeart/2005/8/layout/orgChart1"/>
    <dgm:cxn modelId="{B30A44AB-BBB4-BB44-95F2-AB51693E7E0C}" type="presParOf" srcId="{9DCBB451-7E02-0640-B083-480DCF43F067}" destId="{26E12F50-95E3-8843-8330-5576E0B7D754}" srcOrd="2" destOrd="0" presId="urn:microsoft.com/office/officeart/2005/8/layout/orgChart1"/>
    <dgm:cxn modelId="{CA8E9E46-BD1F-7B4C-815E-76B3273537CC}" type="presParOf" srcId="{9DCBB451-7E02-0640-B083-480DCF43F067}" destId="{73C5EEAF-2E94-8C4F-9050-7608EA908058}" srcOrd="3" destOrd="0" presId="urn:microsoft.com/office/officeart/2005/8/layout/orgChart1"/>
    <dgm:cxn modelId="{B91AE92F-EAE4-D34B-AFEC-EA2C08BD42EE}" type="presParOf" srcId="{73C5EEAF-2E94-8C4F-9050-7608EA908058}" destId="{E1B2BE1E-7706-814D-8C4D-9CC8F7D27754}" srcOrd="0" destOrd="0" presId="urn:microsoft.com/office/officeart/2005/8/layout/orgChart1"/>
    <dgm:cxn modelId="{E08CC556-3B58-C347-9433-EBB9DB0D7EA6}" type="presParOf" srcId="{E1B2BE1E-7706-814D-8C4D-9CC8F7D27754}" destId="{AB3EBC48-97CE-984A-B624-62486E461FA4}" srcOrd="0" destOrd="0" presId="urn:microsoft.com/office/officeart/2005/8/layout/orgChart1"/>
    <dgm:cxn modelId="{53CC3B14-11B4-074A-94F3-E129588E74C0}" type="presParOf" srcId="{E1B2BE1E-7706-814D-8C4D-9CC8F7D27754}" destId="{03006AE6-5DE0-6D49-9505-1BB57A00D590}" srcOrd="1" destOrd="0" presId="urn:microsoft.com/office/officeart/2005/8/layout/orgChart1"/>
    <dgm:cxn modelId="{8DF42777-BBA2-B949-99D9-7BA21771DF54}" type="presParOf" srcId="{73C5EEAF-2E94-8C4F-9050-7608EA908058}" destId="{86670E41-C862-464F-B0EA-FECEB32D6670}" srcOrd="1" destOrd="0" presId="urn:microsoft.com/office/officeart/2005/8/layout/orgChart1"/>
    <dgm:cxn modelId="{F127A638-70C6-8342-BD68-5B01D5A1193F}" type="presParOf" srcId="{73C5EEAF-2E94-8C4F-9050-7608EA908058}" destId="{9F453DCC-FFCB-4E44-AC36-C0A636BF97A7}" srcOrd="2" destOrd="0" presId="urn:microsoft.com/office/officeart/2005/8/layout/orgChart1"/>
    <dgm:cxn modelId="{AF180631-9F64-864C-96E0-55CD89EF92DD}" type="presParOf" srcId="{9DCBB451-7E02-0640-B083-480DCF43F067}" destId="{C555E3A0-EAE4-DF42-84F9-C507A3B58854}" srcOrd="4" destOrd="0" presId="urn:microsoft.com/office/officeart/2005/8/layout/orgChart1"/>
    <dgm:cxn modelId="{9C4D4B8A-3326-4840-8533-BD978D65E134}" type="presParOf" srcId="{9DCBB451-7E02-0640-B083-480DCF43F067}" destId="{B29D68CE-F588-3C45-9B52-AA80E7CA3732}" srcOrd="5" destOrd="0" presId="urn:microsoft.com/office/officeart/2005/8/layout/orgChart1"/>
    <dgm:cxn modelId="{028DD1DD-AABC-CC41-B608-CAA5F5D070E2}" type="presParOf" srcId="{B29D68CE-F588-3C45-9B52-AA80E7CA3732}" destId="{5D29C3C0-CF1F-FC47-B4C7-7C38164804C1}" srcOrd="0" destOrd="0" presId="urn:microsoft.com/office/officeart/2005/8/layout/orgChart1"/>
    <dgm:cxn modelId="{E5E75F44-E0A2-3C4D-9834-1731432C11DF}" type="presParOf" srcId="{5D29C3C0-CF1F-FC47-B4C7-7C38164804C1}" destId="{18BA7FFE-0F59-0A41-987B-CC96B445CC97}" srcOrd="0" destOrd="0" presId="urn:microsoft.com/office/officeart/2005/8/layout/orgChart1"/>
    <dgm:cxn modelId="{B57D545C-A5B2-FC4E-AD94-B30063A4447F}" type="presParOf" srcId="{5D29C3C0-CF1F-FC47-B4C7-7C38164804C1}" destId="{C82CFBD9-C46D-4747-8BF1-8E432D407E62}" srcOrd="1" destOrd="0" presId="urn:microsoft.com/office/officeart/2005/8/layout/orgChart1"/>
    <dgm:cxn modelId="{766F59BF-7198-EC49-82E5-310493274855}" type="presParOf" srcId="{B29D68CE-F588-3C45-9B52-AA80E7CA3732}" destId="{70A6EA90-0DEA-8C47-9A73-9245A518D3F2}" srcOrd="1" destOrd="0" presId="urn:microsoft.com/office/officeart/2005/8/layout/orgChart1"/>
    <dgm:cxn modelId="{3856444B-3216-104D-8BA7-4B66B57A2982}" type="presParOf" srcId="{B29D68CE-F588-3C45-9B52-AA80E7CA3732}" destId="{0F75439B-2183-0F44-8905-B53E7796B61A}" srcOrd="2" destOrd="0" presId="urn:microsoft.com/office/officeart/2005/8/layout/orgChart1"/>
    <dgm:cxn modelId="{1913C1A2-87F3-5D41-AEF5-082161EED883}" type="presParOf" srcId="{9DCBB451-7E02-0640-B083-480DCF43F067}" destId="{735C8793-11B1-9F48-ADBA-C06D271237F9}" srcOrd="6" destOrd="0" presId="urn:microsoft.com/office/officeart/2005/8/layout/orgChart1"/>
    <dgm:cxn modelId="{520DE532-5CED-3145-A09F-55EC8F608703}" type="presParOf" srcId="{9DCBB451-7E02-0640-B083-480DCF43F067}" destId="{0A4D8927-8538-BC49-A481-559D21C7C5AD}" srcOrd="7" destOrd="0" presId="urn:microsoft.com/office/officeart/2005/8/layout/orgChart1"/>
    <dgm:cxn modelId="{23DB40E7-60BF-D941-BC9F-398A787E371D}" type="presParOf" srcId="{0A4D8927-8538-BC49-A481-559D21C7C5AD}" destId="{6CBFA639-1DC4-5541-A689-4E49EF223AC6}" srcOrd="0" destOrd="0" presId="urn:microsoft.com/office/officeart/2005/8/layout/orgChart1"/>
    <dgm:cxn modelId="{05C8854D-3F12-BF4D-8D0B-2B5D39686D7E}" type="presParOf" srcId="{6CBFA639-1DC4-5541-A689-4E49EF223AC6}" destId="{3E84EBD0-C7BF-BD4F-99AC-2E500CA8CD19}" srcOrd="0" destOrd="0" presId="urn:microsoft.com/office/officeart/2005/8/layout/orgChart1"/>
    <dgm:cxn modelId="{CC874C31-81D1-8344-A1D6-B035A455D37A}" type="presParOf" srcId="{6CBFA639-1DC4-5541-A689-4E49EF223AC6}" destId="{56BD5B03-308D-684F-9BC1-A2C203C3F696}" srcOrd="1" destOrd="0" presId="urn:microsoft.com/office/officeart/2005/8/layout/orgChart1"/>
    <dgm:cxn modelId="{C78F3919-8222-4246-B2CD-BA791D8D7471}" type="presParOf" srcId="{0A4D8927-8538-BC49-A481-559D21C7C5AD}" destId="{BD027698-7061-4545-BC05-4568A74B41A8}" srcOrd="1" destOrd="0" presId="urn:microsoft.com/office/officeart/2005/8/layout/orgChart1"/>
    <dgm:cxn modelId="{4FC39271-572B-DF45-822C-CA064A28BAB9}" type="presParOf" srcId="{0A4D8927-8538-BC49-A481-559D21C7C5AD}" destId="{37F9B523-C733-624B-A3F0-C76BF8D1FF37}" srcOrd="2" destOrd="0" presId="urn:microsoft.com/office/officeart/2005/8/layout/orgChart1"/>
    <dgm:cxn modelId="{9CB5E0F5-891F-F244-B216-C278879B667F}" type="presParOf" srcId="{9DCBB451-7E02-0640-B083-480DCF43F067}" destId="{F2991DDB-A504-514E-99FF-D2DEA63EA525}" srcOrd="8" destOrd="0" presId="urn:microsoft.com/office/officeart/2005/8/layout/orgChart1"/>
    <dgm:cxn modelId="{4BDDF0F8-425A-764E-B0A7-42AD44A9105B}" type="presParOf" srcId="{9DCBB451-7E02-0640-B083-480DCF43F067}" destId="{ACB699C9-5878-724D-BB80-8501AE2D4062}" srcOrd="9" destOrd="0" presId="urn:microsoft.com/office/officeart/2005/8/layout/orgChart1"/>
    <dgm:cxn modelId="{FAE506F8-81BE-E042-8681-E8196EB3AD06}" type="presParOf" srcId="{ACB699C9-5878-724D-BB80-8501AE2D4062}" destId="{0C04F50D-5460-CD42-A952-6030BC0D612C}" srcOrd="0" destOrd="0" presId="urn:microsoft.com/office/officeart/2005/8/layout/orgChart1"/>
    <dgm:cxn modelId="{7B93CB96-40DD-BD44-BEDC-614FA935DBDB}" type="presParOf" srcId="{0C04F50D-5460-CD42-A952-6030BC0D612C}" destId="{E0D30EBC-8DB3-D64C-8FBF-2919965F3961}" srcOrd="0" destOrd="0" presId="urn:microsoft.com/office/officeart/2005/8/layout/orgChart1"/>
    <dgm:cxn modelId="{EEFFE311-762A-D049-9937-5007EAC8B1F0}" type="presParOf" srcId="{0C04F50D-5460-CD42-A952-6030BC0D612C}" destId="{9031F47E-6E08-CF4E-9E28-6175C5D51F44}" srcOrd="1" destOrd="0" presId="urn:microsoft.com/office/officeart/2005/8/layout/orgChart1"/>
    <dgm:cxn modelId="{F1A86EF5-3CF5-FF46-B252-1E5A92DCAFE8}" type="presParOf" srcId="{ACB699C9-5878-724D-BB80-8501AE2D4062}" destId="{6913F024-8B37-1643-901F-4951F6F1C2FD}" srcOrd="1" destOrd="0" presId="urn:microsoft.com/office/officeart/2005/8/layout/orgChart1"/>
    <dgm:cxn modelId="{A4AEF590-1772-514F-9863-563E463B3180}" type="presParOf" srcId="{ACB699C9-5878-724D-BB80-8501AE2D4062}" destId="{B51F643D-D308-E245-96FA-92E25897E619}" srcOrd="2" destOrd="0" presId="urn:microsoft.com/office/officeart/2005/8/layout/orgChart1"/>
    <dgm:cxn modelId="{AF970C08-2D45-E149-80B1-250D1F38D0DC}" type="presParOf" srcId="{9DCBB451-7E02-0640-B083-480DCF43F067}" destId="{2B705ECA-D2CB-0146-BC42-157FC5B73D53}" srcOrd="10" destOrd="0" presId="urn:microsoft.com/office/officeart/2005/8/layout/orgChart1"/>
    <dgm:cxn modelId="{CC877D8C-4AE6-424C-BF5D-2168059AE164}" type="presParOf" srcId="{9DCBB451-7E02-0640-B083-480DCF43F067}" destId="{2A1C0414-01D1-2445-BF28-45899D172ECF}" srcOrd="11" destOrd="0" presId="urn:microsoft.com/office/officeart/2005/8/layout/orgChart1"/>
    <dgm:cxn modelId="{AC75E5D0-8931-BF4F-BF72-B4158B3D807C}" type="presParOf" srcId="{2A1C0414-01D1-2445-BF28-45899D172ECF}" destId="{26EFDC1A-76D4-FB4F-B200-801EBA821616}" srcOrd="0" destOrd="0" presId="urn:microsoft.com/office/officeart/2005/8/layout/orgChart1"/>
    <dgm:cxn modelId="{13F38F11-7A88-A344-B5C7-9830E16CF9B7}" type="presParOf" srcId="{26EFDC1A-76D4-FB4F-B200-801EBA821616}" destId="{0F3C4704-1F26-574D-B59F-E1D9BEF67EA7}" srcOrd="0" destOrd="0" presId="urn:microsoft.com/office/officeart/2005/8/layout/orgChart1"/>
    <dgm:cxn modelId="{70DDC928-4EC6-1346-A3E7-472DA4B67D2E}" type="presParOf" srcId="{26EFDC1A-76D4-FB4F-B200-801EBA821616}" destId="{4C0B2437-AA43-2B41-A7F8-15633AA2ACF2}" srcOrd="1" destOrd="0" presId="urn:microsoft.com/office/officeart/2005/8/layout/orgChart1"/>
    <dgm:cxn modelId="{E8EFA8FB-5CE8-5E46-ACC0-8176017CF247}" type="presParOf" srcId="{2A1C0414-01D1-2445-BF28-45899D172ECF}" destId="{A031C55F-78F9-E44B-9A2C-E493606E8EB3}" srcOrd="1" destOrd="0" presId="urn:microsoft.com/office/officeart/2005/8/layout/orgChart1"/>
    <dgm:cxn modelId="{0E95C708-7010-544D-9A55-DB5FC736991C}" type="presParOf" srcId="{2A1C0414-01D1-2445-BF28-45899D172ECF}" destId="{992C2AF3-F89D-B946-B3E9-5C642A0C4F26}" srcOrd="2" destOrd="0" presId="urn:microsoft.com/office/officeart/2005/8/layout/orgChart1"/>
    <dgm:cxn modelId="{A8C47EF4-175C-F14E-925F-233B365A4FCE}" type="presParOf" srcId="{2C2D289B-9547-3B4E-B076-E094B3210EEC}" destId="{DEF3A293-23E5-9645-A337-9D4A761ED556}" srcOrd="2" destOrd="0" presId="urn:microsoft.com/office/officeart/2005/8/layout/orgChart1"/>
    <dgm:cxn modelId="{B9D5E0DC-56D8-7B40-997D-1CD6268D2A66}" type="presParOf" srcId="{17C6C307-EF08-7847-83D6-9CA8848A2F7C}" destId="{74186B15-6D38-2449-B300-24E73AE189FE}" srcOrd="4" destOrd="0" presId="urn:microsoft.com/office/officeart/2005/8/layout/orgChart1"/>
    <dgm:cxn modelId="{B1871F4A-F755-D542-A9D0-D27DC8611811}" type="presParOf" srcId="{17C6C307-EF08-7847-83D6-9CA8848A2F7C}" destId="{1DD83BAA-6598-1149-B301-70C1747F6B7E}" srcOrd="5" destOrd="0" presId="urn:microsoft.com/office/officeart/2005/8/layout/orgChart1"/>
    <dgm:cxn modelId="{B22EDC54-160A-484E-B751-704E0EDF42A8}" type="presParOf" srcId="{1DD83BAA-6598-1149-B301-70C1747F6B7E}" destId="{E6052A48-9135-DA45-BF5A-64881C10A726}" srcOrd="0" destOrd="0" presId="urn:microsoft.com/office/officeart/2005/8/layout/orgChart1"/>
    <dgm:cxn modelId="{92D55C22-3BB7-0D4D-982F-0A2F2205B24E}" type="presParOf" srcId="{E6052A48-9135-DA45-BF5A-64881C10A726}" destId="{A61BD1A7-D225-4043-B10D-B4E9DFEB676E}" srcOrd="0" destOrd="0" presId="urn:microsoft.com/office/officeart/2005/8/layout/orgChart1"/>
    <dgm:cxn modelId="{F722CF75-569A-0445-8FE2-DD9BE545C0A9}" type="presParOf" srcId="{E6052A48-9135-DA45-BF5A-64881C10A726}" destId="{7BDFFC77-FEFA-7849-B227-5D71E3FBAED7}" srcOrd="1" destOrd="0" presId="urn:microsoft.com/office/officeart/2005/8/layout/orgChart1"/>
    <dgm:cxn modelId="{919C7BB9-098B-AA45-B6A8-761610936408}" type="presParOf" srcId="{1DD83BAA-6598-1149-B301-70C1747F6B7E}" destId="{F49C20E6-5467-2249-9748-E82A8E177404}" srcOrd="1" destOrd="0" presId="urn:microsoft.com/office/officeart/2005/8/layout/orgChart1"/>
    <dgm:cxn modelId="{B8BB4D34-F4C2-AF49-9287-7B66279E4B8D}" type="presParOf" srcId="{F49C20E6-5467-2249-9748-E82A8E177404}" destId="{576BD752-11AF-8E45-BD8A-21B8CA1BEA99}" srcOrd="0" destOrd="0" presId="urn:microsoft.com/office/officeart/2005/8/layout/orgChart1"/>
    <dgm:cxn modelId="{6578F641-F3C7-E746-A62E-07A43D01A15C}" type="presParOf" srcId="{F49C20E6-5467-2249-9748-E82A8E177404}" destId="{1CA41564-0217-1141-B9FC-5720A97F3D18}" srcOrd="1" destOrd="0" presId="urn:microsoft.com/office/officeart/2005/8/layout/orgChart1"/>
    <dgm:cxn modelId="{F556C705-53DF-9848-979E-7D75E29D46E3}" type="presParOf" srcId="{1CA41564-0217-1141-B9FC-5720A97F3D18}" destId="{FE0749F9-E960-D747-A9DF-9550F6132033}" srcOrd="0" destOrd="0" presId="urn:microsoft.com/office/officeart/2005/8/layout/orgChart1"/>
    <dgm:cxn modelId="{32F12883-2A1C-C842-BB58-91A24DE1394E}" type="presParOf" srcId="{FE0749F9-E960-D747-A9DF-9550F6132033}" destId="{42D73122-DF55-EC43-8807-E9127859550F}" srcOrd="0" destOrd="0" presId="urn:microsoft.com/office/officeart/2005/8/layout/orgChart1"/>
    <dgm:cxn modelId="{0A26354C-0F1B-C64F-9E61-F0CA6E98C9A1}" type="presParOf" srcId="{FE0749F9-E960-D747-A9DF-9550F6132033}" destId="{5F7A4792-B570-4D49-B72F-E6523D9E6280}" srcOrd="1" destOrd="0" presId="urn:microsoft.com/office/officeart/2005/8/layout/orgChart1"/>
    <dgm:cxn modelId="{EA2DEE8A-5925-4C4A-82BA-FAF9B8F44D4C}" type="presParOf" srcId="{1CA41564-0217-1141-B9FC-5720A97F3D18}" destId="{020778F3-18F8-9049-88A3-8FAFECDC7D58}" srcOrd="1" destOrd="0" presId="urn:microsoft.com/office/officeart/2005/8/layout/orgChart1"/>
    <dgm:cxn modelId="{3AC29C25-B445-E44F-8F51-4FAB592D5F60}" type="presParOf" srcId="{1CA41564-0217-1141-B9FC-5720A97F3D18}" destId="{0199A64C-55BC-A741-8CC3-24C8619CE085}" srcOrd="2" destOrd="0" presId="urn:microsoft.com/office/officeart/2005/8/layout/orgChart1"/>
    <dgm:cxn modelId="{9BADA6FF-18DA-E64B-8374-97C1BC195C6E}" type="presParOf" srcId="{F49C20E6-5467-2249-9748-E82A8E177404}" destId="{834FADEC-7554-1847-ABC4-B79CC3173799}" srcOrd="2" destOrd="0" presId="urn:microsoft.com/office/officeart/2005/8/layout/orgChart1"/>
    <dgm:cxn modelId="{C0953293-64A5-3E40-AA19-8DAD067945E1}" type="presParOf" srcId="{F49C20E6-5467-2249-9748-E82A8E177404}" destId="{82870277-0D8F-4C40-AFAB-8F3BECA9F43C}" srcOrd="3" destOrd="0" presId="urn:microsoft.com/office/officeart/2005/8/layout/orgChart1"/>
    <dgm:cxn modelId="{6FAE592B-0E43-5D40-A676-A889F218BADB}" type="presParOf" srcId="{82870277-0D8F-4C40-AFAB-8F3BECA9F43C}" destId="{56184DB5-7DD0-7247-9FF8-E93EF2560B1C}" srcOrd="0" destOrd="0" presId="urn:microsoft.com/office/officeart/2005/8/layout/orgChart1"/>
    <dgm:cxn modelId="{2AA1A00B-5DB3-2F4F-8FB8-81C4B4C8515A}" type="presParOf" srcId="{56184DB5-7DD0-7247-9FF8-E93EF2560B1C}" destId="{E5586B75-4491-634F-93FC-1C1D793D4B21}" srcOrd="0" destOrd="0" presId="urn:microsoft.com/office/officeart/2005/8/layout/orgChart1"/>
    <dgm:cxn modelId="{9C629C58-5098-DD4F-BC16-5A0A21D08720}" type="presParOf" srcId="{56184DB5-7DD0-7247-9FF8-E93EF2560B1C}" destId="{B81CAECB-1053-6E4D-A691-3B75AFAE413E}" srcOrd="1" destOrd="0" presId="urn:microsoft.com/office/officeart/2005/8/layout/orgChart1"/>
    <dgm:cxn modelId="{ECEA1307-08F9-8040-ACAE-28EB4DCBC750}" type="presParOf" srcId="{82870277-0D8F-4C40-AFAB-8F3BECA9F43C}" destId="{C98EE4DD-2221-0F46-97C5-717B81520B8C}" srcOrd="1" destOrd="0" presId="urn:microsoft.com/office/officeart/2005/8/layout/orgChart1"/>
    <dgm:cxn modelId="{AE17088F-EFFE-564F-97CD-A7C902CE96A7}" type="presParOf" srcId="{82870277-0D8F-4C40-AFAB-8F3BECA9F43C}" destId="{D593E39E-9CF1-6B4A-8721-0991E4FE5669}" srcOrd="2" destOrd="0" presId="urn:microsoft.com/office/officeart/2005/8/layout/orgChart1"/>
    <dgm:cxn modelId="{9A4C2C37-756F-E248-AEB1-9B283F7D9ED8}" type="presParOf" srcId="{F49C20E6-5467-2249-9748-E82A8E177404}" destId="{84E12027-CFF9-334F-AA58-0B3176E64874}" srcOrd="4" destOrd="0" presId="urn:microsoft.com/office/officeart/2005/8/layout/orgChart1"/>
    <dgm:cxn modelId="{874D6C2D-F4D5-424D-BB80-B8D6D388E480}" type="presParOf" srcId="{F49C20E6-5467-2249-9748-E82A8E177404}" destId="{68D34124-52F1-8444-A2C5-3969747A21C4}" srcOrd="5" destOrd="0" presId="urn:microsoft.com/office/officeart/2005/8/layout/orgChart1"/>
    <dgm:cxn modelId="{24E3EDAA-5F35-9E4D-959C-EC3D8A419B6A}" type="presParOf" srcId="{68D34124-52F1-8444-A2C5-3969747A21C4}" destId="{773E3C31-1DC7-814F-A035-74D1939A5DEA}" srcOrd="0" destOrd="0" presId="urn:microsoft.com/office/officeart/2005/8/layout/orgChart1"/>
    <dgm:cxn modelId="{0604B91C-2731-CB4C-9F3B-40FD3CFFDE91}" type="presParOf" srcId="{773E3C31-1DC7-814F-A035-74D1939A5DEA}" destId="{C8A9DCDA-07DF-D647-A175-502704A3808E}" srcOrd="0" destOrd="0" presId="urn:microsoft.com/office/officeart/2005/8/layout/orgChart1"/>
    <dgm:cxn modelId="{82E8FF05-F458-5540-94C2-B9E134AF181D}" type="presParOf" srcId="{773E3C31-1DC7-814F-A035-74D1939A5DEA}" destId="{D2127EE6-45A7-F146-8A82-2B2C0D7218AE}" srcOrd="1" destOrd="0" presId="urn:microsoft.com/office/officeart/2005/8/layout/orgChart1"/>
    <dgm:cxn modelId="{13108870-85B4-6C4D-AA33-3F41D9ED2631}" type="presParOf" srcId="{68D34124-52F1-8444-A2C5-3969747A21C4}" destId="{D1730BA5-4F66-3045-9697-4E43066FFC9A}" srcOrd="1" destOrd="0" presId="urn:microsoft.com/office/officeart/2005/8/layout/orgChart1"/>
    <dgm:cxn modelId="{1D16D213-7490-E64D-B647-E9463D4A3985}" type="presParOf" srcId="{68D34124-52F1-8444-A2C5-3969747A21C4}" destId="{A69AB8B1-17D5-4042-92BF-B8A8406E36A6}" srcOrd="2" destOrd="0" presId="urn:microsoft.com/office/officeart/2005/8/layout/orgChart1"/>
    <dgm:cxn modelId="{AB36F5F5-85AF-C04F-BB21-090DA6603647}" type="presParOf" srcId="{F49C20E6-5467-2249-9748-E82A8E177404}" destId="{3694C1B8-99C3-F340-B653-D30EED5D78C0}" srcOrd="6" destOrd="0" presId="urn:microsoft.com/office/officeart/2005/8/layout/orgChart1"/>
    <dgm:cxn modelId="{CA403492-713B-874C-B92D-D2B84520B1F9}" type="presParOf" srcId="{F49C20E6-5467-2249-9748-E82A8E177404}" destId="{2EFFB0BB-8056-2A43-AE33-795B78514FD3}" srcOrd="7" destOrd="0" presId="urn:microsoft.com/office/officeart/2005/8/layout/orgChart1"/>
    <dgm:cxn modelId="{0C281E03-830D-3348-9F96-0B6CB460F0F3}" type="presParOf" srcId="{2EFFB0BB-8056-2A43-AE33-795B78514FD3}" destId="{9BA33666-E276-7744-B743-86CBEA674417}" srcOrd="0" destOrd="0" presId="urn:microsoft.com/office/officeart/2005/8/layout/orgChart1"/>
    <dgm:cxn modelId="{1CAADC31-312E-4846-9940-6DD961FFEB62}" type="presParOf" srcId="{9BA33666-E276-7744-B743-86CBEA674417}" destId="{3F31355D-958C-0B49-BAD3-81786ADB0E6A}" srcOrd="0" destOrd="0" presId="urn:microsoft.com/office/officeart/2005/8/layout/orgChart1"/>
    <dgm:cxn modelId="{FD6D826B-1701-4649-A20F-EE26F3FE3EE7}" type="presParOf" srcId="{9BA33666-E276-7744-B743-86CBEA674417}" destId="{36115427-D922-4C47-955B-0452F1917472}" srcOrd="1" destOrd="0" presId="urn:microsoft.com/office/officeart/2005/8/layout/orgChart1"/>
    <dgm:cxn modelId="{18BE4FAB-9C47-2349-B719-1CD15E62DBBB}" type="presParOf" srcId="{2EFFB0BB-8056-2A43-AE33-795B78514FD3}" destId="{A605BB16-21FA-2244-85CE-918C29CACF1B}" srcOrd="1" destOrd="0" presId="urn:microsoft.com/office/officeart/2005/8/layout/orgChart1"/>
    <dgm:cxn modelId="{BC8A7487-E813-974E-A33C-4D64AF606753}" type="presParOf" srcId="{2EFFB0BB-8056-2A43-AE33-795B78514FD3}" destId="{D46AF566-CBA4-8A41-8405-ED50ED802E38}" srcOrd="2" destOrd="0" presId="urn:microsoft.com/office/officeart/2005/8/layout/orgChart1"/>
    <dgm:cxn modelId="{1630E2A7-CF01-954A-8063-2F48E51DC803}" type="presParOf" srcId="{1DD83BAA-6598-1149-B301-70C1747F6B7E}" destId="{180CC244-3C2B-FD43-BE24-D11C12F332E7}" srcOrd="2" destOrd="0" presId="urn:microsoft.com/office/officeart/2005/8/layout/orgChart1"/>
    <dgm:cxn modelId="{4FCB549C-2136-AB4E-970F-02E70DF3CCBF}" type="presParOf" srcId="{17C6C307-EF08-7847-83D6-9CA8848A2F7C}" destId="{C2732770-1F0E-3041-ABAC-1615F12B7ADF}" srcOrd="6" destOrd="0" presId="urn:microsoft.com/office/officeart/2005/8/layout/orgChart1"/>
    <dgm:cxn modelId="{F8293A74-72F4-094A-BCC1-E032C791E50C}" type="presParOf" srcId="{17C6C307-EF08-7847-83D6-9CA8848A2F7C}" destId="{971FE32B-3AD6-F640-991C-77A8F794C76D}" srcOrd="7" destOrd="0" presId="urn:microsoft.com/office/officeart/2005/8/layout/orgChart1"/>
    <dgm:cxn modelId="{725D7E81-D7CC-8747-85A1-5B7B249448C0}" type="presParOf" srcId="{971FE32B-3AD6-F640-991C-77A8F794C76D}" destId="{1067865E-1FD9-0F43-9B84-9B2470EF3CEF}" srcOrd="0" destOrd="0" presId="urn:microsoft.com/office/officeart/2005/8/layout/orgChart1"/>
    <dgm:cxn modelId="{57593BDF-75F9-064D-B510-BB17E6CDA7E6}" type="presParOf" srcId="{1067865E-1FD9-0F43-9B84-9B2470EF3CEF}" destId="{FFC04973-AE77-A345-927B-8F3215DD8A66}" srcOrd="0" destOrd="0" presId="urn:microsoft.com/office/officeart/2005/8/layout/orgChart1"/>
    <dgm:cxn modelId="{87004A1D-E735-F140-8C9B-3D6AD8F85543}" type="presParOf" srcId="{1067865E-1FD9-0F43-9B84-9B2470EF3CEF}" destId="{0B18D97B-623A-D742-81CA-58FA0997CDDA}" srcOrd="1" destOrd="0" presId="urn:microsoft.com/office/officeart/2005/8/layout/orgChart1"/>
    <dgm:cxn modelId="{7D5F305C-72C1-AE4F-BD2E-E013FF2F5860}" type="presParOf" srcId="{971FE32B-3AD6-F640-991C-77A8F794C76D}" destId="{F0EA6F05-ACCA-3E4C-A295-A202E38461D2}" srcOrd="1" destOrd="0" presId="urn:microsoft.com/office/officeart/2005/8/layout/orgChart1"/>
    <dgm:cxn modelId="{5DC78835-B3F3-B549-933F-9938E5612043}" type="presParOf" srcId="{F0EA6F05-ACCA-3E4C-A295-A202E38461D2}" destId="{CDCF5126-CB12-5843-B6B4-76A9C8A3FEB9}" srcOrd="0" destOrd="0" presId="urn:microsoft.com/office/officeart/2005/8/layout/orgChart1"/>
    <dgm:cxn modelId="{B5E8B076-D43C-734C-BE8E-76893DD6430E}" type="presParOf" srcId="{F0EA6F05-ACCA-3E4C-A295-A202E38461D2}" destId="{1A08145C-B0E3-0A4F-A2B7-2BB8E67E9BBF}" srcOrd="1" destOrd="0" presId="urn:microsoft.com/office/officeart/2005/8/layout/orgChart1"/>
    <dgm:cxn modelId="{C6D7EE46-FEBA-404A-9D35-34DF2334139A}" type="presParOf" srcId="{1A08145C-B0E3-0A4F-A2B7-2BB8E67E9BBF}" destId="{A35F813B-24D6-BD4C-8FDE-F56514B67EC5}" srcOrd="0" destOrd="0" presId="urn:microsoft.com/office/officeart/2005/8/layout/orgChart1"/>
    <dgm:cxn modelId="{465B80BF-0947-DA44-8C9B-3568C15D6B47}" type="presParOf" srcId="{A35F813B-24D6-BD4C-8FDE-F56514B67EC5}" destId="{8CB0B7CC-E811-FE4D-87AA-04C7976F580C}" srcOrd="0" destOrd="0" presId="urn:microsoft.com/office/officeart/2005/8/layout/orgChart1"/>
    <dgm:cxn modelId="{E5F8D71C-025A-5C49-98F6-FAD312AB91F8}" type="presParOf" srcId="{A35F813B-24D6-BD4C-8FDE-F56514B67EC5}" destId="{160CE472-042C-6543-A5D0-D40AF508B959}" srcOrd="1" destOrd="0" presId="urn:microsoft.com/office/officeart/2005/8/layout/orgChart1"/>
    <dgm:cxn modelId="{6FC83A88-A807-BE48-863C-1227A2539A50}" type="presParOf" srcId="{1A08145C-B0E3-0A4F-A2B7-2BB8E67E9BBF}" destId="{FA99C26F-0ED9-BD44-8B2C-1828AE4AA29F}" srcOrd="1" destOrd="0" presId="urn:microsoft.com/office/officeart/2005/8/layout/orgChart1"/>
    <dgm:cxn modelId="{BB7A7EEB-E934-344E-859E-9F576AEF3499}" type="presParOf" srcId="{1A08145C-B0E3-0A4F-A2B7-2BB8E67E9BBF}" destId="{79D5152B-BEF9-DC44-9AEE-61CC62E42D39}" srcOrd="2" destOrd="0" presId="urn:microsoft.com/office/officeart/2005/8/layout/orgChart1"/>
    <dgm:cxn modelId="{660E13B0-501F-A54D-8712-C8910BE8705B}" type="presParOf" srcId="{F0EA6F05-ACCA-3E4C-A295-A202E38461D2}" destId="{C0994F70-C059-5E4D-85C4-68F81D78CDE4}" srcOrd="2" destOrd="0" presId="urn:microsoft.com/office/officeart/2005/8/layout/orgChart1"/>
    <dgm:cxn modelId="{960C07C0-A25A-CA42-BB5C-EAEC5FA738D0}" type="presParOf" srcId="{F0EA6F05-ACCA-3E4C-A295-A202E38461D2}" destId="{54ECF3EC-C4D2-5249-ACBE-5B88D68F697D}" srcOrd="3" destOrd="0" presId="urn:microsoft.com/office/officeart/2005/8/layout/orgChart1"/>
    <dgm:cxn modelId="{FF7EAE83-E613-EC41-B69E-03629661D274}" type="presParOf" srcId="{54ECF3EC-C4D2-5249-ACBE-5B88D68F697D}" destId="{1EF3A212-7038-9445-822D-BA0CE1E7D525}" srcOrd="0" destOrd="0" presId="urn:microsoft.com/office/officeart/2005/8/layout/orgChart1"/>
    <dgm:cxn modelId="{287C1CD0-B6C1-3C41-87FF-7D52B8A0AD0D}" type="presParOf" srcId="{1EF3A212-7038-9445-822D-BA0CE1E7D525}" destId="{1DB4FD52-1389-D140-B8BF-2189D86B5CB9}" srcOrd="0" destOrd="0" presId="urn:microsoft.com/office/officeart/2005/8/layout/orgChart1"/>
    <dgm:cxn modelId="{93E8C9BD-5DB3-4340-B1F6-5C87093BA7E9}" type="presParOf" srcId="{1EF3A212-7038-9445-822D-BA0CE1E7D525}" destId="{FFDEC07E-BF36-4E4B-A612-D20884C1B20E}" srcOrd="1" destOrd="0" presId="urn:microsoft.com/office/officeart/2005/8/layout/orgChart1"/>
    <dgm:cxn modelId="{E10976B4-F515-0746-99FB-0755C04A6B75}" type="presParOf" srcId="{54ECF3EC-C4D2-5249-ACBE-5B88D68F697D}" destId="{1F46FC9C-7A44-0D41-9161-BB8C4E43F436}" srcOrd="1" destOrd="0" presId="urn:microsoft.com/office/officeart/2005/8/layout/orgChart1"/>
    <dgm:cxn modelId="{E0308FD8-24CD-2E44-B501-D51F9FA29A33}" type="presParOf" srcId="{54ECF3EC-C4D2-5249-ACBE-5B88D68F697D}" destId="{133EC65F-0239-AE49-A2A4-78624394136D}" srcOrd="2" destOrd="0" presId="urn:microsoft.com/office/officeart/2005/8/layout/orgChart1"/>
    <dgm:cxn modelId="{59B2E7F0-88AA-6645-BC37-B29AA2A70AD2}" type="presParOf" srcId="{F0EA6F05-ACCA-3E4C-A295-A202E38461D2}" destId="{A8C3EE8B-11D7-EE4A-B74D-2F7712FDAB2F}" srcOrd="4" destOrd="0" presId="urn:microsoft.com/office/officeart/2005/8/layout/orgChart1"/>
    <dgm:cxn modelId="{45891E51-3914-8D42-85CA-F99EB0CA8B84}" type="presParOf" srcId="{F0EA6F05-ACCA-3E4C-A295-A202E38461D2}" destId="{C2BE1F32-5448-9B40-B44A-9462AB542F80}" srcOrd="5" destOrd="0" presId="urn:microsoft.com/office/officeart/2005/8/layout/orgChart1"/>
    <dgm:cxn modelId="{6B1379B3-6A4D-A949-AFF8-86EFA50D9440}" type="presParOf" srcId="{C2BE1F32-5448-9B40-B44A-9462AB542F80}" destId="{0A0B5687-E542-0D4F-AD29-9AE439166633}" srcOrd="0" destOrd="0" presId="urn:microsoft.com/office/officeart/2005/8/layout/orgChart1"/>
    <dgm:cxn modelId="{FB57A3CE-5A08-6245-9FC8-E2678DBD04B0}" type="presParOf" srcId="{0A0B5687-E542-0D4F-AD29-9AE439166633}" destId="{900CC1D2-753B-1245-B7B1-6085D1BCF6B6}" srcOrd="0" destOrd="0" presId="urn:microsoft.com/office/officeart/2005/8/layout/orgChart1"/>
    <dgm:cxn modelId="{BC0B9D82-6B0B-6C4F-810B-073A9CA9BC1F}" type="presParOf" srcId="{0A0B5687-E542-0D4F-AD29-9AE439166633}" destId="{5624C901-CF71-8345-B279-53406D35CA35}" srcOrd="1" destOrd="0" presId="urn:microsoft.com/office/officeart/2005/8/layout/orgChart1"/>
    <dgm:cxn modelId="{3596F6E7-E774-4F43-8300-8276F80D5288}" type="presParOf" srcId="{C2BE1F32-5448-9B40-B44A-9462AB542F80}" destId="{616887FA-DF69-6047-9B28-43F8853E7723}" srcOrd="1" destOrd="0" presId="urn:microsoft.com/office/officeart/2005/8/layout/orgChart1"/>
    <dgm:cxn modelId="{7B6E1D21-C3A9-1C44-875B-5C59AAA134B1}" type="presParOf" srcId="{C2BE1F32-5448-9B40-B44A-9462AB542F80}" destId="{3538C3CA-2C16-9B44-B699-3B5E059615C2}" srcOrd="2" destOrd="0" presId="urn:microsoft.com/office/officeart/2005/8/layout/orgChart1"/>
    <dgm:cxn modelId="{41ED7230-3C99-C646-A96B-CB1EA0A96E45}" type="presParOf" srcId="{F0EA6F05-ACCA-3E4C-A295-A202E38461D2}" destId="{B5F4AA4B-8359-8F46-A9C3-66DBD8517B18}" srcOrd="6" destOrd="0" presId="urn:microsoft.com/office/officeart/2005/8/layout/orgChart1"/>
    <dgm:cxn modelId="{150DBD80-4D37-034C-9344-95EF75E57F56}" type="presParOf" srcId="{F0EA6F05-ACCA-3E4C-A295-A202E38461D2}" destId="{769F1FF6-59EF-C44E-8DC5-106ABACF7545}" srcOrd="7" destOrd="0" presId="urn:microsoft.com/office/officeart/2005/8/layout/orgChart1"/>
    <dgm:cxn modelId="{1FA51CE5-6008-D642-8B5B-423A69461B2C}" type="presParOf" srcId="{769F1FF6-59EF-C44E-8DC5-106ABACF7545}" destId="{CBB7AF2C-B401-0A46-ABCD-DBB07732C8F7}" srcOrd="0" destOrd="0" presId="urn:microsoft.com/office/officeart/2005/8/layout/orgChart1"/>
    <dgm:cxn modelId="{527E7F2C-282D-4643-A48F-802F218D2A86}" type="presParOf" srcId="{CBB7AF2C-B401-0A46-ABCD-DBB07732C8F7}" destId="{E57B7B44-71CA-0945-8A12-115F9BEF9119}" srcOrd="0" destOrd="0" presId="urn:microsoft.com/office/officeart/2005/8/layout/orgChart1"/>
    <dgm:cxn modelId="{9651C755-EE86-1049-A14B-ECC3A7DD8CA7}" type="presParOf" srcId="{CBB7AF2C-B401-0A46-ABCD-DBB07732C8F7}" destId="{68DFFED9-2ED2-614D-A0FF-DC8B26240E55}" srcOrd="1" destOrd="0" presId="urn:microsoft.com/office/officeart/2005/8/layout/orgChart1"/>
    <dgm:cxn modelId="{1DE07882-4E2D-964D-85A6-19109A5EAA8E}" type="presParOf" srcId="{769F1FF6-59EF-C44E-8DC5-106ABACF7545}" destId="{ABD4B0CE-9C83-6F41-88AA-A57C6FB0CE91}" srcOrd="1" destOrd="0" presId="urn:microsoft.com/office/officeart/2005/8/layout/orgChart1"/>
    <dgm:cxn modelId="{8EA3E8F8-8D54-474A-9CD7-D090B639069D}" type="presParOf" srcId="{769F1FF6-59EF-C44E-8DC5-106ABACF7545}" destId="{66FABD0D-344A-404D-8DAD-68D5CE19C0FA}" srcOrd="2" destOrd="0" presId="urn:microsoft.com/office/officeart/2005/8/layout/orgChart1"/>
    <dgm:cxn modelId="{565D1334-A4CA-BB46-93BA-76095CF8A3EE}" type="presParOf" srcId="{971FE32B-3AD6-F640-991C-77A8F794C76D}" destId="{F7CDCE44-2750-7A44-A47E-B9130E6EB8A9}" srcOrd="2" destOrd="0" presId="urn:microsoft.com/office/officeart/2005/8/layout/orgChart1"/>
    <dgm:cxn modelId="{747A808B-DC85-F240-A423-0C7EBD738BE8}" type="presParOf" srcId="{51EC31EF-C7CF-8D40-A1C7-1BBC7F67AA48}" destId="{081956AF-05F3-5044-873E-7B56523C774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07AE9A-009A-5547-8941-DA168101F6D0}">
      <dsp:nvSpPr>
        <dsp:cNvPr id="0" name=""/>
        <dsp:cNvSpPr/>
      </dsp:nvSpPr>
      <dsp:spPr>
        <a:xfrm>
          <a:off x="4432582" y="1214801"/>
          <a:ext cx="150335" cy="1172615"/>
        </a:xfrm>
        <a:custGeom>
          <a:avLst/>
          <a:gdLst/>
          <a:ahLst/>
          <a:cxnLst/>
          <a:rect l="0" t="0" r="0" b="0"/>
          <a:pathLst>
            <a:path>
              <a:moveTo>
                <a:pt x="0" y="0"/>
              </a:moveTo>
              <a:lnTo>
                <a:pt x="0" y="1172615"/>
              </a:lnTo>
              <a:lnTo>
                <a:pt x="150335" y="117261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7DF91ED-2C4A-A646-82CB-15F8208C884B}">
      <dsp:nvSpPr>
        <dsp:cNvPr id="0" name=""/>
        <dsp:cNvSpPr/>
      </dsp:nvSpPr>
      <dsp:spPr>
        <a:xfrm>
          <a:off x="4432582" y="1214801"/>
          <a:ext cx="150335" cy="461028"/>
        </a:xfrm>
        <a:custGeom>
          <a:avLst/>
          <a:gdLst/>
          <a:ahLst/>
          <a:cxnLst/>
          <a:rect l="0" t="0" r="0" b="0"/>
          <a:pathLst>
            <a:path>
              <a:moveTo>
                <a:pt x="0" y="0"/>
              </a:moveTo>
              <a:lnTo>
                <a:pt x="0" y="461028"/>
              </a:lnTo>
              <a:lnTo>
                <a:pt x="150335" y="46102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A7799A5-6222-F04F-B460-EBA6CF7D0933}">
      <dsp:nvSpPr>
        <dsp:cNvPr id="0" name=""/>
        <dsp:cNvSpPr/>
      </dsp:nvSpPr>
      <dsp:spPr>
        <a:xfrm>
          <a:off x="3014419" y="503214"/>
          <a:ext cx="1819057" cy="210469"/>
        </a:xfrm>
        <a:custGeom>
          <a:avLst/>
          <a:gdLst/>
          <a:ahLst/>
          <a:cxnLst/>
          <a:rect l="0" t="0" r="0" b="0"/>
          <a:pathLst>
            <a:path>
              <a:moveTo>
                <a:pt x="0" y="0"/>
              </a:moveTo>
              <a:lnTo>
                <a:pt x="0" y="105234"/>
              </a:lnTo>
              <a:lnTo>
                <a:pt x="1819057" y="105234"/>
              </a:lnTo>
              <a:lnTo>
                <a:pt x="1819057" y="210469"/>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00D827C-8F17-6144-BC79-8C04B502369A}">
      <dsp:nvSpPr>
        <dsp:cNvPr id="0" name=""/>
        <dsp:cNvSpPr/>
      </dsp:nvSpPr>
      <dsp:spPr>
        <a:xfrm>
          <a:off x="3219877" y="1214801"/>
          <a:ext cx="150335" cy="1172615"/>
        </a:xfrm>
        <a:custGeom>
          <a:avLst/>
          <a:gdLst/>
          <a:ahLst/>
          <a:cxnLst/>
          <a:rect l="0" t="0" r="0" b="0"/>
          <a:pathLst>
            <a:path>
              <a:moveTo>
                <a:pt x="0" y="0"/>
              </a:moveTo>
              <a:lnTo>
                <a:pt x="0" y="1172615"/>
              </a:lnTo>
              <a:lnTo>
                <a:pt x="150335" y="117261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0AC32CB-9A4D-E248-8CE0-CDF35A689199}">
      <dsp:nvSpPr>
        <dsp:cNvPr id="0" name=""/>
        <dsp:cNvSpPr/>
      </dsp:nvSpPr>
      <dsp:spPr>
        <a:xfrm>
          <a:off x="3219877" y="1214801"/>
          <a:ext cx="150335" cy="461028"/>
        </a:xfrm>
        <a:custGeom>
          <a:avLst/>
          <a:gdLst/>
          <a:ahLst/>
          <a:cxnLst/>
          <a:rect l="0" t="0" r="0" b="0"/>
          <a:pathLst>
            <a:path>
              <a:moveTo>
                <a:pt x="0" y="0"/>
              </a:moveTo>
              <a:lnTo>
                <a:pt x="0" y="461028"/>
              </a:lnTo>
              <a:lnTo>
                <a:pt x="150335" y="46102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08F9341-A105-B749-923E-1DC7826A4F37}">
      <dsp:nvSpPr>
        <dsp:cNvPr id="0" name=""/>
        <dsp:cNvSpPr/>
      </dsp:nvSpPr>
      <dsp:spPr>
        <a:xfrm>
          <a:off x="3014419" y="503214"/>
          <a:ext cx="606352" cy="210469"/>
        </a:xfrm>
        <a:custGeom>
          <a:avLst/>
          <a:gdLst/>
          <a:ahLst/>
          <a:cxnLst/>
          <a:rect l="0" t="0" r="0" b="0"/>
          <a:pathLst>
            <a:path>
              <a:moveTo>
                <a:pt x="0" y="0"/>
              </a:moveTo>
              <a:lnTo>
                <a:pt x="0" y="105234"/>
              </a:lnTo>
              <a:lnTo>
                <a:pt x="606352" y="105234"/>
              </a:lnTo>
              <a:lnTo>
                <a:pt x="606352" y="210469"/>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555E3A0-EAE4-DF42-84F9-C507A3B58854}">
      <dsp:nvSpPr>
        <dsp:cNvPr id="0" name=""/>
        <dsp:cNvSpPr/>
      </dsp:nvSpPr>
      <dsp:spPr>
        <a:xfrm>
          <a:off x="2007172" y="1214801"/>
          <a:ext cx="150335" cy="1172615"/>
        </a:xfrm>
        <a:custGeom>
          <a:avLst/>
          <a:gdLst/>
          <a:ahLst/>
          <a:cxnLst/>
          <a:rect l="0" t="0" r="0" b="0"/>
          <a:pathLst>
            <a:path>
              <a:moveTo>
                <a:pt x="0" y="0"/>
              </a:moveTo>
              <a:lnTo>
                <a:pt x="0" y="1172615"/>
              </a:lnTo>
              <a:lnTo>
                <a:pt x="150335" y="117261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10BA023-08C5-4A4F-BF52-DD4318E3B2F3}">
      <dsp:nvSpPr>
        <dsp:cNvPr id="0" name=""/>
        <dsp:cNvSpPr/>
      </dsp:nvSpPr>
      <dsp:spPr>
        <a:xfrm>
          <a:off x="2007172" y="1214801"/>
          <a:ext cx="150335" cy="461028"/>
        </a:xfrm>
        <a:custGeom>
          <a:avLst/>
          <a:gdLst/>
          <a:ahLst/>
          <a:cxnLst/>
          <a:rect l="0" t="0" r="0" b="0"/>
          <a:pathLst>
            <a:path>
              <a:moveTo>
                <a:pt x="0" y="0"/>
              </a:moveTo>
              <a:lnTo>
                <a:pt x="0" y="461028"/>
              </a:lnTo>
              <a:lnTo>
                <a:pt x="150335" y="46102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BE0B8E9-2BA2-114B-A5FD-9FA70245CE7E}">
      <dsp:nvSpPr>
        <dsp:cNvPr id="0" name=""/>
        <dsp:cNvSpPr/>
      </dsp:nvSpPr>
      <dsp:spPr>
        <a:xfrm>
          <a:off x="2408066" y="503214"/>
          <a:ext cx="606352" cy="210469"/>
        </a:xfrm>
        <a:custGeom>
          <a:avLst/>
          <a:gdLst/>
          <a:ahLst/>
          <a:cxnLst/>
          <a:rect l="0" t="0" r="0" b="0"/>
          <a:pathLst>
            <a:path>
              <a:moveTo>
                <a:pt x="606352" y="0"/>
              </a:moveTo>
              <a:lnTo>
                <a:pt x="606352" y="105234"/>
              </a:lnTo>
              <a:lnTo>
                <a:pt x="0" y="105234"/>
              </a:lnTo>
              <a:lnTo>
                <a:pt x="0" y="210469"/>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3FF2381-0022-2443-9B9D-2387AEF5CAE5}">
      <dsp:nvSpPr>
        <dsp:cNvPr id="0" name=""/>
        <dsp:cNvSpPr/>
      </dsp:nvSpPr>
      <dsp:spPr>
        <a:xfrm>
          <a:off x="794467" y="1214801"/>
          <a:ext cx="150335" cy="2595789"/>
        </a:xfrm>
        <a:custGeom>
          <a:avLst/>
          <a:gdLst/>
          <a:ahLst/>
          <a:cxnLst/>
          <a:rect l="0" t="0" r="0" b="0"/>
          <a:pathLst>
            <a:path>
              <a:moveTo>
                <a:pt x="0" y="0"/>
              </a:moveTo>
              <a:lnTo>
                <a:pt x="0" y="2595789"/>
              </a:lnTo>
              <a:lnTo>
                <a:pt x="150335" y="2595789"/>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46ED423-67B2-2D4C-AF9D-8297438C6747}">
      <dsp:nvSpPr>
        <dsp:cNvPr id="0" name=""/>
        <dsp:cNvSpPr/>
      </dsp:nvSpPr>
      <dsp:spPr>
        <a:xfrm>
          <a:off x="794467" y="1214801"/>
          <a:ext cx="150335" cy="1884202"/>
        </a:xfrm>
        <a:custGeom>
          <a:avLst/>
          <a:gdLst/>
          <a:ahLst/>
          <a:cxnLst/>
          <a:rect l="0" t="0" r="0" b="0"/>
          <a:pathLst>
            <a:path>
              <a:moveTo>
                <a:pt x="0" y="0"/>
              </a:moveTo>
              <a:lnTo>
                <a:pt x="0" y="1884202"/>
              </a:lnTo>
              <a:lnTo>
                <a:pt x="150335" y="1884202"/>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3E2E45E-F4C6-424B-93B8-B3CF0D1FE1BD}">
      <dsp:nvSpPr>
        <dsp:cNvPr id="0" name=""/>
        <dsp:cNvSpPr/>
      </dsp:nvSpPr>
      <dsp:spPr>
        <a:xfrm>
          <a:off x="794467" y="1214801"/>
          <a:ext cx="150335" cy="1172615"/>
        </a:xfrm>
        <a:custGeom>
          <a:avLst/>
          <a:gdLst/>
          <a:ahLst/>
          <a:cxnLst/>
          <a:rect l="0" t="0" r="0" b="0"/>
          <a:pathLst>
            <a:path>
              <a:moveTo>
                <a:pt x="0" y="0"/>
              </a:moveTo>
              <a:lnTo>
                <a:pt x="0" y="1172615"/>
              </a:lnTo>
              <a:lnTo>
                <a:pt x="150335" y="117261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DACD912-F2F0-014F-888F-B6C01C587B23}">
      <dsp:nvSpPr>
        <dsp:cNvPr id="0" name=""/>
        <dsp:cNvSpPr/>
      </dsp:nvSpPr>
      <dsp:spPr>
        <a:xfrm>
          <a:off x="794467" y="1214801"/>
          <a:ext cx="150335" cy="461028"/>
        </a:xfrm>
        <a:custGeom>
          <a:avLst/>
          <a:gdLst/>
          <a:ahLst/>
          <a:cxnLst/>
          <a:rect l="0" t="0" r="0" b="0"/>
          <a:pathLst>
            <a:path>
              <a:moveTo>
                <a:pt x="0" y="0"/>
              </a:moveTo>
              <a:lnTo>
                <a:pt x="0" y="461028"/>
              </a:lnTo>
              <a:lnTo>
                <a:pt x="150335" y="46102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EF99814-5A15-4E40-BC61-EAB14195F59C}">
      <dsp:nvSpPr>
        <dsp:cNvPr id="0" name=""/>
        <dsp:cNvSpPr/>
      </dsp:nvSpPr>
      <dsp:spPr>
        <a:xfrm>
          <a:off x="1195362" y="503214"/>
          <a:ext cx="1819057" cy="210469"/>
        </a:xfrm>
        <a:custGeom>
          <a:avLst/>
          <a:gdLst/>
          <a:ahLst/>
          <a:cxnLst/>
          <a:rect l="0" t="0" r="0" b="0"/>
          <a:pathLst>
            <a:path>
              <a:moveTo>
                <a:pt x="1819057" y="0"/>
              </a:moveTo>
              <a:lnTo>
                <a:pt x="1819057" y="105234"/>
              </a:lnTo>
              <a:lnTo>
                <a:pt x="0" y="105234"/>
              </a:lnTo>
              <a:lnTo>
                <a:pt x="0" y="210469"/>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18CBEC2-9F83-B64A-AFAF-C5B816CFE2C7}">
      <dsp:nvSpPr>
        <dsp:cNvPr id="0" name=""/>
        <dsp:cNvSpPr/>
      </dsp:nvSpPr>
      <dsp:spPr>
        <a:xfrm>
          <a:off x="2513301" y="2096"/>
          <a:ext cx="1002235" cy="501117"/>
        </a:xfrm>
        <a:prstGeom prst="rect">
          <a:avLst/>
        </a:prstGeom>
        <a:solidFill>
          <a:schemeClr val="accent2">
            <a:tint val="65000"/>
          </a:schemeClr>
        </a:solidFill>
        <a:ln w="9525"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Scalability</a:t>
          </a:r>
        </a:p>
      </dsp:txBody>
      <dsp:txXfrm>
        <a:off x="2513301" y="2096"/>
        <a:ext cx="1002235" cy="501117"/>
      </dsp:txXfrm>
    </dsp:sp>
    <dsp:sp modelId="{FD99AF86-7109-1D44-8C82-5B88614F87DC}">
      <dsp:nvSpPr>
        <dsp:cNvPr id="0" name=""/>
        <dsp:cNvSpPr/>
      </dsp:nvSpPr>
      <dsp:spPr>
        <a:xfrm>
          <a:off x="694244" y="713683"/>
          <a:ext cx="1002235" cy="501117"/>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Horizontal</a:t>
          </a:r>
        </a:p>
      </dsp:txBody>
      <dsp:txXfrm>
        <a:off x="694244" y="713683"/>
        <a:ext cx="1002235" cy="501117"/>
      </dsp:txXfrm>
    </dsp:sp>
    <dsp:sp modelId="{F1B5D9D5-5DAB-F24A-B4C1-5F167F3B8D16}">
      <dsp:nvSpPr>
        <dsp:cNvPr id="0" name=""/>
        <dsp:cNvSpPr/>
      </dsp:nvSpPr>
      <dsp:spPr>
        <a:xfrm>
          <a:off x="944803" y="1425270"/>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Stateless Services</a:t>
          </a:r>
        </a:p>
      </dsp:txBody>
      <dsp:txXfrm>
        <a:off x="944803" y="1425270"/>
        <a:ext cx="1002235" cy="501117"/>
      </dsp:txXfrm>
    </dsp:sp>
    <dsp:sp modelId="{C5DAAF8C-3108-2847-A715-A84A39486294}">
      <dsp:nvSpPr>
        <dsp:cNvPr id="0" name=""/>
        <dsp:cNvSpPr/>
      </dsp:nvSpPr>
      <dsp:spPr>
        <a:xfrm>
          <a:off x="944803" y="2136857"/>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Elasticity</a:t>
          </a:r>
        </a:p>
      </dsp:txBody>
      <dsp:txXfrm>
        <a:off x="944803" y="2136857"/>
        <a:ext cx="1002235" cy="501117"/>
      </dsp:txXfrm>
    </dsp:sp>
    <dsp:sp modelId="{1F434600-2778-0E4A-AB95-A321423624EA}">
      <dsp:nvSpPr>
        <dsp:cNvPr id="0" name=""/>
        <dsp:cNvSpPr/>
      </dsp:nvSpPr>
      <dsp:spPr>
        <a:xfrm>
          <a:off x="944803" y="2848444"/>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BASE over ACID</a:t>
          </a:r>
        </a:p>
      </dsp:txBody>
      <dsp:txXfrm>
        <a:off x="944803" y="2848444"/>
        <a:ext cx="1002235" cy="501117"/>
      </dsp:txXfrm>
    </dsp:sp>
    <dsp:sp modelId="{F1565064-56E8-7841-BA6B-03232956A22E}">
      <dsp:nvSpPr>
        <dsp:cNvPr id="0" name=""/>
        <dsp:cNvSpPr/>
      </dsp:nvSpPr>
      <dsp:spPr>
        <a:xfrm>
          <a:off x="944803" y="3560031"/>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Runtime Service Registration</a:t>
          </a:r>
        </a:p>
      </dsp:txBody>
      <dsp:txXfrm>
        <a:off x="944803" y="3560031"/>
        <a:ext cx="1002235" cy="501117"/>
      </dsp:txXfrm>
    </dsp:sp>
    <dsp:sp modelId="{225C7602-7061-A348-BF08-CFEF035611C4}">
      <dsp:nvSpPr>
        <dsp:cNvPr id="0" name=""/>
        <dsp:cNvSpPr/>
      </dsp:nvSpPr>
      <dsp:spPr>
        <a:xfrm>
          <a:off x="1906949" y="713683"/>
          <a:ext cx="1002235" cy="501117"/>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Vertical</a:t>
          </a:r>
        </a:p>
      </dsp:txBody>
      <dsp:txXfrm>
        <a:off x="1906949" y="713683"/>
        <a:ext cx="1002235" cy="501117"/>
      </dsp:txXfrm>
    </dsp:sp>
    <dsp:sp modelId="{FDD0B822-A807-D84B-825E-80A87E7F2A24}">
      <dsp:nvSpPr>
        <dsp:cNvPr id="0" name=""/>
        <dsp:cNvSpPr/>
      </dsp:nvSpPr>
      <dsp:spPr>
        <a:xfrm>
          <a:off x="2157507" y="1425270"/>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Configure Container Resources</a:t>
          </a:r>
        </a:p>
      </dsp:txBody>
      <dsp:txXfrm>
        <a:off x="2157507" y="1425270"/>
        <a:ext cx="1002235" cy="501117"/>
      </dsp:txXfrm>
    </dsp:sp>
    <dsp:sp modelId="{18BA7FFE-0F59-0A41-987B-CC96B445CC97}">
      <dsp:nvSpPr>
        <dsp:cNvPr id="0" name=""/>
        <dsp:cNvSpPr/>
      </dsp:nvSpPr>
      <dsp:spPr>
        <a:xfrm>
          <a:off x="2157507" y="2136857"/>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Configure VM Resources</a:t>
          </a:r>
        </a:p>
      </dsp:txBody>
      <dsp:txXfrm>
        <a:off x="2157507" y="2136857"/>
        <a:ext cx="1002235" cy="501117"/>
      </dsp:txXfrm>
    </dsp:sp>
    <dsp:sp modelId="{B70C25FD-07D6-4649-9067-4326FF6AC6C3}">
      <dsp:nvSpPr>
        <dsp:cNvPr id="0" name=""/>
        <dsp:cNvSpPr/>
      </dsp:nvSpPr>
      <dsp:spPr>
        <a:xfrm>
          <a:off x="3119653" y="713683"/>
          <a:ext cx="1002235" cy="501117"/>
        </a:xfrm>
        <a:prstGeom prst="rect">
          <a:avLst/>
        </a:prstGeom>
        <a:solidFill>
          <a:schemeClr val="accent1"/>
        </a:solidFill>
        <a:ln w="17145" cap="flat" cmpd="sng" algn="ctr">
          <a:solidFill>
            <a:schemeClr val="lt1">
              <a:shade val="95000"/>
              <a:alpha val="50000"/>
              <a:satMod val="150000"/>
            </a:schemeClr>
          </a:solidFill>
          <a:prstDash val="solid"/>
        </a:ln>
        <a:effectLst/>
      </dsp:spPr>
      <dsp:style>
        <a:lnRef idx="3">
          <a:schemeClr val="lt1"/>
        </a:lnRef>
        <a:fillRef idx="1">
          <a:schemeClr val="accent1"/>
        </a:fillRef>
        <a:effectRef idx="1">
          <a:schemeClr val="accent1"/>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Software Defined Infrastructure</a:t>
          </a:r>
        </a:p>
      </dsp:txBody>
      <dsp:txXfrm>
        <a:off x="3119653" y="713683"/>
        <a:ext cx="1002235" cy="501117"/>
      </dsp:txXfrm>
    </dsp:sp>
    <dsp:sp modelId="{A3BED1EC-F8AC-2848-ADD9-D9D2C0C1DC9F}">
      <dsp:nvSpPr>
        <dsp:cNvPr id="0" name=""/>
        <dsp:cNvSpPr/>
      </dsp:nvSpPr>
      <dsp:spPr>
        <a:xfrm>
          <a:off x="3370212" y="1425270"/>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Client Load Balancers</a:t>
          </a:r>
        </a:p>
      </dsp:txBody>
      <dsp:txXfrm>
        <a:off x="3370212" y="1425270"/>
        <a:ext cx="1002235" cy="501117"/>
      </dsp:txXfrm>
    </dsp:sp>
    <dsp:sp modelId="{3A5B1EDE-9AD0-6449-955C-974869AA3265}">
      <dsp:nvSpPr>
        <dsp:cNvPr id="0" name=""/>
        <dsp:cNvSpPr/>
      </dsp:nvSpPr>
      <dsp:spPr>
        <a:xfrm>
          <a:off x="3370212" y="2136857"/>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a:t>Software Routers</a:t>
          </a:r>
          <a:endParaRPr lang="en-US" sz="1000" kern="1200" dirty="0"/>
        </a:p>
      </dsp:txBody>
      <dsp:txXfrm>
        <a:off x="3370212" y="2136857"/>
        <a:ext cx="1002235" cy="501117"/>
      </dsp:txXfrm>
    </dsp:sp>
    <dsp:sp modelId="{EBD64913-71BB-6D44-9F91-2B9241434019}">
      <dsp:nvSpPr>
        <dsp:cNvPr id="0" name=""/>
        <dsp:cNvSpPr/>
      </dsp:nvSpPr>
      <dsp:spPr>
        <a:xfrm>
          <a:off x="4332358" y="713683"/>
          <a:ext cx="1002235" cy="501117"/>
        </a:xfrm>
        <a:prstGeom prst="rect">
          <a:avLst/>
        </a:prstGeom>
        <a:solidFill>
          <a:schemeClr val="accent1"/>
        </a:solidFill>
        <a:ln w="17145" cap="flat" cmpd="sng" algn="ctr">
          <a:solidFill>
            <a:schemeClr val="lt1">
              <a:shade val="95000"/>
              <a:alpha val="50000"/>
              <a:satMod val="150000"/>
            </a:schemeClr>
          </a:solidFill>
          <a:prstDash val="solid"/>
        </a:ln>
        <a:effectLst/>
      </dsp:spPr>
      <dsp:style>
        <a:lnRef idx="3">
          <a:schemeClr val="lt1"/>
        </a:lnRef>
        <a:fillRef idx="1">
          <a:schemeClr val="accent1"/>
        </a:fillRef>
        <a:effectRef idx="1">
          <a:schemeClr val="accent1"/>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Caching</a:t>
          </a:r>
        </a:p>
      </dsp:txBody>
      <dsp:txXfrm>
        <a:off x="4332358" y="713683"/>
        <a:ext cx="1002235" cy="501117"/>
      </dsp:txXfrm>
    </dsp:sp>
    <dsp:sp modelId="{4B9F307A-1729-3544-9823-FEBB4029E5F3}">
      <dsp:nvSpPr>
        <dsp:cNvPr id="0" name=""/>
        <dsp:cNvSpPr/>
      </dsp:nvSpPr>
      <dsp:spPr>
        <a:xfrm>
          <a:off x="4582917" y="1425270"/>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Data at Edge</a:t>
          </a:r>
        </a:p>
      </dsp:txBody>
      <dsp:txXfrm>
        <a:off x="4582917" y="1425270"/>
        <a:ext cx="1002235" cy="501117"/>
      </dsp:txXfrm>
    </dsp:sp>
    <dsp:sp modelId="{B8790E86-0540-304D-A8E7-BB7D68C50075}">
      <dsp:nvSpPr>
        <dsp:cNvPr id="0" name=""/>
        <dsp:cNvSpPr/>
      </dsp:nvSpPr>
      <dsp:spPr>
        <a:xfrm>
          <a:off x="4582917" y="2136857"/>
          <a:ext cx="1002235" cy="501117"/>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Client Load Balancer Endpoints</a:t>
          </a:r>
        </a:p>
      </dsp:txBody>
      <dsp:txXfrm>
        <a:off x="4582917" y="2136857"/>
        <a:ext cx="1002235" cy="5011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F4AA4B-8359-8F46-A9C3-66DBD8517B18}">
      <dsp:nvSpPr>
        <dsp:cNvPr id="0" name=""/>
        <dsp:cNvSpPr/>
      </dsp:nvSpPr>
      <dsp:spPr>
        <a:xfrm>
          <a:off x="4659506" y="899115"/>
          <a:ext cx="111394" cy="1923406"/>
        </a:xfrm>
        <a:custGeom>
          <a:avLst/>
          <a:gdLst/>
          <a:ahLst/>
          <a:cxnLst/>
          <a:rect l="0" t="0" r="0" b="0"/>
          <a:pathLst>
            <a:path>
              <a:moveTo>
                <a:pt x="0" y="0"/>
              </a:moveTo>
              <a:lnTo>
                <a:pt x="0" y="1923406"/>
              </a:lnTo>
              <a:lnTo>
                <a:pt x="111394" y="192340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8C3EE8B-11D7-EE4A-B74D-2F7712FDAB2F}">
      <dsp:nvSpPr>
        <dsp:cNvPr id="0" name=""/>
        <dsp:cNvSpPr/>
      </dsp:nvSpPr>
      <dsp:spPr>
        <a:xfrm>
          <a:off x="4659506" y="899115"/>
          <a:ext cx="111394" cy="1396140"/>
        </a:xfrm>
        <a:custGeom>
          <a:avLst/>
          <a:gdLst/>
          <a:ahLst/>
          <a:cxnLst/>
          <a:rect l="0" t="0" r="0" b="0"/>
          <a:pathLst>
            <a:path>
              <a:moveTo>
                <a:pt x="0" y="0"/>
              </a:moveTo>
              <a:lnTo>
                <a:pt x="0" y="1396140"/>
              </a:lnTo>
              <a:lnTo>
                <a:pt x="111394" y="139614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0994F70-C059-5E4D-85C4-68F81D78CDE4}">
      <dsp:nvSpPr>
        <dsp:cNvPr id="0" name=""/>
        <dsp:cNvSpPr/>
      </dsp:nvSpPr>
      <dsp:spPr>
        <a:xfrm>
          <a:off x="4659506" y="899115"/>
          <a:ext cx="111394" cy="868874"/>
        </a:xfrm>
        <a:custGeom>
          <a:avLst/>
          <a:gdLst/>
          <a:ahLst/>
          <a:cxnLst/>
          <a:rect l="0" t="0" r="0" b="0"/>
          <a:pathLst>
            <a:path>
              <a:moveTo>
                <a:pt x="0" y="0"/>
              </a:moveTo>
              <a:lnTo>
                <a:pt x="0" y="868874"/>
              </a:lnTo>
              <a:lnTo>
                <a:pt x="111394" y="86887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DCF5126-CB12-5843-B6B4-76A9C8A3FEB9}">
      <dsp:nvSpPr>
        <dsp:cNvPr id="0" name=""/>
        <dsp:cNvSpPr/>
      </dsp:nvSpPr>
      <dsp:spPr>
        <a:xfrm>
          <a:off x="4659506" y="899115"/>
          <a:ext cx="111394" cy="341608"/>
        </a:xfrm>
        <a:custGeom>
          <a:avLst/>
          <a:gdLst/>
          <a:ahLst/>
          <a:cxnLst/>
          <a:rect l="0" t="0" r="0" b="0"/>
          <a:pathLst>
            <a:path>
              <a:moveTo>
                <a:pt x="0" y="0"/>
              </a:moveTo>
              <a:lnTo>
                <a:pt x="0" y="341608"/>
              </a:lnTo>
              <a:lnTo>
                <a:pt x="111394" y="34160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2732770-1F0E-3041-ABAC-1615F12B7ADF}">
      <dsp:nvSpPr>
        <dsp:cNvPr id="0" name=""/>
        <dsp:cNvSpPr/>
      </dsp:nvSpPr>
      <dsp:spPr>
        <a:xfrm>
          <a:off x="3496321" y="371849"/>
          <a:ext cx="1460236" cy="155951"/>
        </a:xfrm>
        <a:custGeom>
          <a:avLst/>
          <a:gdLst/>
          <a:ahLst/>
          <a:cxnLst/>
          <a:rect l="0" t="0" r="0" b="0"/>
          <a:pathLst>
            <a:path>
              <a:moveTo>
                <a:pt x="0" y="0"/>
              </a:moveTo>
              <a:lnTo>
                <a:pt x="0" y="77975"/>
              </a:lnTo>
              <a:lnTo>
                <a:pt x="1460236" y="77975"/>
              </a:lnTo>
              <a:lnTo>
                <a:pt x="1460236" y="15595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694C1B8-99C3-F340-B653-D30EED5D78C0}">
      <dsp:nvSpPr>
        <dsp:cNvPr id="0" name=""/>
        <dsp:cNvSpPr/>
      </dsp:nvSpPr>
      <dsp:spPr>
        <a:xfrm>
          <a:off x="3760926" y="899115"/>
          <a:ext cx="111394" cy="1923406"/>
        </a:xfrm>
        <a:custGeom>
          <a:avLst/>
          <a:gdLst/>
          <a:ahLst/>
          <a:cxnLst/>
          <a:rect l="0" t="0" r="0" b="0"/>
          <a:pathLst>
            <a:path>
              <a:moveTo>
                <a:pt x="0" y="0"/>
              </a:moveTo>
              <a:lnTo>
                <a:pt x="0" y="1923406"/>
              </a:lnTo>
              <a:lnTo>
                <a:pt x="111394" y="192340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4E12027-CFF9-334F-AA58-0B3176E64874}">
      <dsp:nvSpPr>
        <dsp:cNvPr id="0" name=""/>
        <dsp:cNvSpPr/>
      </dsp:nvSpPr>
      <dsp:spPr>
        <a:xfrm>
          <a:off x="3760926" y="899115"/>
          <a:ext cx="111394" cy="1396140"/>
        </a:xfrm>
        <a:custGeom>
          <a:avLst/>
          <a:gdLst/>
          <a:ahLst/>
          <a:cxnLst/>
          <a:rect l="0" t="0" r="0" b="0"/>
          <a:pathLst>
            <a:path>
              <a:moveTo>
                <a:pt x="0" y="0"/>
              </a:moveTo>
              <a:lnTo>
                <a:pt x="0" y="1396140"/>
              </a:lnTo>
              <a:lnTo>
                <a:pt x="111394" y="139614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34FADEC-7554-1847-ABC4-B79CC3173799}">
      <dsp:nvSpPr>
        <dsp:cNvPr id="0" name=""/>
        <dsp:cNvSpPr/>
      </dsp:nvSpPr>
      <dsp:spPr>
        <a:xfrm>
          <a:off x="3760926" y="899115"/>
          <a:ext cx="111394" cy="868874"/>
        </a:xfrm>
        <a:custGeom>
          <a:avLst/>
          <a:gdLst/>
          <a:ahLst/>
          <a:cxnLst/>
          <a:rect l="0" t="0" r="0" b="0"/>
          <a:pathLst>
            <a:path>
              <a:moveTo>
                <a:pt x="0" y="0"/>
              </a:moveTo>
              <a:lnTo>
                <a:pt x="0" y="868874"/>
              </a:lnTo>
              <a:lnTo>
                <a:pt x="111394" y="86887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76BD752-11AF-8E45-BD8A-21B8CA1BEA99}">
      <dsp:nvSpPr>
        <dsp:cNvPr id="0" name=""/>
        <dsp:cNvSpPr/>
      </dsp:nvSpPr>
      <dsp:spPr>
        <a:xfrm>
          <a:off x="3760926" y="899115"/>
          <a:ext cx="111394" cy="341608"/>
        </a:xfrm>
        <a:custGeom>
          <a:avLst/>
          <a:gdLst/>
          <a:ahLst/>
          <a:cxnLst/>
          <a:rect l="0" t="0" r="0" b="0"/>
          <a:pathLst>
            <a:path>
              <a:moveTo>
                <a:pt x="0" y="0"/>
              </a:moveTo>
              <a:lnTo>
                <a:pt x="0" y="341608"/>
              </a:lnTo>
              <a:lnTo>
                <a:pt x="111394" y="34160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4186B15-6D38-2449-B300-24E73AE189FE}">
      <dsp:nvSpPr>
        <dsp:cNvPr id="0" name=""/>
        <dsp:cNvSpPr/>
      </dsp:nvSpPr>
      <dsp:spPr>
        <a:xfrm>
          <a:off x="3496321" y="371849"/>
          <a:ext cx="561656" cy="155951"/>
        </a:xfrm>
        <a:custGeom>
          <a:avLst/>
          <a:gdLst/>
          <a:ahLst/>
          <a:cxnLst/>
          <a:rect l="0" t="0" r="0" b="0"/>
          <a:pathLst>
            <a:path>
              <a:moveTo>
                <a:pt x="0" y="0"/>
              </a:moveTo>
              <a:lnTo>
                <a:pt x="0" y="77975"/>
              </a:lnTo>
              <a:lnTo>
                <a:pt x="561656" y="77975"/>
              </a:lnTo>
              <a:lnTo>
                <a:pt x="561656" y="15595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B705ECA-D2CB-0146-BC42-157FC5B73D53}">
      <dsp:nvSpPr>
        <dsp:cNvPr id="0" name=""/>
        <dsp:cNvSpPr/>
      </dsp:nvSpPr>
      <dsp:spPr>
        <a:xfrm>
          <a:off x="2637612" y="899115"/>
          <a:ext cx="111394" cy="2977938"/>
        </a:xfrm>
        <a:custGeom>
          <a:avLst/>
          <a:gdLst/>
          <a:ahLst/>
          <a:cxnLst/>
          <a:rect l="0" t="0" r="0" b="0"/>
          <a:pathLst>
            <a:path>
              <a:moveTo>
                <a:pt x="0" y="0"/>
              </a:moveTo>
              <a:lnTo>
                <a:pt x="0" y="2977938"/>
              </a:lnTo>
              <a:lnTo>
                <a:pt x="111394" y="297793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2991DDB-A504-514E-99FF-D2DEA63EA525}">
      <dsp:nvSpPr>
        <dsp:cNvPr id="0" name=""/>
        <dsp:cNvSpPr/>
      </dsp:nvSpPr>
      <dsp:spPr>
        <a:xfrm>
          <a:off x="2637612" y="899115"/>
          <a:ext cx="111394" cy="2450672"/>
        </a:xfrm>
        <a:custGeom>
          <a:avLst/>
          <a:gdLst/>
          <a:ahLst/>
          <a:cxnLst/>
          <a:rect l="0" t="0" r="0" b="0"/>
          <a:pathLst>
            <a:path>
              <a:moveTo>
                <a:pt x="0" y="0"/>
              </a:moveTo>
              <a:lnTo>
                <a:pt x="0" y="2450672"/>
              </a:lnTo>
              <a:lnTo>
                <a:pt x="111394" y="2450672"/>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35C8793-11B1-9F48-ADBA-C06D271237F9}">
      <dsp:nvSpPr>
        <dsp:cNvPr id="0" name=""/>
        <dsp:cNvSpPr/>
      </dsp:nvSpPr>
      <dsp:spPr>
        <a:xfrm>
          <a:off x="2637612" y="899115"/>
          <a:ext cx="111394" cy="1923406"/>
        </a:xfrm>
        <a:custGeom>
          <a:avLst/>
          <a:gdLst/>
          <a:ahLst/>
          <a:cxnLst/>
          <a:rect l="0" t="0" r="0" b="0"/>
          <a:pathLst>
            <a:path>
              <a:moveTo>
                <a:pt x="0" y="0"/>
              </a:moveTo>
              <a:lnTo>
                <a:pt x="0" y="1923406"/>
              </a:lnTo>
              <a:lnTo>
                <a:pt x="111394" y="192340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555E3A0-EAE4-DF42-84F9-C507A3B58854}">
      <dsp:nvSpPr>
        <dsp:cNvPr id="0" name=""/>
        <dsp:cNvSpPr/>
      </dsp:nvSpPr>
      <dsp:spPr>
        <a:xfrm>
          <a:off x="2637612" y="899115"/>
          <a:ext cx="111394" cy="1396140"/>
        </a:xfrm>
        <a:custGeom>
          <a:avLst/>
          <a:gdLst/>
          <a:ahLst/>
          <a:cxnLst/>
          <a:rect l="0" t="0" r="0" b="0"/>
          <a:pathLst>
            <a:path>
              <a:moveTo>
                <a:pt x="0" y="0"/>
              </a:moveTo>
              <a:lnTo>
                <a:pt x="0" y="1396140"/>
              </a:lnTo>
              <a:lnTo>
                <a:pt x="111394" y="139614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6E12F50-95E3-8843-8330-5576E0B7D754}">
      <dsp:nvSpPr>
        <dsp:cNvPr id="0" name=""/>
        <dsp:cNvSpPr/>
      </dsp:nvSpPr>
      <dsp:spPr>
        <a:xfrm>
          <a:off x="2637612" y="899115"/>
          <a:ext cx="111394" cy="868874"/>
        </a:xfrm>
        <a:custGeom>
          <a:avLst/>
          <a:gdLst/>
          <a:ahLst/>
          <a:cxnLst/>
          <a:rect l="0" t="0" r="0" b="0"/>
          <a:pathLst>
            <a:path>
              <a:moveTo>
                <a:pt x="0" y="0"/>
              </a:moveTo>
              <a:lnTo>
                <a:pt x="0" y="868874"/>
              </a:lnTo>
              <a:lnTo>
                <a:pt x="111394" y="86887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10BA023-08C5-4A4F-BF52-DD4318E3B2F3}">
      <dsp:nvSpPr>
        <dsp:cNvPr id="0" name=""/>
        <dsp:cNvSpPr/>
      </dsp:nvSpPr>
      <dsp:spPr>
        <a:xfrm>
          <a:off x="2637612" y="899115"/>
          <a:ext cx="111394" cy="341608"/>
        </a:xfrm>
        <a:custGeom>
          <a:avLst/>
          <a:gdLst/>
          <a:ahLst/>
          <a:cxnLst/>
          <a:rect l="0" t="0" r="0" b="0"/>
          <a:pathLst>
            <a:path>
              <a:moveTo>
                <a:pt x="0" y="0"/>
              </a:moveTo>
              <a:lnTo>
                <a:pt x="0" y="341608"/>
              </a:lnTo>
              <a:lnTo>
                <a:pt x="111394" y="34160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BE0B8E9-2BA2-114B-A5FD-9FA70245CE7E}">
      <dsp:nvSpPr>
        <dsp:cNvPr id="0" name=""/>
        <dsp:cNvSpPr/>
      </dsp:nvSpPr>
      <dsp:spPr>
        <a:xfrm>
          <a:off x="2934664" y="371849"/>
          <a:ext cx="561656" cy="155951"/>
        </a:xfrm>
        <a:custGeom>
          <a:avLst/>
          <a:gdLst/>
          <a:ahLst/>
          <a:cxnLst/>
          <a:rect l="0" t="0" r="0" b="0"/>
          <a:pathLst>
            <a:path>
              <a:moveTo>
                <a:pt x="561656" y="0"/>
              </a:moveTo>
              <a:lnTo>
                <a:pt x="561656" y="77975"/>
              </a:lnTo>
              <a:lnTo>
                <a:pt x="0" y="77975"/>
              </a:lnTo>
              <a:lnTo>
                <a:pt x="0" y="15595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B75FF55-DBDD-F64A-BB18-5FFA12E68A4C}">
      <dsp:nvSpPr>
        <dsp:cNvPr id="0" name=""/>
        <dsp:cNvSpPr/>
      </dsp:nvSpPr>
      <dsp:spPr>
        <a:xfrm>
          <a:off x="1739032" y="899115"/>
          <a:ext cx="111394" cy="1923406"/>
        </a:xfrm>
        <a:custGeom>
          <a:avLst/>
          <a:gdLst/>
          <a:ahLst/>
          <a:cxnLst/>
          <a:rect l="0" t="0" r="0" b="0"/>
          <a:pathLst>
            <a:path>
              <a:moveTo>
                <a:pt x="0" y="0"/>
              </a:moveTo>
              <a:lnTo>
                <a:pt x="0" y="1923406"/>
              </a:lnTo>
              <a:lnTo>
                <a:pt x="111394" y="192340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6DF2494-3A07-964F-B314-BCD7DCAE325E}">
      <dsp:nvSpPr>
        <dsp:cNvPr id="0" name=""/>
        <dsp:cNvSpPr/>
      </dsp:nvSpPr>
      <dsp:spPr>
        <a:xfrm>
          <a:off x="1739032" y="899115"/>
          <a:ext cx="111394" cy="1396140"/>
        </a:xfrm>
        <a:custGeom>
          <a:avLst/>
          <a:gdLst/>
          <a:ahLst/>
          <a:cxnLst/>
          <a:rect l="0" t="0" r="0" b="0"/>
          <a:pathLst>
            <a:path>
              <a:moveTo>
                <a:pt x="0" y="0"/>
              </a:moveTo>
              <a:lnTo>
                <a:pt x="0" y="1396140"/>
              </a:lnTo>
              <a:lnTo>
                <a:pt x="111394" y="139614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3E2E45E-F4C6-424B-93B8-B3CF0D1FE1BD}">
      <dsp:nvSpPr>
        <dsp:cNvPr id="0" name=""/>
        <dsp:cNvSpPr/>
      </dsp:nvSpPr>
      <dsp:spPr>
        <a:xfrm>
          <a:off x="1739032" y="899115"/>
          <a:ext cx="111394" cy="868874"/>
        </a:xfrm>
        <a:custGeom>
          <a:avLst/>
          <a:gdLst/>
          <a:ahLst/>
          <a:cxnLst/>
          <a:rect l="0" t="0" r="0" b="0"/>
          <a:pathLst>
            <a:path>
              <a:moveTo>
                <a:pt x="0" y="0"/>
              </a:moveTo>
              <a:lnTo>
                <a:pt x="0" y="868874"/>
              </a:lnTo>
              <a:lnTo>
                <a:pt x="111394" y="86887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DACD912-F2F0-014F-888F-B6C01C587B23}">
      <dsp:nvSpPr>
        <dsp:cNvPr id="0" name=""/>
        <dsp:cNvSpPr/>
      </dsp:nvSpPr>
      <dsp:spPr>
        <a:xfrm>
          <a:off x="1739032" y="899115"/>
          <a:ext cx="111394" cy="341608"/>
        </a:xfrm>
        <a:custGeom>
          <a:avLst/>
          <a:gdLst/>
          <a:ahLst/>
          <a:cxnLst/>
          <a:rect l="0" t="0" r="0" b="0"/>
          <a:pathLst>
            <a:path>
              <a:moveTo>
                <a:pt x="0" y="0"/>
              </a:moveTo>
              <a:lnTo>
                <a:pt x="0" y="341608"/>
              </a:lnTo>
              <a:lnTo>
                <a:pt x="111394" y="34160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EF99814-5A15-4E40-BC61-EAB14195F59C}">
      <dsp:nvSpPr>
        <dsp:cNvPr id="0" name=""/>
        <dsp:cNvSpPr/>
      </dsp:nvSpPr>
      <dsp:spPr>
        <a:xfrm>
          <a:off x="2036084" y="371849"/>
          <a:ext cx="1460236" cy="155951"/>
        </a:xfrm>
        <a:custGeom>
          <a:avLst/>
          <a:gdLst/>
          <a:ahLst/>
          <a:cxnLst/>
          <a:rect l="0" t="0" r="0" b="0"/>
          <a:pathLst>
            <a:path>
              <a:moveTo>
                <a:pt x="1460236" y="0"/>
              </a:moveTo>
              <a:lnTo>
                <a:pt x="1460236" y="77975"/>
              </a:lnTo>
              <a:lnTo>
                <a:pt x="0" y="77975"/>
              </a:lnTo>
              <a:lnTo>
                <a:pt x="0" y="15595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18CBEC2-9F83-B64A-AFAF-C5B816CFE2C7}">
      <dsp:nvSpPr>
        <dsp:cNvPr id="0" name=""/>
        <dsp:cNvSpPr/>
      </dsp:nvSpPr>
      <dsp:spPr>
        <a:xfrm>
          <a:off x="3125007" y="535"/>
          <a:ext cx="742627" cy="371313"/>
        </a:xfrm>
        <a:prstGeom prst="rect">
          <a:avLst/>
        </a:prstGeom>
        <a:solidFill>
          <a:schemeClr val="accent2">
            <a:tint val="65000"/>
          </a:schemeClr>
        </a:solidFill>
        <a:ln w="9525" cap="flat" cmpd="sng" algn="ctr">
          <a:solidFill>
            <a:schemeClr val="accent2"/>
          </a:solidFill>
          <a:prstDash val="solid"/>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Availability</a:t>
          </a:r>
        </a:p>
      </dsp:txBody>
      <dsp:txXfrm>
        <a:off x="3125007" y="535"/>
        <a:ext cx="742627" cy="371313"/>
      </dsp:txXfrm>
    </dsp:sp>
    <dsp:sp modelId="{FD99AF86-7109-1D44-8C82-5B88614F87DC}">
      <dsp:nvSpPr>
        <dsp:cNvPr id="0" name=""/>
        <dsp:cNvSpPr/>
      </dsp:nvSpPr>
      <dsp:spPr>
        <a:xfrm>
          <a:off x="1664770" y="527801"/>
          <a:ext cx="742627" cy="371313"/>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Detect Faults</a:t>
          </a:r>
        </a:p>
      </dsp:txBody>
      <dsp:txXfrm>
        <a:off x="1664770" y="527801"/>
        <a:ext cx="742627" cy="371313"/>
      </dsp:txXfrm>
    </dsp:sp>
    <dsp:sp modelId="{F1B5D9D5-5DAB-F24A-B4C1-5F167F3B8D16}">
      <dsp:nvSpPr>
        <dsp:cNvPr id="0" name=""/>
        <dsp:cNvSpPr/>
      </dsp:nvSpPr>
      <dsp:spPr>
        <a:xfrm>
          <a:off x="1850427" y="1055067"/>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err="1"/>
            <a:t>HeartBeat</a:t>
          </a:r>
          <a:endParaRPr lang="en-US" sz="1000" kern="1200" dirty="0"/>
        </a:p>
      </dsp:txBody>
      <dsp:txXfrm>
        <a:off x="1850427" y="1055067"/>
        <a:ext cx="742627" cy="371313"/>
      </dsp:txXfrm>
    </dsp:sp>
    <dsp:sp modelId="{C5DAAF8C-3108-2847-A715-A84A39486294}">
      <dsp:nvSpPr>
        <dsp:cNvPr id="0" name=""/>
        <dsp:cNvSpPr/>
      </dsp:nvSpPr>
      <dsp:spPr>
        <a:xfrm>
          <a:off x="1850427" y="1582333"/>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Monitoring</a:t>
          </a:r>
        </a:p>
      </dsp:txBody>
      <dsp:txXfrm>
        <a:off x="1850427" y="1582333"/>
        <a:ext cx="742627" cy="371313"/>
      </dsp:txXfrm>
    </dsp:sp>
    <dsp:sp modelId="{C5D8FC81-FFF4-F84D-A71F-785800FD8862}">
      <dsp:nvSpPr>
        <dsp:cNvPr id="0" name=""/>
        <dsp:cNvSpPr/>
      </dsp:nvSpPr>
      <dsp:spPr>
        <a:xfrm>
          <a:off x="1850427" y="2109598"/>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Timeout</a:t>
          </a:r>
        </a:p>
      </dsp:txBody>
      <dsp:txXfrm>
        <a:off x="1850427" y="2109598"/>
        <a:ext cx="742627" cy="371313"/>
      </dsp:txXfrm>
    </dsp:sp>
    <dsp:sp modelId="{308FB487-F8C5-4A40-98A3-B8221A24D11B}">
      <dsp:nvSpPr>
        <dsp:cNvPr id="0" name=""/>
        <dsp:cNvSpPr/>
      </dsp:nvSpPr>
      <dsp:spPr>
        <a:xfrm>
          <a:off x="1850427" y="2636864"/>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Creative Routing</a:t>
          </a:r>
        </a:p>
      </dsp:txBody>
      <dsp:txXfrm>
        <a:off x="1850427" y="2636864"/>
        <a:ext cx="742627" cy="371313"/>
      </dsp:txXfrm>
    </dsp:sp>
    <dsp:sp modelId="{225C7602-7061-A348-BF08-CFEF035611C4}">
      <dsp:nvSpPr>
        <dsp:cNvPr id="0" name=""/>
        <dsp:cNvSpPr/>
      </dsp:nvSpPr>
      <dsp:spPr>
        <a:xfrm>
          <a:off x="2563350" y="527801"/>
          <a:ext cx="742627" cy="371313"/>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Repair and Recover</a:t>
          </a:r>
        </a:p>
      </dsp:txBody>
      <dsp:txXfrm>
        <a:off x="2563350" y="527801"/>
        <a:ext cx="742627" cy="371313"/>
      </dsp:txXfrm>
    </dsp:sp>
    <dsp:sp modelId="{FDD0B822-A807-D84B-825E-80A87E7F2A24}">
      <dsp:nvSpPr>
        <dsp:cNvPr id="0" name=""/>
        <dsp:cNvSpPr/>
      </dsp:nvSpPr>
      <dsp:spPr>
        <a:xfrm>
          <a:off x="2749007" y="1055067"/>
          <a:ext cx="901490"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Active Redundancy</a:t>
          </a:r>
        </a:p>
      </dsp:txBody>
      <dsp:txXfrm>
        <a:off x="2749007" y="1055067"/>
        <a:ext cx="901490" cy="371313"/>
      </dsp:txXfrm>
    </dsp:sp>
    <dsp:sp modelId="{AB3EBC48-97CE-984A-B624-62486E461FA4}">
      <dsp:nvSpPr>
        <dsp:cNvPr id="0" name=""/>
        <dsp:cNvSpPr/>
      </dsp:nvSpPr>
      <dsp:spPr>
        <a:xfrm>
          <a:off x="2749007" y="1582333"/>
          <a:ext cx="936364"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Hot Clustering</a:t>
          </a:r>
        </a:p>
      </dsp:txBody>
      <dsp:txXfrm>
        <a:off x="2749007" y="1582333"/>
        <a:ext cx="936364" cy="371313"/>
      </dsp:txXfrm>
    </dsp:sp>
    <dsp:sp modelId="{18BA7FFE-0F59-0A41-987B-CC96B445CC97}">
      <dsp:nvSpPr>
        <dsp:cNvPr id="0" name=""/>
        <dsp:cNvSpPr/>
      </dsp:nvSpPr>
      <dsp:spPr>
        <a:xfrm>
          <a:off x="2749007" y="2109598"/>
          <a:ext cx="932488"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Retry</a:t>
          </a:r>
        </a:p>
      </dsp:txBody>
      <dsp:txXfrm>
        <a:off x="2749007" y="2109598"/>
        <a:ext cx="932488" cy="371313"/>
      </dsp:txXfrm>
    </dsp:sp>
    <dsp:sp modelId="{3E84EBD0-C7BF-BD4F-99AC-2E500CA8CD19}">
      <dsp:nvSpPr>
        <dsp:cNvPr id="0" name=""/>
        <dsp:cNvSpPr/>
      </dsp:nvSpPr>
      <dsp:spPr>
        <a:xfrm>
          <a:off x="2749007" y="2636864"/>
          <a:ext cx="967362"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err="1"/>
            <a:t>FallBack</a:t>
          </a:r>
          <a:endParaRPr lang="en-US" sz="1000" kern="1200" dirty="0"/>
        </a:p>
      </dsp:txBody>
      <dsp:txXfrm>
        <a:off x="2749007" y="2636864"/>
        <a:ext cx="967362" cy="371313"/>
      </dsp:txXfrm>
    </dsp:sp>
    <dsp:sp modelId="{E0D30EBC-8DB3-D64C-8FBF-2919965F3961}">
      <dsp:nvSpPr>
        <dsp:cNvPr id="0" name=""/>
        <dsp:cNvSpPr/>
      </dsp:nvSpPr>
      <dsp:spPr>
        <a:xfrm>
          <a:off x="2749007" y="3164130"/>
          <a:ext cx="998359"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Reconfigure</a:t>
          </a:r>
        </a:p>
      </dsp:txBody>
      <dsp:txXfrm>
        <a:off x="2749007" y="3164130"/>
        <a:ext cx="998359" cy="371313"/>
      </dsp:txXfrm>
    </dsp:sp>
    <dsp:sp modelId="{0F3C4704-1F26-574D-B59F-E1D9BEF67EA7}">
      <dsp:nvSpPr>
        <dsp:cNvPr id="0" name=""/>
        <dsp:cNvSpPr/>
      </dsp:nvSpPr>
      <dsp:spPr>
        <a:xfrm>
          <a:off x="2749007" y="3691396"/>
          <a:ext cx="1002243"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Replace</a:t>
          </a:r>
        </a:p>
      </dsp:txBody>
      <dsp:txXfrm>
        <a:off x="2749007" y="3691396"/>
        <a:ext cx="1002243" cy="371313"/>
      </dsp:txXfrm>
    </dsp:sp>
    <dsp:sp modelId="{A61BD1A7-D225-4043-B10D-B4E9DFEB676E}">
      <dsp:nvSpPr>
        <dsp:cNvPr id="0" name=""/>
        <dsp:cNvSpPr/>
      </dsp:nvSpPr>
      <dsp:spPr>
        <a:xfrm>
          <a:off x="3686663" y="527801"/>
          <a:ext cx="742627" cy="371313"/>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Isolate Faults</a:t>
          </a:r>
        </a:p>
      </dsp:txBody>
      <dsp:txXfrm>
        <a:off x="3686663" y="527801"/>
        <a:ext cx="742627" cy="371313"/>
      </dsp:txXfrm>
    </dsp:sp>
    <dsp:sp modelId="{42D73122-DF55-EC43-8807-E9127859550F}">
      <dsp:nvSpPr>
        <dsp:cNvPr id="0" name=""/>
        <dsp:cNvSpPr/>
      </dsp:nvSpPr>
      <dsp:spPr>
        <a:xfrm>
          <a:off x="3872320" y="1055067"/>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Micro not Mono</a:t>
          </a:r>
        </a:p>
      </dsp:txBody>
      <dsp:txXfrm>
        <a:off x="3872320" y="1055067"/>
        <a:ext cx="742627" cy="371313"/>
      </dsp:txXfrm>
    </dsp:sp>
    <dsp:sp modelId="{E5586B75-4491-634F-93FC-1C1D793D4B21}">
      <dsp:nvSpPr>
        <dsp:cNvPr id="0" name=""/>
        <dsp:cNvSpPr/>
      </dsp:nvSpPr>
      <dsp:spPr>
        <a:xfrm>
          <a:off x="3872320" y="1582333"/>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Containers</a:t>
          </a:r>
        </a:p>
      </dsp:txBody>
      <dsp:txXfrm>
        <a:off x="3872320" y="1582333"/>
        <a:ext cx="742627" cy="371313"/>
      </dsp:txXfrm>
    </dsp:sp>
    <dsp:sp modelId="{C8A9DCDA-07DF-D647-A175-502704A3808E}">
      <dsp:nvSpPr>
        <dsp:cNvPr id="0" name=""/>
        <dsp:cNvSpPr/>
      </dsp:nvSpPr>
      <dsp:spPr>
        <a:xfrm>
          <a:off x="3872320" y="2109598"/>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Circuit Breaker</a:t>
          </a:r>
        </a:p>
      </dsp:txBody>
      <dsp:txXfrm>
        <a:off x="3872320" y="2109598"/>
        <a:ext cx="742627" cy="371313"/>
      </dsp:txXfrm>
    </dsp:sp>
    <dsp:sp modelId="{3F31355D-958C-0B49-BAD3-81786ADB0E6A}">
      <dsp:nvSpPr>
        <dsp:cNvPr id="0" name=""/>
        <dsp:cNvSpPr/>
      </dsp:nvSpPr>
      <dsp:spPr>
        <a:xfrm>
          <a:off x="3872320" y="2636864"/>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err="1"/>
            <a:t>BulkHead</a:t>
          </a:r>
          <a:endParaRPr lang="en-US" sz="1000" kern="1200" dirty="0"/>
        </a:p>
      </dsp:txBody>
      <dsp:txXfrm>
        <a:off x="3872320" y="2636864"/>
        <a:ext cx="742627" cy="371313"/>
      </dsp:txXfrm>
    </dsp:sp>
    <dsp:sp modelId="{FFC04973-AE77-A345-927B-8F3215DD8A66}">
      <dsp:nvSpPr>
        <dsp:cNvPr id="0" name=""/>
        <dsp:cNvSpPr/>
      </dsp:nvSpPr>
      <dsp:spPr>
        <a:xfrm>
          <a:off x="4585243" y="527801"/>
          <a:ext cx="742627" cy="371313"/>
        </a:xfrm>
        <a:prstGeom prst="rect">
          <a:avLst/>
        </a:prstGeom>
        <a:solidFill>
          <a:schemeClr val="accent1">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Prevent Faults</a:t>
          </a:r>
        </a:p>
      </dsp:txBody>
      <dsp:txXfrm>
        <a:off x="4585243" y="527801"/>
        <a:ext cx="742627" cy="371313"/>
      </dsp:txXfrm>
    </dsp:sp>
    <dsp:sp modelId="{8CB0B7CC-E811-FE4D-87AA-04C7976F580C}">
      <dsp:nvSpPr>
        <dsp:cNvPr id="0" name=""/>
        <dsp:cNvSpPr/>
      </dsp:nvSpPr>
      <dsp:spPr>
        <a:xfrm>
          <a:off x="4770900" y="1055067"/>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Stability Patterns</a:t>
          </a:r>
        </a:p>
      </dsp:txBody>
      <dsp:txXfrm>
        <a:off x="4770900" y="1055067"/>
        <a:ext cx="742627" cy="371313"/>
      </dsp:txXfrm>
    </dsp:sp>
    <dsp:sp modelId="{1DB4FD52-1389-D140-B8BF-2189D86B5CB9}">
      <dsp:nvSpPr>
        <dsp:cNvPr id="0" name=""/>
        <dsp:cNvSpPr/>
      </dsp:nvSpPr>
      <dsp:spPr>
        <a:xfrm>
          <a:off x="4770900" y="1582333"/>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Fail Fast</a:t>
          </a:r>
        </a:p>
      </dsp:txBody>
      <dsp:txXfrm>
        <a:off x="4770900" y="1582333"/>
        <a:ext cx="742627" cy="371313"/>
      </dsp:txXfrm>
    </dsp:sp>
    <dsp:sp modelId="{900CC1D2-753B-1245-B7B1-6085D1BCF6B6}">
      <dsp:nvSpPr>
        <dsp:cNvPr id="0" name=""/>
        <dsp:cNvSpPr/>
      </dsp:nvSpPr>
      <dsp:spPr>
        <a:xfrm>
          <a:off x="4770900" y="2109598"/>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Remove Unhealthy</a:t>
          </a:r>
        </a:p>
      </dsp:txBody>
      <dsp:txXfrm>
        <a:off x="4770900" y="2109598"/>
        <a:ext cx="742627" cy="371313"/>
      </dsp:txXfrm>
    </dsp:sp>
    <dsp:sp modelId="{E57B7B44-71CA-0945-8A12-115F9BEF9119}">
      <dsp:nvSpPr>
        <dsp:cNvPr id="0" name=""/>
        <dsp:cNvSpPr/>
      </dsp:nvSpPr>
      <dsp:spPr>
        <a:xfrm>
          <a:off x="4770900" y="2636864"/>
          <a:ext cx="742627" cy="371313"/>
        </a:xfrm>
        <a:prstGeom prst="rect">
          <a:avLst/>
        </a:prstGeom>
        <a:solidFill>
          <a:schemeClr val="accent3">
            <a:tint val="65000"/>
          </a:schemeClr>
        </a:solidFill>
        <a:ln w="9525" cap="flat" cmpd="sng" algn="ctr">
          <a:solidFill>
            <a:schemeClr val="accent3"/>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kern="1200" dirty="0"/>
            <a:t>Load Shedding</a:t>
          </a:r>
        </a:p>
      </dsp:txBody>
      <dsp:txXfrm>
        <a:off x="4770900" y="2636864"/>
        <a:ext cx="742627" cy="37131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9189"/>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9189"/>
          </a:xfrm>
          <a:prstGeom prst="rect">
            <a:avLst/>
          </a:prstGeom>
        </p:spPr>
        <p:txBody>
          <a:bodyPr vert="horz" lIns="91440" tIns="45720" rIns="91440" bIns="45720" rtlCol="0"/>
          <a:lstStyle>
            <a:lvl1pPr algn="r">
              <a:defRPr sz="1200"/>
            </a:lvl1pPr>
          </a:lstStyle>
          <a:p>
            <a:r>
              <a:rPr lang="en-AU"/>
              <a:t>DOCUMENT ID // REV1.0 // DD/MM/YYYY  </a:t>
            </a:r>
            <a:endParaRPr lang="en-US"/>
          </a:p>
        </p:txBody>
      </p:sp>
      <p:sp>
        <p:nvSpPr>
          <p:cNvPr id="4" name="Footer Placeholder 3"/>
          <p:cNvSpPr>
            <a:spLocks noGrp="1"/>
          </p:cNvSpPr>
          <p:nvPr>
            <p:ph type="ftr" sz="quarter" idx="2"/>
          </p:nvPr>
        </p:nvSpPr>
        <p:spPr>
          <a:xfrm>
            <a:off x="0" y="9482866"/>
            <a:ext cx="2945659" cy="499189"/>
          </a:xfrm>
          <a:prstGeom prst="rect">
            <a:avLst/>
          </a:prstGeom>
        </p:spPr>
        <p:txBody>
          <a:bodyPr vert="horz" lIns="91440" tIns="45720" rIns="91440" bIns="45720" rtlCol="0" anchor="b"/>
          <a:lstStyle>
            <a:lvl1pPr algn="l">
              <a:defRPr sz="1200"/>
            </a:lvl1pPr>
          </a:lstStyle>
          <a:p>
            <a:r>
              <a:rPr lang="en-US"/>
              <a:t>UNCLASSIFIED</a:t>
            </a:r>
          </a:p>
        </p:txBody>
      </p:sp>
      <p:sp>
        <p:nvSpPr>
          <p:cNvPr id="5" name="Slide Number Placeholder 4"/>
          <p:cNvSpPr>
            <a:spLocks noGrp="1"/>
          </p:cNvSpPr>
          <p:nvPr>
            <p:ph type="sldNum" sz="quarter" idx="3"/>
          </p:nvPr>
        </p:nvSpPr>
        <p:spPr>
          <a:xfrm>
            <a:off x="3850443" y="9482866"/>
            <a:ext cx="2945659" cy="499189"/>
          </a:xfrm>
          <a:prstGeom prst="rect">
            <a:avLst/>
          </a:prstGeom>
        </p:spPr>
        <p:txBody>
          <a:bodyPr vert="horz" lIns="91440" tIns="45720" rIns="91440" bIns="45720" rtlCol="0" anchor="b"/>
          <a:lstStyle>
            <a:lvl1pPr algn="r">
              <a:defRPr sz="1200"/>
            </a:lvl1pPr>
          </a:lstStyle>
          <a:p>
            <a:fld id="{4414D5E9-520A-C747-BE77-ABF35811E0DA}" type="slidenum">
              <a:rPr lang="en-US" smtClean="0"/>
              <a:t>‹#›</a:t>
            </a:fld>
            <a:endParaRPr lang="en-US"/>
          </a:p>
        </p:txBody>
      </p:sp>
    </p:spTree>
    <p:extLst>
      <p:ext uri="{BB962C8B-B14F-4D97-AF65-F5344CB8AC3E}">
        <p14:creationId xmlns:p14="http://schemas.microsoft.com/office/powerpoint/2010/main" val="165468608"/>
      </p:ext>
    </p:extLst>
  </p:cSld>
  <p:clrMap bg1="lt1" tx1="dk1" bg2="lt2" tx2="dk2" accent1="accent1" accent2="accent2" accent3="accent3" accent4="accent4" accent5="accent5" accent6="accent6" hlink="hlink" folHlink="folHlink"/>
  <p:hf hdr="0"/>
</p:handoutMaster>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9.jpeg>
</file>

<file path=ppt/media/image2.png>
</file>

<file path=ppt/media/image20.png>
</file>

<file path=ppt/media/image21.jpeg>
</file>

<file path=ppt/media/image22.jpeg>
</file>

<file path=ppt/media/image23.jpeg>
</file>

<file path=ppt/media/image24.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9189"/>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9189"/>
          </a:xfrm>
          <a:prstGeom prst="rect">
            <a:avLst/>
          </a:prstGeom>
        </p:spPr>
        <p:txBody>
          <a:bodyPr vert="horz" lIns="91440" tIns="45720" rIns="91440" bIns="45720" rtlCol="0"/>
          <a:lstStyle>
            <a:lvl1pPr algn="r">
              <a:defRPr sz="1200"/>
            </a:lvl1pPr>
          </a:lstStyle>
          <a:p>
            <a:r>
              <a:rPr lang="en-AU"/>
              <a:t>DOCUMENT ID // REV1.0 // DD/MM/YYYY  </a:t>
            </a:r>
            <a:endParaRPr lang="en-US"/>
          </a:p>
        </p:txBody>
      </p:sp>
      <p:sp>
        <p:nvSpPr>
          <p:cNvPr id="4" name="Slide Image Placeholder 3"/>
          <p:cNvSpPr>
            <a:spLocks noGrp="1" noRot="1" noChangeAspect="1"/>
          </p:cNvSpPr>
          <p:nvPr>
            <p:ph type="sldImg" idx="2"/>
          </p:nvPr>
        </p:nvSpPr>
        <p:spPr>
          <a:xfrm>
            <a:off x="71438" y="749300"/>
            <a:ext cx="6654800" cy="37433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42299"/>
            <a:ext cx="5438140" cy="4492705"/>
          </a:xfrm>
          <a:prstGeom prst="rect">
            <a:avLst/>
          </a:prstGeom>
        </p:spPr>
        <p:txBody>
          <a:bodyPr vert="horz" lIns="91440" tIns="45720" rIns="91440" bIns="45720" rtlCol="0"/>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6" name="Footer Placeholder 5"/>
          <p:cNvSpPr>
            <a:spLocks noGrp="1"/>
          </p:cNvSpPr>
          <p:nvPr>
            <p:ph type="ftr" sz="quarter" idx="4"/>
          </p:nvPr>
        </p:nvSpPr>
        <p:spPr>
          <a:xfrm>
            <a:off x="0" y="9482866"/>
            <a:ext cx="2945659" cy="499189"/>
          </a:xfrm>
          <a:prstGeom prst="rect">
            <a:avLst/>
          </a:prstGeom>
        </p:spPr>
        <p:txBody>
          <a:bodyPr vert="horz" lIns="91440" tIns="45720" rIns="91440" bIns="45720" rtlCol="0" anchor="b"/>
          <a:lstStyle>
            <a:lvl1pPr algn="l">
              <a:defRPr sz="1200"/>
            </a:lvl1pPr>
          </a:lstStyle>
          <a:p>
            <a:r>
              <a:rPr lang="en-US"/>
              <a:t>UNCLASSIFIED</a:t>
            </a:r>
          </a:p>
        </p:txBody>
      </p:sp>
      <p:sp>
        <p:nvSpPr>
          <p:cNvPr id="7" name="Slide Number Placeholder 6"/>
          <p:cNvSpPr>
            <a:spLocks noGrp="1"/>
          </p:cNvSpPr>
          <p:nvPr>
            <p:ph type="sldNum" sz="quarter" idx="5"/>
          </p:nvPr>
        </p:nvSpPr>
        <p:spPr>
          <a:xfrm>
            <a:off x="3850443" y="9482866"/>
            <a:ext cx="2945659" cy="499189"/>
          </a:xfrm>
          <a:prstGeom prst="rect">
            <a:avLst/>
          </a:prstGeom>
        </p:spPr>
        <p:txBody>
          <a:bodyPr vert="horz" lIns="91440" tIns="45720" rIns="91440" bIns="45720" rtlCol="0" anchor="b"/>
          <a:lstStyle>
            <a:lvl1pPr algn="r">
              <a:defRPr sz="1200"/>
            </a:lvl1pPr>
          </a:lstStyle>
          <a:p>
            <a:fld id="{9915E373-238E-BF4B-BC78-5089B2840B71}" type="slidenum">
              <a:rPr lang="en-US" smtClean="0"/>
              <a:t>‹#›</a:t>
            </a:fld>
            <a:endParaRPr lang="en-US"/>
          </a:p>
        </p:txBody>
      </p:sp>
    </p:spTree>
    <p:extLst>
      <p:ext uri="{BB962C8B-B14F-4D97-AF65-F5344CB8AC3E}">
        <p14:creationId xmlns:p14="http://schemas.microsoft.com/office/powerpoint/2010/main" val="4036189789"/>
      </p:ext>
    </p:extLst>
  </p:cSld>
  <p:clrMap bg1="lt1" tx1="dk1" bg2="lt2" tx2="dk2" accent1="accent1" accent2="accent2" accent3="accent3" accent4="accent4" accent5="accent5" accent6="accent6" hlink="hlink" folHlink="folHlink"/>
  <p:hf hdr="0"/>
  <p:notesStyle>
    <a:lvl1pPr marL="0" algn="l" defTabSz="389626" rtl="0" eaLnBrk="1" latinLnBrk="0" hangingPunct="1">
      <a:defRPr sz="1023" kern="1200">
        <a:solidFill>
          <a:schemeClr val="tx1"/>
        </a:solidFill>
        <a:latin typeface="+mn-lt"/>
        <a:ea typeface="+mn-ea"/>
        <a:cs typeface="+mn-cs"/>
      </a:defRPr>
    </a:lvl1pPr>
    <a:lvl2pPr marL="389626" algn="l" defTabSz="389626" rtl="0" eaLnBrk="1" latinLnBrk="0" hangingPunct="1">
      <a:defRPr sz="1023" kern="1200">
        <a:solidFill>
          <a:schemeClr val="tx1"/>
        </a:solidFill>
        <a:latin typeface="+mn-lt"/>
        <a:ea typeface="+mn-ea"/>
        <a:cs typeface="+mn-cs"/>
      </a:defRPr>
    </a:lvl2pPr>
    <a:lvl3pPr marL="779252" algn="l" defTabSz="389626" rtl="0" eaLnBrk="1" latinLnBrk="0" hangingPunct="1">
      <a:defRPr sz="1023" kern="1200">
        <a:solidFill>
          <a:schemeClr val="tx1"/>
        </a:solidFill>
        <a:latin typeface="+mn-lt"/>
        <a:ea typeface="+mn-ea"/>
        <a:cs typeface="+mn-cs"/>
      </a:defRPr>
    </a:lvl3pPr>
    <a:lvl4pPr marL="1168878" algn="l" defTabSz="389626" rtl="0" eaLnBrk="1" latinLnBrk="0" hangingPunct="1">
      <a:defRPr sz="1023" kern="1200">
        <a:solidFill>
          <a:schemeClr val="tx1"/>
        </a:solidFill>
        <a:latin typeface="+mn-lt"/>
        <a:ea typeface="+mn-ea"/>
        <a:cs typeface="+mn-cs"/>
      </a:defRPr>
    </a:lvl4pPr>
    <a:lvl5pPr marL="1558503" algn="l" defTabSz="389626" rtl="0" eaLnBrk="1" latinLnBrk="0" hangingPunct="1">
      <a:defRPr sz="1023" kern="1200">
        <a:solidFill>
          <a:schemeClr val="tx1"/>
        </a:solidFill>
        <a:latin typeface="+mn-lt"/>
        <a:ea typeface="+mn-ea"/>
        <a:cs typeface="+mn-cs"/>
      </a:defRPr>
    </a:lvl5pPr>
    <a:lvl6pPr marL="1948129" algn="l" defTabSz="389626" rtl="0" eaLnBrk="1" latinLnBrk="0" hangingPunct="1">
      <a:defRPr sz="1023" kern="1200">
        <a:solidFill>
          <a:schemeClr val="tx1"/>
        </a:solidFill>
        <a:latin typeface="+mn-lt"/>
        <a:ea typeface="+mn-ea"/>
        <a:cs typeface="+mn-cs"/>
      </a:defRPr>
    </a:lvl6pPr>
    <a:lvl7pPr marL="2337755" algn="l" defTabSz="389626" rtl="0" eaLnBrk="1" latinLnBrk="0" hangingPunct="1">
      <a:defRPr sz="1023" kern="1200">
        <a:solidFill>
          <a:schemeClr val="tx1"/>
        </a:solidFill>
        <a:latin typeface="+mn-lt"/>
        <a:ea typeface="+mn-ea"/>
        <a:cs typeface="+mn-cs"/>
      </a:defRPr>
    </a:lvl7pPr>
    <a:lvl8pPr marL="2727381" algn="l" defTabSz="389626" rtl="0" eaLnBrk="1" latinLnBrk="0" hangingPunct="1">
      <a:defRPr sz="1023" kern="1200">
        <a:solidFill>
          <a:schemeClr val="tx1"/>
        </a:solidFill>
        <a:latin typeface="+mn-lt"/>
        <a:ea typeface="+mn-ea"/>
        <a:cs typeface="+mn-cs"/>
      </a:defRPr>
    </a:lvl8pPr>
    <a:lvl9pPr marL="3117007" algn="l" defTabSz="389626" rtl="0" eaLnBrk="1" latinLnBrk="0" hangingPunct="1">
      <a:defRPr sz="102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learn.microsoft.com/en-us/azure/architecture/microservices/design/interservice-communication"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xfrm>
            <a:off x="73025" y="750888"/>
            <a:ext cx="6651625" cy="3741737"/>
          </a:xfrm>
          <a:ln/>
        </p:spPr>
      </p:sp>
      <p:sp>
        <p:nvSpPr>
          <p:cNvPr id="70659" name="Notes Placeholder 2"/>
          <p:cNvSpPr>
            <a:spLocks noGrp="1"/>
          </p:cNvSpPr>
          <p:nvPr>
            <p:ph type="body" idx="1"/>
          </p:nvPr>
        </p:nvSpPr>
        <p:spPr>
          <a:noFill/>
          <a:ln/>
        </p:spPr>
        <p:txBody>
          <a:bodyPr/>
          <a:lstStyle/>
          <a:p>
            <a:endParaRPr lang="en-AU" dirty="0">
              <a:ea typeface="ＭＳ Ｐゴシック"/>
              <a:cs typeface="ＭＳ Ｐゴシック"/>
            </a:endParaRPr>
          </a:p>
        </p:txBody>
      </p:sp>
      <p:sp>
        <p:nvSpPr>
          <p:cNvPr id="70660" name="Slide Number Placeholder 3"/>
          <p:cNvSpPr>
            <a:spLocks noGrp="1"/>
          </p:cNvSpPr>
          <p:nvPr>
            <p:ph type="sldNum" sz="quarter" idx="5"/>
          </p:nvPr>
        </p:nvSpPr>
        <p:spPr>
          <a:noFill/>
        </p:spPr>
        <p:txBody>
          <a:bodyPr/>
          <a:lstStyle/>
          <a:p>
            <a:fld id="{1360146C-6C8E-45B7-962E-8EE3765EBC65}" type="slidenum">
              <a:rPr lang="en-US" smtClean="0">
                <a:latin typeface="Arial" pitchFamily="34" charset="0"/>
                <a:cs typeface="Arial" pitchFamily="34" charset="0"/>
              </a:rPr>
              <a:pPr/>
              <a:t>1</a:t>
            </a:fld>
            <a:endParaRPr lang="en-US">
              <a:latin typeface="Arial" pitchFamily="34" charset="0"/>
              <a:cs typeface="Arial" pitchFamily="34" charset="0"/>
            </a:endParaRPr>
          </a:p>
        </p:txBody>
      </p:sp>
    </p:spTree>
    <p:extLst>
      <p:ext uri="{BB962C8B-B14F-4D97-AF65-F5344CB8AC3E}">
        <p14:creationId xmlns:p14="http://schemas.microsoft.com/office/powerpoint/2010/main" val="12158337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Rectangle 7"/>
          <p:cNvSpPr>
            <a:spLocks noGrp="1" noChangeArrowheads="1"/>
          </p:cNvSpPr>
          <p:nvPr>
            <p:ph type="sldNum" sz="quarter" idx="5"/>
          </p:nvPr>
        </p:nvSpPr>
        <p:spPr>
          <a:noFill/>
        </p:spPr>
        <p:txBody>
          <a:bodyPr/>
          <a:lstStyle/>
          <a:p>
            <a:pPr defTabSz="911789"/>
            <a:fld id="{D1535D6D-92B7-44B2-A1B7-0F04630ACE88}" type="slidenum">
              <a:rPr lang="en-AU" smtClean="0"/>
              <a:pPr defTabSz="911789"/>
              <a:t>14</a:t>
            </a:fld>
            <a:endParaRPr lang="en-AU" dirty="0"/>
          </a:p>
        </p:txBody>
      </p:sp>
      <p:sp>
        <p:nvSpPr>
          <p:cNvPr id="935939" name="Rectangle 2"/>
          <p:cNvSpPr>
            <a:spLocks noGrp="1" noRot="1" noChangeAspect="1" noChangeArrowheads="1" noTextEdit="1"/>
          </p:cNvSpPr>
          <p:nvPr>
            <p:ph type="sldImg"/>
          </p:nvPr>
        </p:nvSpPr>
        <p:spPr>
          <a:xfrm>
            <a:off x="76200" y="752475"/>
            <a:ext cx="6645275" cy="3738563"/>
          </a:xfrm>
          <a:ln w="12700" cap="flat"/>
        </p:spPr>
      </p:sp>
      <p:sp>
        <p:nvSpPr>
          <p:cNvPr id="935940" name="Rectangle 3"/>
          <p:cNvSpPr>
            <a:spLocks noGrp="1" noChangeArrowheads="1"/>
          </p:cNvSpPr>
          <p:nvPr>
            <p:ph type="body" idx="1"/>
          </p:nvPr>
        </p:nvSpPr>
        <p:spPr>
          <a:xfrm>
            <a:off x="906992" y="4743934"/>
            <a:ext cx="4983694" cy="279055"/>
          </a:xfrm>
          <a:solidFill>
            <a:srgbClr val="FFFFFF"/>
          </a:solidFill>
          <a:ln w="12700" cap="flat">
            <a:solidFill>
              <a:srgbClr val="000000"/>
            </a:solidFill>
          </a:ln>
        </p:spPr>
        <p:txBody>
          <a:bodyPr lIns="91883" tIns="45942" rIns="91883" bIns="45942"/>
          <a:lstStyle/>
          <a:p>
            <a:pPr eaLnBrk="1" hangingPunct="1"/>
            <a:endParaRPr lang="en-US"/>
          </a:p>
        </p:txBody>
      </p:sp>
    </p:spTree>
    <p:extLst>
      <p:ext uri="{BB962C8B-B14F-4D97-AF65-F5344CB8AC3E}">
        <p14:creationId xmlns:p14="http://schemas.microsoft.com/office/powerpoint/2010/main" val="800000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15</a:t>
            </a:fld>
            <a:endParaRPr lang="en-US"/>
          </a:p>
        </p:txBody>
      </p:sp>
    </p:spTree>
    <p:extLst>
      <p:ext uri="{BB962C8B-B14F-4D97-AF65-F5344CB8AC3E}">
        <p14:creationId xmlns:p14="http://schemas.microsoft.com/office/powerpoint/2010/main" val="1223757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a:defRPr/>
            </a:pPr>
            <a:fld id="{1E44B75B-42B1-43C3-AE0C-D12744F2A309}" type="slidenum">
              <a:rPr lang="en-AU" smtClean="0"/>
              <a:pPr>
                <a:defRPr/>
              </a:pPr>
              <a:t>17</a:t>
            </a:fld>
            <a:endParaRPr lang="en-AU"/>
          </a:p>
        </p:txBody>
      </p:sp>
    </p:spTree>
    <p:extLst>
      <p:ext uri="{BB962C8B-B14F-4D97-AF65-F5344CB8AC3E}">
        <p14:creationId xmlns:p14="http://schemas.microsoft.com/office/powerpoint/2010/main" val="36042631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pPr defTabSz="911789"/>
              <a:t>19</a:t>
            </a:fld>
            <a:endParaRPr lang="en-AU" dirty="0"/>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dirty="0">
              <a:solidFill>
                <a:srgbClr val="000000"/>
              </a:solidFill>
            </a:endParaRPr>
          </a:p>
        </p:txBody>
      </p:sp>
    </p:spTree>
    <p:extLst>
      <p:ext uri="{BB962C8B-B14F-4D97-AF65-F5344CB8AC3E}">
        <p14:creationId xmlns:p14="http://schemas.microsoft.com/office/powerpoint/2010/main" val="154858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Rectangle 7"/>
          <p:cNvSpPr>
            <a:spLocks noGrp="1" noChangeArrowheads="1"/>
          </p:cNvSpPr>
          <p:nvPr>
            <p:ph type="sldNum" sz="quarter" idx="5"/>
          </p:nvPr>
        </p:nvSpPr>
        <p:spPr>
          <a:noFill/>
        </p:spPr>
        <p:txBody>
          <a:bodyPr/>
          <a:lstStyle/>
          <a:p>
            <a:pPr defTabSz="911789"/>
            <a:fld id="{6A0A9261-4DF8-4D48-8DD0-4647B832DA6A}" type="slidenum">
              <a:rPr lang="en-AU" smtClean="0"/>
              <a:pPr defTabSz="911789"/>
              <a:t>23</a:t>
            </a:fld>
            <a:endParaRPr lang="en-AU" dirty="0"/>
          </a:p>
        </p:txBody>
      </p:sp>
      <p:sp>
        <p:nvSpPr>
          <p:cNvPr id="690179" name="Rectangle 2"/>
          <p:cNvSpPr>
            <a:spLocks noGrp="1" noRot="1" noChangeAspect="1" noChangeArrowheads="1" noTextEdit="1"/>
          </p:cNvSpPr>
          <p:nvPr>
            <p:ph type="sldImg"/>
          </p:nvPr>
        </p:nvSpPr>
        <p:spPr>
          <a:xfrm>
            <a:off x="76200" y="752475"/>
            <a:ext cx="6645275" cy="3738563"/>
          </a:xfrm>
          <a:ln w="12700" cap="flat"/>
        </p:spPr>
      </p:sp>
      <p:sp>
        <p:nvSpPr>
          <p:cNvPr id="690180" name="Rectangle 3"/>
          <p:cNvSpPr>
            <a:spLocks noGrp="1" noChangeArrowheads="1"/>
          </p:cNvSpPr>
          <p:nvPr>
            <p:ph type="body" idx="1"/>
          </p:nvPr>
        </p:nvSpPr>
        <p:spPr>
          <a:xfrm>
            <a:off x="905407" y="4742339"/>
            <a:ext cx="4986863" cy="280642"/>
          </a:xfrm>
          <a:noFill/>
          <a:ln/>
        </p:spPr>
        <p:txBody>
          <a:bodyPr lIns="96636" tIns="47524" rIns="96636" bIns="47524">
            <a:spAutoFit/>
          </a:bodyPr>
          <a:lstStyle/>
          <a:p>
            <a:pPr eaLnBrk="1" hangingPunct="1"/>
            <a:endParaRPr lang="en-US" dirty="0"/>
          </a:p>
        </p:txBody>
      </p:sp>
    </p:spTree>
    <p:extLst>
      <p:ext uri="{BB962C8B-B14F-4D97-AF65-F5344CB8AC3E}">
        <p14:creationId xmlns:p14="http://schemas.microsoft.com/office/powerpoint/2010/main" val="2077909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a:defRPr/>
            </a:pPr>
            <a:fld id="{74119484-5E4F-4490-8C0B-A0CB886B2EDE}" type="slidenum">
              <a:rPr lang="en-US" smtClean="0"/>
              <a:pPr>
                <a:defRPr/>
              </a:pPr>
              <a:t>24</a:t>
            </a:fld>
            <a:endParaRPr lang="en-US" dirty="0"/>
          </a:p>
        </p:txBody>
      </p:sp>
    </p:spTree>
    <p:extLst>
      <p:ext uri="{BB962C8B-B14F-4D97-AF65-F5344CB8AC3E}">
        <p14:creationId xmlns:p14="http://schemas.microsoft.com/office/powerpoint/2010/main" val="14750910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023" kern="1200" dirty="0">
                <a:solidFill>
                  <a:schemeClr val="tx1"/>
                </a:solidFill>
                <a:effectLst/>
                <a:latin typeface="+mn-lt"/>
                <a:ea typeface="+mn-ea"/>
                <a:cs typeface="+mn-cs"/>
              </a:rPr>
              <a:t>The term </a:t>
            </a:r>
            <a:r>
              <a:rPr lang="en-AU" sz="1023" i="1" kern="1200" dirty="0">
                <a:solidFill>
                  <a:schemeClr val="tx1"/>
                </a:solidFill>
                <a:effectLst/>
                <a:latin typeface="+mn-lt"/>
                <a:ea typeface="+mn-ea"/>
                <a:cs typeface="+mn-cs"/>
              </a:rPr>
              <a:t>service</a:t>
            </a:r>
            <a:r>
              <a:rPr lang="en-AU" sz="1023" kern="1200" dirty="0">
                <a:solidFill>
                  <a:schemeClr val="tx1"/>
                </a:solidFill>
                <a:effectLst/>
                <a:latin typeface="+mn-lt"/>
                <a:ea typeface="+mn-ea"/>
                <a:cs typeface="+mn-cs"/>
              </a:rPr>
              <a:t> is overloaded in software development. The definition here is not directly related to microservices.</a:t>
            </a:r>
          </a:p>
          <a:p>
            <a:r>
              <a:rPr lang="en-AU" sz="1023" b="1" kern="1200" dirty="0">
                <a:solidFill>
                  <a:schemeClr val="tx1"/>
                </a:solidFill>
                <a:effectLst/>
                <a:latin typeface="+mn-lt"/>
                <a:ea typeface="+mn-ea"/>
                <a:cs typeface="+mn-cs"/>
              </a:rPr>
              <a:t>Domain events</a:t>
            </a:r>
            <a:r>
              <a:rPr lang="en-AU" sz="1023" kern="1200" dirty="0">
                <a:solidFill>
                  <a:schemeClr val="tx1"/>
                </a:solidFill>
                <a:effectLst/>
                <a:latin typeface="+mn-lt"/>
                <a:ea typeface="+mn-ea"/>
                <a:cs typeface="+mn-cs"/>
              </a:rPr>
              <a:t>. Domain events can be used to notify other parts of the system when something happens. As the name suggests, domain events should mean something within the domain. For example, "a record was inserted into a table" is not a domain event. "A delivery was cancelled" is a domain event. </a:t>
            </a:r>
          </a:p>
          <a:p>
            <a:r>
              <a:rPr lang="en-AU" sz="1023" kern="1200" dirty="0">
                <a:solidFill>
                  <a:schemeClr val="tx1"/>
                </a:solidFill>
                <a:effectLst/>
                <a:latin typeface="+mn-lt"/>
                <a:ea typeface="+mn-ea"/>
                <a:cs typeface="+mn-cs"/>
              </a:rPr>
              <a:t>Domain events are especially relevant in a microservices architecture. Because microservices are distributed and don't share data stores, domain events provide a way for microservices to coordinate with each other. The article </a:t>
            </a:r>
            <a:r>
              <a:rPr lang="en-AU" sz="1023" kern="1200" dirty="0">
                <a:solidFill>
                  <a:schemeClr val="tx1"/>
                </a:solidFill>
                <a:effectLst/>
                <a:latin typeface="+mn-lt"/>
                <a:ea typeface="+mn-ea"/>
                <a:cs typeface="+mn-cs"/>
                <a:hlinkClick r:id="rId3"/>
              </a:rPr>
              <a:t>Interservice communication</a:t>
            </a:r>
            <a:r>
              <a:rPr lang="en-AU" sz="1023" kern="1200" dirty="0">
                <a:solidFill>
                  <a:schemeClr val="tx1"/>
                </a:solidFill>
                <a:effectLst/>
                <a:latin typeface="+mn-lt"/>
                <a:ea typeface="+mn-ea"/>
                <a:cs typeface="+mn-cs"/>
              </a:rPr>
              <a:t> discusses asynchronous messaging in more detail.</a:t>
            </a:r>
          </a:p>
          <a:p>
            <a:endParaRPr lang="en-US" dirty="0"/>
          </a:p>
        </p:txBody>
      </p:sp>
      <p:sp>
        <p:nvSpPr>
          <p:cNvPr id="4" name="Date Placeholder 3"/>
          <p:cNvSpPr>
            <a:spLocks noGrp="1"/>
          </p:cNvSpPr>
          <p:nvPr>
            <p:ph type="dt" idx="1"/>
          </p:nvPr>
        </p:nvSpPr>
        <p:spPr/>
        <p:txBody>
          <a:bodyPr/>
          <a:lstStyle/>
          <a:p>
            <a:r>
              <a:rPr lang="en-AU"/>
              <a:t>DOCUMENT ID // REV1.0 // DD/MM/YYYY  </a:t>
            </a:r>
            <a:endParaRPr lang="en-US"/>
          </a:p>
        </p:txBody>
      </p:sp>
      <p:sp>
        <p:nvSpPr>
          <p:cNvPr id="5" name="Footer Placeholder 4"/>
          <p:cNvSpPr>
            <a:spLocks noGrp="1"/>
          </p:cNvSpPr>
          <p:nvPr>
            <p:ph type="ftr" sz="quarter" idx="4"/>
          </p:nvPr>
        </p:nvSpPr>
        <p:spPr/>
        <p:txBody>
          <a:bodyPr/>
          <a:lstStyle/>
          <a:p>
            <a:r>
              <a:rPr lang="en-US"/>
              <a:t>UNCLASSIFIED</a:t>
            </a:r>
          </a:p>
        </p:txBody>
      </p:sp>
      <p:sp>
        <p:nvSpPr>
          <p:cNvPr id="6" name="Slide Number Placeholder 5"/>
          <p:cNvSpPr>
            <a:spLocks noGrp="1"/>
          </p:cNvSpPr>
          <p:nvPr>
            <p:ph type="sldNum" sz="quarter" idx="5"/>
          </p:nvPr>
        </p:nvSpPr>
        <p:spPr/>
        <p:txBody>
          <a:bodyPr/>
          <a:lstStyle/>
          <a:p>
            <a:fld id="{9915E373-238E-BF4B-BC78-5089B2840B71}" type="slidenum">
              <a:rPr lang="en-US" smtClean="0"/>
              <a:t>26</a:t>
            </a:fld>
            <a:endParaRPr lang="en-US"/>
          </a:p>
        </p:txBody>
      </p:sp>
    </p:spTree>
    <p:extLst>
      <p:ext uri="{BB962C8B-B14F-4D97-AF65-F5344CB8AC3E}">
        <p14:creationId xmlns:p14="http://schemas.microsoft.com/office/powerpoint/2010/main" val="3815838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AU" sz="1023" kern="1200" dirty="0">
                <a:solidFill>
                  <a:schemeClr val="tx1"/>
                </a:solidFill>
                <a:effectLst/>
                <a:latin typeface="+mn-lt"/>
                <a:ea typeface="+mn-ea"/>
                <a:cs typeface="+mn-cs"/>
              </a:rPr>
            </a:br>
            <a:endParaRPr lang="en-AU" sz="1023" kern="1200" dirty="0">
              <a:solidFill>
                <a:schemeClr val="tx1"/>
              </a:solidFill>
              <a:effectLst/>
              <a:latin typeface="+mn-lt"/>
              <a:ea typeface="+mn-ea"/>
              <a:cs typeface="+mn-cs"/>
            </a:endParaRPr>
          </a:p>
          <a:p>
            <a:br>
              <a:rPr lang="en-AU" sz="1023" kern="1200" dirty="0">
                <a:solidFill>
                  <a:schemeClr val="tx1"/>
                </a:solidFill>
                <a:effectLst/>
                <a:latin typeface="+mn-lt"/>
                <a:ea typeface="+mn-ea"/>
                <a:cs typeface="+mn-cs"/>
              </a:rPr>
            </a:br>
            <a:endParaRPr lang="en-AU" sz="1023" kern="1200" dirty="0">
              <a:solidFill>
                <a:schemeClr val="tx1"/>
              </a:solidFill>
              <a:effectLst/>
              <a:latin typeface="+mn-lt"/>
              <a:ea typeface="+mn-ea"/>
              <a:cs typeface="+mn-cs"/>
            </a:endParaRPr>
          </a:p>
          <a:p>
            <a:endParaRPr lang="en-US" dirty="0"/>
          </a:p>
        </p:txBody>
      </p:sp>
      <p:sp>
        <p:nvSpPr>
          <p:cNvPr id="4" name="Date Placeholder 3"/>
          <p:cNvSpPr>
            <a:spLocks noGrp="1"/>
          </p:cNvSpPr>
          <p:nvPr>
            <p:ph type="dt" idx="1"/>
          </p:nvPr>
        </p:nvSpPr>
        <p:spPr/>
        <p:txBody>
          <a:bodyPr/>
          <a:lstStyle/>
          <a:p>
            <a:r>
              <a:rPr lang="en-AU"/>
              <a:t>DOCUMENT ID // REV1.0 // DD/MM/YYYY  </a:t>
            </a:r>
            <a:endParaRPr lang="en-US"/>
          </a:p>
        </p:txBody>
      </p:sp>
      <p:sp>
        <p:nvSpPr>
          <p:cNvPr id="5" name="Footer Placeholder 4"/>
          <p:cNvSpPr>
            <a:spLocks noGrp="1"/>
          </p:cNvSpPr>
          <p:nvPr>
            <p:ph type="ftr" sz="quarter" idx="4"/>
          </p:nvPr>
        </p:nvSpPr>
        <p:spPr/>
        <p:txBody>
          <a:bodyPr/>
          <a:lstStyle/>
          <a:p>
            <a:r>
              <a:rPr lang="en-US"/>
              <a:t>UNCLASSIFIED</a:t>
            </a:r>
          </a:p>
        </p:txBody>
      </p:sp>
      <p:sp>
        <p:nvSpPr>
          <p:cNvPr id="6" name="Slide Number Placeholder 5"/>
          <p:cNvSpPr>
            <a:spLocks noGrp="1"/>
          </p:cNvSpPr>
          <p:nvPr>
            <p:ph type="sldNum" sz="quarter" idx="5"/>
          </p:nvPr>
        </p:nvSpPr>
        <p:spPr/>
        <p:txBody>
          <a:bodyPr/>
          <a:lstStyle/>
          <a:p>
            <a:fld id="{9915E373-238E-BF4B-BC78-5089B2840B71}" type="slidenum">
              <a:rPr lang="en-US" smtClean="0"/>
              <a:t>27</a:t>
            </a:fld>
            <a:endParaRPr lang="en-US"/>
          </a:p>
        </p:txBody>
      </p:sp>
    </p:spTree>
    <p:extLst>
      <p:ext uri="{BB962C8B-B14F-4D97-AF65-F5344CB8AC3E}">
        <p14:creationId xmlns:p14="http://schemas.microsoft.com/office/powerpoint/2010/main" val="3954365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a:defRPr/>
            </a:pPr>
            <a:fld id="{74119484-5E4F-4490-8C0B-A0CB886B2EDE}" type="slidenum">
              <a:rPr lang="en-US" smtClean="0"/>
              <a:pPr>
                <a:defRPr/>
              </a:pPr>
              <a:t>34</a:t>
            </a:fld>
            <a:endParaRPr lang="en-US" dirty="0"/>
          </a:p>
        </p:txBody>
      </p:sp>
    </p:spTree>
    <p:extLst>
      <p:ext uri="{BB962C8B-B14F-4D97-AF65-F5344CB8AC3E}">
        <p14:creationId xmlns:p14="http://schemas.microsoft.com/office/powerpoint/2010/main" val="9005618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a:defRPr/>
            </a:pPr>
            <a:fld id="{74119484-5E4F-4490-8C0B-A0CB886B2EDE}" type="slidenum">
              <a:rPr lang="en-US" smtClean="0"/>
              <a:pPr>
                <a:defRPr/>
              </a:pPr>
              <a:t>35</a:t>
            </a:fld>
            <a:endParaRPr lang="en-US" dirty="0"/>
          </a:p>
        </p:txBody>
      </p:sp>
    </p:spTree>
    <p:extLst>
      <p:ext uri="{BB962C8B-B14F-4D97-AF65-F5344CB8AC3E}">
        <p14:creationId xmlns:p14="http://schemas.microsoft.com/office/powerpoint/2010/main" val="420938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075542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Presentation Tier provides different Representation for the API.</a:t>
            </a:r>
          </a:p>
          <a:p>
            <a:r>
              <a:rPr lang="en-US" dirty="0"/>
              <a:t>Also provides and ACL Layer</a:t>
            </a:r>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36</a:t>
            </a:fld>
            <a:endParaRPr lang="en-US"/>
          </a:p>
        </p:txBody>
      </p:sp>
    </p:spTree>
    <p:extLst>
      <p:ext uri="{BB962C8B-B14F-4D97-AF65-F5344CB8AC3E}">
        <p14:creationId xmlns:p14="http://schemas.microsoft.com/office/powerpoint/2010/main" val="2099316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solidFill>
                  <a:srgbClr val="1F497D"/>
                </a:solidFill>
              </a:rPr>
              <a:pPr defTabSz="911789"/>
              <a:t>38</a:t>
            </a:fld>
            <a:endParaRPr lang="en-AU" dirty="0">
              <a:solidFill>
                <a:srgbClr val="1F497D"/>
              </a:solidFill>
            </a:endParaRPr>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a:solidFill>
                <a:srgbClr val="000000"/>
              </a:solidFill>
            </a:endParaRPr>
          </a:p>
        </p:txBody>
      </p:sp>
    </p:spTree>
    <p:extLst>
      <p:ext uri="{BB962C8B-B14F-4D97-AF65-F5344CB8AC3E}">
        <p14:creationId xmlns:p14="http://schemas.microsoft.com/office/powerpoint/2010/main" val="6640278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a:t>Our application gets a message from the Status Service, via Kafka, and saves it to the DBMS</a:t>
            </a:r>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40</a:t>
            </a:fld>
            <a:endParaRPr lang="en-US"/>
          </a:p>
        </p:txBody>
      </p:sp>
    </p:spTree>
    <p:extLst>
      <p:ext uri="{BB962C8B-B14F-4D97-AF65-F5344CB8AC3E}">
        <p14:creationId xmlns:p14="http://schemas.microsoft.com/office/powerpoint/2010/main" val="384727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a:defRPr/>
            </a:pPr>
            <a:fld id="{74119484-5E4F-4490-8C0B-A0CB886B2EDE}" type="slidenum">
              <a:rPr lang="en-US" smtClean="0"/>
              <a:pPr>
                <a:defRPr/>
              </a:pPr>
              <a:t>42</a:t>
            </a:fld>
            <a:endParaRPr lang="en-US" dirty="0"/>
          </a:p>
        </p:txBody>
      </p:sp>
    </p:spTree>
    <p:extLst>
      <p:ext uri="{BB962C8B-B14F-4D97-AF65-F5344CB8AC3E}">
        <p14:creationId xmlns:p14="http://schemas.microsoft.com/office/powerpoint/2010/main" val="1073570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025" y="750888"/>
            <a:ext cx="6651625" cy="3741737"/>
          </a:xfrm>
        </p:spPr>
      </p:sp>
      <p:sp>
        <p:nvSpPr>
          <p:cNvPr id="3" name="Notes Placeholder 2"/>
          <p:cNvSpPr>
            <a:spLocks noGrp="1"/>
          </p:cNvSpPr>
          <p:nvPr>
            <p:ph type="body" idx="1"/>
          </p:nvPr>
        </p:nvSpPr>
        <p:spPr/>
        <p:txBody>
          <a:bodyPr>
            <a:normAutofit/>
          </a:bodyPr>
          <a:lstStyle/>
          <a:p>
            <a:endParaRPr lang="en-AU" dirty="0"/>
          </a:p>
        </p:txBody>
      </p:sp>
      <p:sp>
        <p:nvSpPr>
          <p:cNvPr id="4" name="Slide Number Placeholder 3"/>
          <p:cNvSpPr>
            <a:spLocks noGrp="1"/>
          </p:cNvSpPr>
          <p:nvPr>
            <p:ph type="sldNum" sz="quarter" idx="10"/>
          </p:nvPr>
        </p:nvSpPr>
        <p:spPr/>
        <p:txBody>
          <a:bodyPr/>
          <a:lstStyle/>
          <a:p>
            <a:pPr>
              <a:defRPr/>
            </a:pPr>
            <a:fld id="{74119484-5E4F-4490-8C0B-A0CB886B2EDE}" type="slidenum">
              <a:rPr lang="en-US" smtClean="0"/>
              <a:pPr>
                <a:defRPr/>
              </a:pPr>
              <a:t>43</a:t>
            </a:fld>
            <a:endParaRPr lang="en-US" dirty="0"/>
          </a:p>
        </p:txBody>
      </p:sp>
    </p:spTree>
    <p:extLst>
      <p:ext uri="{BB962C8B-B14F-4D97-AF65-F5344CB8AC3E}">
        <p14:creationId xmlns:p14="http://schemas.microsoft.com/office/powerpoint/2010/main" val="3878641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solidFill>
                  <a:srgbClr val="1F497D"/>
                </a:solidFill>
              </a:rPr>
              <a:pPr defTabSz="911789"/>
              <a:t>45</a:t>
            </a:fld>
            <a:endParaRPr lang="en-AU" dirty="0">
              <a:solidFill>
                <a:srgbClr val="1F497D"/>
              </a:solidFill>
            </a:endParaRPr>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dirty="0">
              <a:solidFill>
                <a:srgbClr val="000000"/>
              </a:solidFill>
            </a:endParaRPr>
          </a:p>
        </p:txBody>
      </p:sp>
    </p:spTree>
    <p:extLst>
      <p:ext uri="{BB962C8B-B14F-4D97-AF65-F5344CB8AC3E}">
        <p14:creationId xmlns:p14="http://schemas.microsoft.com/office/powerpoint/2010/main" val="13121725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Configure container or </a:t>
            </a:r>
            <a:r>
              <a:rPr lang="en-US" dirty="0" err="1"/>
              <a:t>vm</a:t>
            </a:r>
            <a:r>
              <a:rPr lang="en-US" dirty="0"/>
              <a:t> Means</a:t>
            </a:r>
            <a:r>
              <a:rPr lang="en-US" baseline="0" dirty="0"/>
              <a:t>  </a:t>
            </a:r>
            <a:r>
              <a:rPr lang="en-US" dirty="0"/>
              <a:t> on the fly: add memory., disk, CPU</a:t>
            </a:r>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51</a:t>
            </a:fld>
            <a:endParaRPr lang="en-US"/>
          </a:p>
        </p:txBody>
      </p:sp>
    </p:spTree>
    <p:extLst>
      <p:ext uri="{BB962C8B-B14F-4D97-AF65-F5344CB8AC3E}">
        <p14:creationId xmlns:p14="http://schemas.microsoft.com/office/powerpoint/2010/main" val="16396715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solidFill>
                  <a:srgbClr val="1F497D"/>
                </a:solidFill>
              </a:rPr>
              <a:pPr defTabSz="911789"/>
              <a:t>58</a:t>
            </a:fld>
            <a:endParaRPr lang="en-AU" dirty="0">
              <a:solidFill>
                <a:srgbClr val="1F497D"/>
              </a:solidFill>
            </a:endParaRPr>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dirty="0">
              <a:solidFill>
                <a:srgbClr val="000000"/>
              </a:solidFill>
            </a:endParaRPr>
          </a:p>
        </p:txBody>
      </p:sp>
    </p:spTree>
    <p:extLst>
      <p:ext uri="{BB962C8B-B14F-4D97-AF65-F5344CB8AC3E}">
        <p14:creationId xmlns:p14="http://schemas.microsoft.com/office/powerpoint/2010/main" val="18828050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pPr defTabSz="911789"/>
              <a:t>59</a:t>
            </a:fld>
            <a:endParaRPr lang="en-AU" dirty="0"/>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dirty="0">
              <a:solidFill>
                <a:srgbClr val="000000"/>
              </a:solidFill>
            </a:endParaRPr>
          </a:p>
        </p:txBody>
      </p:sp>
    </p:spTree>
    <p:extLst>
      <p:ext uri="{BB962C8B-B14F-4D97-AF65-F5344CB8AC3E}">
        <p14:creationId xmlns:p14="http://schemas.microsoft.com/office/powerpoint/2010/main" val="77696180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89"/>
            <a:fld id="{1D51551C-CD92-492A-85D1-B7F7AA666015}" type="slidenum">
              <a:rPr lang="en-AU" smtClean="0"/>
              <a:pPr defTabSz="911789"/>
              <a:t>60</a:t>
            </a:fld>
            <a:endParaRPr lang="en-AU" dirty="0"/>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r>
              <a:rPr lang="en-US" dirty="0">
                <a:solidFill>
                  <a:srgbClr val="000000"/>
                </a:solidFill>
              </a:rPr>
              <a:t>Can re-use data access, to DBMS, Queues </a:t>
            </a:r>
            <a:r>
              <a:rPr lang="mr-IN" dirty="0">
                <a:solidFill>
                  <a:srgbClr val="000000"/>
                </a:solidFill>
              </a:rPr>
              <a:t>–</a:t>
            </a:r>
            <a:r>
              <a:rPr lang="en-US" dirty="0">
                <a:solidFill>
                  <a:srgbClr val="000000"/>
                </a:solidFill>
              </a:rPr>
              <a:t> to instantiate domain objects</a:t>
            </a:r>
          </a:p>
          <a:p>
            <a:pPr eaLnBrk="1" hangingPunct="1"/>
            <a:endParaRPr lang="en-US" dirty="0">
              <a:solidFill>
                <a:srgbClr val="000000"/>
              </a:solidFill>
            </a:endParaRPr>
          </a:p>
          <a:p>
            <a:pPr eaLnBrk="1" hangingPunct="1"/>
            <a:r>
              <a:rPr lang="en-US" dirty="0">
                <a:solidFill>
                  <a:srgbClr val="000000"/>
                </a:solidFill>
              </a:rPr>
              <a:t>Services can be built for re-use</a:t>
            </a:r>
          </a:p>
          <a:p>
            <a:pPr eaLnBrk="1" hangingPunct="1"/>
            <a:r>
              <a:rPr lang="en-US" dirty="0">
                <a:solidFill>
                  <a:srgbClr val="000000"/>
                </a:solidFill>
              </a:rPr>
              <a:t>Who does the work, makes re-usable assets, maintains, operates, </a:t>
            </a:r>
          </a:p>
          <a:p>
            <a:pPr eaLnBrk="1" hangingPunct="1"/>
            <a:r>
              <a:rPr lang="en-US" dirty="0">
                <a:solidFill>
                  <a:srgbClr val="000000"/>
                </a:solidFill>
              </a:rPr>
              <a:t>Who pays for scalability</a:t>
            </a:r>
          </a:p>
          <a:p>
            <a:pPr eaLnBrk="1" hangingPunct="1"/>
            <a:r>
              <a:rPr lang="en-US" dirty="0">
                <a:solidFill>
                  <a:srgbClr val="000000"/>
                </a:solidFill>
              </a:rPr>
              <a:t>Different</a:t>
            </a:r>
            <a:r>
              <a:rPr lang="en-US" baseline="0" dirty="0">
                <a:solidFill>
                  <a:srgbClr val="000000"/>
                </a:solidFill>
              </a:rPr>
              <a:t> issue for team to build a service one off to providing the </a:t>
            </a:r>
            <a:r>
              <a:rPr lang="en-US" baseline="0" dirty="0" err="1">
                <a:solidFill>
                  <a:srgbClr val="000000"/>
                </a:solidFill>
              </a:rPr>
              <a:t>sevice</a:t>
            </a:r>
            <a:r>
              <a:rPr lang="en-US" baseline="0" dirty="0">
                <a:solidFill>
                  <a:srgbClr val="000000"/>
                </a:solidFill>
              </a:rPr>
              <a:t> across </a:t>
            </a:r>
            <a:r>
              <a:rPr lang="en-US" baseline="0" dirty="0" err="1">
                <a:solidFill>
                  <a:srgbClr val="000000"/>
                </a:solidFill>
              </a:rPr>
              <a:t>enterrpise</a:t>
            </a:r>
            <a:r>
              <a:rPr lang="en-US" baseline="0" dirty="0">
                <a:solidFill>
                  <a:srgbClr val="000000"/>
                </a:solidFill>
              </a:rPr>
              <a:t>.</a:t>
            </a:r>
            <a:endParaRPr lang="en-US" dirty="0">
              <a:solidFill>
                <a:srgbClr val="000000"/>
              </a:solidFill>
            </a:endParaRPr>
          </a:p>
        </p:txBody>
      </p:sp>
    </p:spTree>
    <p:extLst>
      <p:ext uri="{BB962C8B-B14F-4D97-AF65-F5344CB8AC3E}">
        <p14:creationId xmlns:p14="http://schemas.microsoft.com/office/powerpoint/2010/main" val="185119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7"/>
          <p:cNvSpPr>
            <a:spLocks noGrp="1" noChangeArrowheads="1"/>
          </p:cNvSpPr>
          <p:nvPr>
            <p:ph type="sldNum" sz="quarter" idx="5"/>
          </p:nvPr>
        </p:nvSpPr>
        <p:spPr>
          <a:noFill/>
        </p:spPr>
        <p:txBody>
          <a:bodyPr/>
          <a:lstStyle/>
          <a:p>
            <a:pPr defTabSz="944761"/>
            <a:fld id="{83BF70C7-C60F-424F-9DBF-0D69346956AE}" type="slidenum">
              <a:rPr lang="en-AU" smtClean="0"/>
              <a:pPr defTabSz="944761"/>
              <a:t>4</a:t>
            </a:fld>
            <a:endParaRPr lang="en-AU" dirty="0"/>
          </a:p>
        </p:txBody>
      </p:sp>
      <p:sp>
        <p:nvSpPr>
          <p:cNvPr id="640003" name="Rectangle 2"/>
          <p:cNvSpPr>
            <a:spLocks noGrp="1" noRot="1" noChangeAspect="1" noChangeArrowheads="1" noTextEdit="1"/>
          </p:cNvSpPr>
          <p:nvPr>
            <p:ph type="sldImg"/>
          </p:nvPr>
        </p:nvSpPr>
        <p:spPr>
          <a:xfrm>
            <a:off x="142875" y="769938"/>
            <a:ext cx="6813550" cy="3833812"/>
          </a:xfrm>
          <a:ln w="12700" cap="flat"/>
        </p:spPr>
      </p:sp>
      <p:sp>
        <p:nvSpPr>
          <p:cNvPr id="640004" name="Rectangle 3"/>
          <p:cNvSpPr>
            <a:spLocks noGrp="1" noChangeArrowheads="1"/>
          </p:cNvSpPr>
          <p:nvPr>
            <p:ph type="body" idx="1"/>
          </p:nvPr>
        </p:nvSpPr>
        <p:spPr>
          <a:xfrm>
            <a:off x="947237" y="4863117"/>
            <a:ext cx="5204829" cy="286065"/>
          </a:xfrm>
          <a:solidFill>
            <a:srgbClr val="FFFFFF"/>
          </a:solidFill>
          <a:ln w="12700" cap="flat">
            <a:solidFill>
              <a:srgbClr val="000000"/>
            </a:solidFill>
          </a:ln>
        </p:spPr>
        <p:txBody>
          <a:bodyPr lIns="95206" tIns="47603" rIns="95206" bIns="47603"/>
          <a:lstStyle/>
          <a:p>
            <a:pPr eaLnBrk="1" hangingPunct="1"/>
            <a:endParaRPr lang="en-US"/>
          </a:p>
        </p:txBody>
      </p:sp>
    </p:spTree>
    <p:extLst>
      <p:ext uri="{BB962C8B-B14F-4D97-AF65-F5344CB8AC3E}">
        <p14:creationId xmlns:p14="http://schemas.microsoft.com/office/powerpoint/2010/main" val="27445392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Rectangle 7"/>
          <p:cNvSpPr>
            <a:spLocks noGrp="1" noChangeArrowheads="1"/>
          </p:cNvSpPr>
          <p:nvPr>
            <p:ph type="sldNum" sz="quarter" idx="5"/>
          </p:nvPr>
        </p:nvSpPr>
        <p:spPr>
          <a:noFill/>
        </p:spPr>
        <p:txBody>
          <a:bodyPr/>
          <a:lstStyle/>
          <a:p>
            <a:pPr defTabSz="911789"/>
            <a:fld id="{0F1B20A2-611B-4706-9D72-5F225245A340}" type="slidenum">
              <a:rPr lang="en-AU" smtClean="0"/>
              <a:pPr defTabSz="911789"/>
              <a:t>62</a:t>
            </a:fld>
            <a:endParaRPr lang="en-AU" dirty="0"/>
          </a:p>
        </p:txBody>
      </p:sp>
      <p:sp>
        <p:nvSpPr>
          <p:cNvPr id="705539" name="Rectangle 2"/>
          <p:cNvSpPr>
            <a:spLocks noGrp="1" noRot="1" noChangeAspect="1" noChangeArrowheads="1" noTextEdit="1"/>
          </p:cNvSpPr>
          <p:nvPr>
            <p:ph type="sldImg"/>
          </p:nvPr>
        </p:nvSpPr>
        <p:spPr>
          <a:xfrm>
            <a:off x="76200" y="752475"/>
            <a:ext cx="6645275" cy="3738563"/>
          </a:xfrm>
          <a:ln/>
        </p:spPr>
      </p:sp>
      <p:sp>
        <p:nvSpPr>
          <p:cNvPr id="705540" name="Rectangle 3"/>
          <p:cNvSpPr>
            <a:spLocks noGrp="1" noChangeArrowheads="1"/>
          </p:cNvSpPr>
          <p:nvPr>
            <p:ph type="body" idx="1"/>
          </p:nvPr>
        </p:nvSpPr>
        <p:spPr>
          <a:xfrm>
            <a:off x="905407" y="4742340"/>
            <a:ext cx="4986863" cy="282245"/>
          </a:xfrm>
          <a:noFill/>
          <a:ln/>
        </p:spPr>
        <p:txBody>
          <a:bodyPr/>
          <a:lstStyle/>
          <a:p>
            <a:pPr eaLnBrk="1" hangingPunct="1"/>
            <a:endParaRPr lang="en-US"/>
          </a:p>
        </p:txBody>
      </p:sp>
    </p:spTree>
    <p:extLst>
      <p:ext uri="{BB962C8B-B14F-4D97-AF65-F5344CB8AC3E}">
        <p14:creationId xmlns:p14="http://schemas.microsoft.com/office/powerpoint/2010/main" val="6190656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Rectangle 7"/>
          <p:cNvSpPr>
            <a:spLocks noGrp="1" noChangeArrowheads="1"/>
          </p:cNvSpPr>
          <p:nvPr>
            <p:ph type="sldNum" sz="quarter" idx="5"/>
          </p:nvPr>
        </p:nvSpPr>
        <p:spPr>
          <a:noFill/>
        </p:spPr>
        <p:txBody>
          <a:bodyPr/>
          <a:lstStyle/>
          <a:p>
            <a:pPr defTabSz="911789"/>
            <a:fld id="{613BE7C7-3FF8-45BC-82A6-11DC79E28DFD}" type="slidenum">
              <a:rPr lang="en-AU" smtClean="0"/>
              <a:pPr defTabSz="911789"/>
              <a:t>63</a:t>
            </a:fld>
            <a:endParaRPr lang="en-AU" dirty="0"/>
          </a:p>
        </p:txBody>
      </p:sp>
      <p:sp>
        <p:nvSpPr>
          <p:cNvPr id="706563" name="Rectangle 2"/>
          <p:cNvSpPr>
            <a:spLocks noGrp="1" noRot="1" noChangeAspect="1" noChangeArrowheads="1" noTextEdit="1"/>
          </p:cNvSpPr>
          <p:nvPr>
            <p:ph type="sldImg"/>
          </p:nvPr>
        </p:nvSpPr>
        <p:spPr>
          <a:xfrm>
            <a:off x="76200" y="752475"/>
            <a:ext cx="6645275" cy="3738563"/>
          </a:xfrm>
          <a:ln/>
        </p:spPr>
      </p:sp>
      <p:sp>
        <p:nvSpPr>
          <p:cNvPr id="706564" name="Rectangle 3"/>
          <p:cNvSpPr>
            <a:spLocks noGrp="1" noChangeArrowheads="1"/>
          </p:cNvSpPr>
          <p:nvPr>
            <p:ph type="body" idx="1"/>
          </p:nvPr>
        </p:nvSpPr>
        <p:spPr>
          <a:xfrm>
            <a:off x="905407" y="4742340"/>
            <a:ext cx="4986863" cy="282245"/>
          </a:xfrm>
          <a:noFill/>
          <a:ln/>
        </p:spPr>
        <p:txBody>
          <a:bodyPr/>
          <a:lstStyle/>
          <a:p>
            <a:pPr eaLnBrk="1" hangingPunct="1"/>
            <a:endParaRPr lang="en-US"/>
          </a:p>
        </p:txBody>
      </p:sp>
    </p:spTree>
    <p:extLst>
      <p:ext uri="{BB962C8B-B14F-4D97-AF65-F5344CB8AC3E}">
        <p14:creationId xmlns:p14="http://schemas.microsoft.com/office/powerpoint/2010/main" val="11710983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Rectangle 7"/>
          <p:cNvSpPr>
            <a:spLocks noGrp="1" noChangeArrowheads="1"/>
          </p:cNvSpPr>
          <p:nvPr>
            <p:ph type="sldNum" sz="quarter" idx="5"/>
          </p:nvPr>
        </p:nvSpPr>
        <p:spPr>
          <a:noFill/>
        </p:spPr>
        <p:txBody>
          <a:bodyPr/>
          <a:lstStyle/>
          <a:p>
            <a:pPr defTabSz="911789"/>
            <a:fld id="{F9C2A4B6-27C1-4B88-85EF-6BF02A4FE8C3}" type="slidenum">
              <a:rPr lang="en-AU" smtClean="0"/>
              <a:pPr defTabSz="911789"/>
              <a:t>66</a:t>
            </a:fld>
            <a:endParaRPr lang="en-AU" dirty="0"/>
          </a:p>
        </p:txBody>
      </p:sp>
      <p:sp>
        <p:nvSpPr>
          <p:cNvPr id="747523" name="Rectangle 2"/>
          <p:cNvSpPr>
            <a:spLocks noGrp="1" noRot="1" noChangeAspect="1" noChangeArrowheads="1" noTextEdit="1"/>
          </p:cNvSpPr>
          <p:nvPr>
            <p:ph type="sldImg"/>
          </p:nvPr>
        </p:nvSpPr>
        <p:spPr>
          <a:xfrm>
            <a:off x="76200" y="752475"/>
            <a:ext cx="6645275" cy="3738563"/>
          </a:xfrm>
          <a:ln w="12700" cap="flat"/>
        </p:spPr>
      </p:sp>
      <p:sp>
        <p:nvSpPr>
          <p:cNvPr id="747524" name="Rectangle 3"/>
          <p:cNvSpPr>
            <a:spLocks noGrp="1" noChangeArrowheads="1"/>
          </p:cNvSpPr>
          <p:nvPr>
            <p:ph type="body" idx="1"/>
          </p:nvPr>
        </p:nvSpPr>
        <p:spPr>
          <a:xfrm>
            <a:off x="906992" y="4743937"/>
            <a:ext cx="4983694" cy="2535413"/>
          </a:xfrm>
          <a:solidFill>
            <a:srgbClr val="FFFFFF"/>
          </a:solidFill>
          <a:ln w="12700" cap="flat">
            <a:solidFill>
              <a:srgbClr val="000000"/>
            </a:solidFill>
          </a:ln>
        </p:spPr>
        <p:txBody>
          <a:bodyPr lIns="91883" tIns="45942" rIns="91883" bIns="45942"/>
          <a:lstStyle/>
          <a:p>
            <a:pPr eaLnBrk="1" hangingPunct="1"/>
            <a:r>
              <a:rPr lang="en-US"/>
              <a:t>First we introduce the cube, which is a way of abstractly decomposing a system, and ensuring that we think about the impact of each systemic quality from each layer/tier intersection point; systemic qualities are necessarily holistic – as stated in a previous slide, you’re:</a:t>
            </a:r>
          </a:p>
          <a:p>
            <a:pPr eaLnBrk="1" hangingPunct="1"/>
            <a:r>
              <a:rPr lang="en-US"/>
              <a:t> * Only as fast as your biggest bottleneck</a:t>
            </a:r>
          </a:p>
          <a:p>
            <a:pPr eaLnBrk="1" hangingPunct="1"/>
            <a:r>
              <a:rPr lang="en-US"/>
              <a:t> * Only as secure as you’re biggest security hole</a:t>
            </a:r>
          </a:p>
          <a:p>
            <a:pPr eaLnBrk="1" hangingPunct="1"/>
            <a:r>
              <a:rPr lang="en-US"/>
              <a:t> * Only as reliable as you’re most unreliable components (and also the number of those components)</a:t>
            </a:r>
          </a:p>
          <a:p>
            <a:pPr eaLnBrk="1" hangingPunct="1"/>
            <a:r>
              <a:rPr lang="en-US"/>
              <a:t> * Not more available than you’re least available component</a:t>
            </a:r>
          </a:p>
          <a:p>
            <a:pPr eaLnBrk="1" hangingPunct="1"/>
            <a:endParaRPr lang="en-US"/>
          </a:p>
          <a:p>
            <a:pPr eaLnBrk="1" hangingPunct="1"/>
            <a:r>
              <a:rPr lang="en-US"/>
              <a:t>Don’t follow this mapping religiously. Some views cross layers. Expect to tailor the views for your project: adding views or breaking the mapping.  Here’s one way of looking at it:</a:t>
            </a:r>
          </a:p>
          <a:p>
            <a:pPr eaLnBrk="1" hangingPunct="1"/>
            <a:r>
              <a:rPr lang="en-US"/>
              <a:t>Structure view = application layer</a:t>
            </a:r>
          </a:p>
          <a:p>
            <a:pPr eaLnBrk="1" hangingPunct="1"/>
            <a:r>
              <a:rPr lang="en-US"/>
              <a:t>Configuration view =application and application infrastructure layer</a:t>
            </a:r>
          </a:p>
          <a:p>
            <a:pPr eaLnBrk="1" hangingPunct="1"/>
            <a:r>
              <a:rPr lang="en-US"/>
              <a:t>Behavior view =application layer</a:t>
            </a:r>
          </a:p>
          <a:p>
            <a:pPr eaLnBrk="1" hangingPunct="1"/>
            <a:r>
              <a:rPr lang="en-US"/>
              <a:t>Process view = application and application infrastructure</a:t>
            </a:r>
          </a:p>
          <a:p>
            <a:pPr eaLnBrk="1" hangingPunct="1"/>
            <a:r>
              <a:rPr lang="en-US"/>
              <a:t>custom and incorporated mechanisms views =application infrastructure and enterprise services layers</a:t>
            </a:r>
          </a:p>
          <a:p>
            <a:pPr eaLnBrk="1" hangingPunct="1"/>
            <a:r>
              <a:rPr lang="en-US"/>
              <a:t>Configuration View = enterprise services layer only needed if you have a lot of services and need to show their configuration</a:t>
            </a:r>
          </a:p>
          <a:p>
            <a:pPr eaLnBrk="1" hangingPunct="1"/>
            <a:r>
              <a:rPr lang="en-US"/>
              <a:t>Configuration view = compute and storage and network infrastructure layers OR may separate in 2 views one with all box details and one how they are connected </a:t>
            </a:r>
          </a:p>
          <a:p>
            <a:pPr eaLnBrk="1" hangingPunct="1"/>
            <a:r>
              <a:rPr lang="en-US"/>
              <a:t>High-level view = all layers / tiers</a:t>
            </a:r>
          </a:p>
          <a:p>
            <a:pPr eaLnBrk="1" hangingPunct="1"/>
            <a:r>
              <a:rPr lang="en-US"/>
              <a:t>Systemic qualities view = all layers / tiers</a:t>
            </a:r>
          </a:p>
        </p:txBody>
      </p:sp>
    </p:spTree>
    <p:extLst>
      <p:ext uri="{BB962C8B-B14F-4D97-AF65-F5344CB8AC3E}">
        <p14:creationId xmlns:p14="http://schemas.microsoft.com/office/powerpoint/2010/main" val="4772416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Rectangle 7"/>
          <p:cNvSpPr>
            <a:spLocks noGrp="1" noChangeArrowheads="1"/>
          </p:cNvSpPr>
          <p:nvPr>
            <p:ph type="sldNum" sz="quarter" idx="5"/>
          </p:nvPr>
        </p:nvSpPr>
        <p:spPr>
          <a:noFill/>
        </p:spPr>
        <p:txBody>
          <a:bodyPr/>
          <a:lstStyle/>
          <a:p>
            <a:pPr defTabSz="911789"/>
            <a:fld id="{F9C2A4B6-27C1-4B88-85EF-6BF02A4FE8C3}" type="slidenum">
              <a:rPr lang="en-AU" smtClean="0"/>
              <a:pPr defTabSz="911789"/>
              <a:t>67</a:t>
            </a:fld>
            <a:endParaRPr lang="en-AU" dirty="0"/>
          </a:p>
        </p:txBody>
      </p:sp>
      <p:sp>
        <p:nvSpPr>
          <p:cNvPr id="747523" name="Rectangle 2"/>
          <p:cNvSpPr>
            <a:spLocks noGrp="1" noRot="1" noChangeAspect="1" noChangeArrowheads="1" noTextEdit="1"/>
          </p:cNvSpPr>
          <p:nvPr>
            <p:ph type="sldImg"/>
          </p:nvPr>
        </p:nvSpPr>
        <p:spPr>
          <a:xfrm>
            <a:off x="77788" y="752475"/>
            <a:ext cx="6642100" cy="3736975"/>
          </a:xfrm>
          <a:ln w="12700" cap="flat"/>
        </p:spPr>
      </p:sp>
      <p:sp>
        <p:nvSpPr>
          <p:cNvPr id="747524" name="Rectangle 3"/>
          <p:cNvSpPr>
            <a:spLocks noGrp="1" noChangeArrowheads="1"/>
          </p:cNvSpPr>
          <p:nvPr>
            <p:ph type="body" idx="1"/>
          </p:nvPr>
        </p:nvSpPr>
        <p:spPr>
          <a:xfrm>
            <a:off x="906993" y="4743937"/>
            <a:ext cx="4983694" cy="2535413"/>
          </a:xfrm>
          <a:solidFill>
            <a:srgbClr val="FFFFFF"/>
          </a:solidFill>
          <a:ln w="12700" cap="flat">
            <a:solidFill>
              <a:srgbClr val="000000"/>
            </a:solidFill>
          </a:ln>
        </p:spPr>
        <p:txBody>
          <a:bodyPr lIns="91883" tIns="45942" rIns="91883" bIns="45942"/>
          <a:lstStyle/>
          <a:p>
            <a:pPr eaLnBrk="1" hangingPunct="1"/>
            <a:endParaRPr lang="en-US" dirty="0"/>
          </a:p>
        </p:txBody>
      </p:sp>
    </p:spTree>
    <p:extLst>
      <p:ext uri="{BB962C8B-B14F-4D97-AF65-F5344CB8AC3E}">
        <p14:creationId xmlns:p14="http://schemas.microsoft.com/office/powerpoint/2010/main" val="16337762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70</a:t>
            </a:fld>
            <a:endParaRPr lang="en-US"/>
          </a:p>
        </p:txBody>
      </p:sp>
    </p:spTree>
    <p:extLst>
      <p:ext uri="{BB962C8B-B14F-4D97-AF65-F5344CB8AC3E}">
        <p14:creationId xmlns:p14="http://schemas.microsoft.com/office/powerpoint/2010/main" val="6697359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834" name="Rectangle 7"/>
          <p:cNvSpPr>
            <a:spLocks noGrp="1" noChangeArrowheads="1"/>
          </p:cNvSpPr>
          <p:nvPr>
            <p:ph type="sldNum" sz="quarter" idx="5"/>
          </p:nvPr>
        </p:nvSpPr>
        <p:spPr>
          <a:noFill/>
        </p:spPr>
        <p:txBody>
          <a:bodyPr/>
          <a:lstStyle/>
          <a:p>
            <a:pPr defTabSz="911789"/>
            <a:fld id="{92900092-FE7A-4AF4-B208-EE1A60A20162}" type="slidenum">
              <a:rPr lang="en-AU" smtClean="0"/>
              <a:pPr defTabSz="911789"/>
              <a:t>71</a:t>
            </a:fld>
            <a:endParaRPr lang="en-AU" dirty="0"/>
          </a:p>
        </p:txBody>
      </p:sp>
      <p:sp>
        <p:nvSpPr>
          <p:cNvPr id="760835" name="Rectangle 2"/>
          <p:cNvSpPr>
            <a:spLocks noGrp="1" noRot="1" noChangeAspect="1" noChangeArrowheads="1" noTextEdit="1"/>
          </p:cNvSpPr>
          <p:nvPr>
            <p:ph type="sldImg"/>
          </p:nvPr>
        </p:nvSpPr>
        <p:spPr>
          <a:xfrm>
            <a:off x="95250" y="749300"/>
            <a:ext cx="6607175" cy="3717925"/>
          </a:xfrm>
          <a:ln w="12700" cap="flat"/>
        </p:spPr>
      </p:sp>
      <p:sp>
        <p:nvSpPr>
          <p:cNvPr id="760836" name="Rectangle 3"/>
          <p:cNvSpPr>
            <a:spLocks noGrp="1" noChangeArrowheads="1"/>
          </p:cNvSpPr>
          <p:nvPr>
            <p:ph type="body" idx="1"/>
          </p:nvPr>
        </p:nvSpPr>
        <p:spPr>
          <a:xfrm>
            <a:off x="450323" y="4342097"/>
            <a:ext cx="5208856" cy="4083769"/>
          </a:xfrm>
          <a:solidFill>
            <a:srgbClr val="FFFFFF"/>
          </a:solidFill>
          <a:ln w="12700" cap="flat">
            <a:solidFill>
              <a:srgbClr val="000000"/>
            </a:solidFill>
          </a:ln>
        </p:spPr>
        <p:txBody>
          <a:bodyPr lIns="96636" tIns="47524" rIns="96636" bIns="47524"/>
          <a:lstStyle/>
          <a:p>
            <a:pPr eaLnBrk="1" hangingPunct="1"/>
            <a:endParaRPr lang="en-US"/>
          </a:p>
        </p:txBody>
      </p:sp>
    </p:spTree>
    <p:extLst>
      <p:ext uri="{BB962C8B-B14F-4D97-AF65-F5344CB8AC3E}">
        <p14:creationId xmlns:p14="http://schemas.microsoft.com/office/powerpoint/2010/main" val="18841981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72</a:t>
            </a:fld>
            <a:endParaRPr lang="en-US"/>
          </a:p>
        </p:txBody>
      </p:sp>
    </p:spTree>
    <p:extLst>
      <p:ext uri="{BB962C8B-B14F-4D97-AF65-F5344CB8AC3E}">
        <p14:creationId xmlns:p14="http://schemas.microsoft.com/office/powerpoint/2010/main" val="7366298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7"/>
          <p:cNvSpPr>
            <a:spLocks noGrp="1" noChangeArrowheads="1"/>
          </p:cNvSpPr>
          <p:nvPr>
            <p:ph type="sldNum" sz="quarter" idx="5"/>
          </p:nvPr>
        </p:nvSpPr>
        <p:spPr>
          <a:noFill/>
        </p:spPr>
        <p:txBody>
          <a:bodyPr/>
          <a:lstStyle/>
          <a:p>
            <a:pPr defTabSz="911735"/>
            <a:fld id="{1D51551C-CD92-492A-85D1-B7F7AA666015}" type="slidenum">
              <a:rPr lang="en-AU" smtClean="0">
                <a:solidFill>
                  <a:srgbClr val="1F497D"/>
                </a:solidFill>
              </a:rPr>
              <a:pPr defTabSz="911735"/>
              <a:t>84</a:t>
            </a:fld>
            <a:endParaRPr lang="en-AU" dirty="0">
              <a:solidFill>
                <a:srgbClr val="1F497D"/>
              </a:solidFill>
            </a:endParaRPr>
          </a:p>
        </p:txBody>
      </p:sp>
      <p:sp>
        <p:nvSpPr>
          <p:cNvPr id="677891" name="Rectangle 2"/>
          <p:cNvSpPr>
            <a:spLocks noGrp="1" noRot="1" noChangeAspect="1" noChangeArrowheads="1" noTextEdit="1"/>
          </p:cNvSpPr>
          <p:nvPr>
            <p:ph type="sldImg"/>
          </p:nvPr>
        </p:nvSpPr>
        <p:spPr>
          <a:xfrm>
            <a:off x="76200" y="752475"/>
            <a:ext cx="6645275" cy="3738563"/>
          </a:xfrm>
          <a:ln/>
        </p:spPr>
      </p:sp>
      <p:sp>
        <p:nvSpPr>
          <p:cNvPr id="677892" name="Rectangle 3"/>
          <p:cNvSpPr>
            <a:spLocks noGrp="1" noChangeArrowheads="1"/>
          </p:cNvSpPr>
          <p:nvPr>
            <p:ph type="body" idx="1"/>
          </p:nvPr>
        </p:nvSpPr>
        <p:spPr>
          <a:xfrm>
            <a:off x="905407" y="4742339"/>
            <a:ext cx="4986863" cy="5168098"/>
          </a:xfrm>
          <a:noFill/>
          <a:ln/>
        </p:spPr>
        <p:txBody>
          <a:bodyPr/>
          <a:lstStyle/>
          <a:p>
            <a:pPr eaLnBrk="1" hangingPunct="1"/>
            <a:endParaRPr lang="en-US">
              <a:solidFill>
                <a:srgbClr val="000000"/>
              </a:solidFill>
            </a:endParaRPr>
          </a:p>
        </p:txBody>
      </p:sp>
    </p:spTree>
    <p:extLst>
      <p:ext uri="{BB962C8B-B14F-4D97-AF65-F5344CB8AC3E}">
        <p14:creationId xmlns:p14="http://schemas.microsoft.com/office/powerpoint/2010/main" val="15664159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438" y="749300"/>
            <a:ext cx="6654800" cy="3743325"/>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AU"/>
              <a:t>DOCUMENT ID // REV1.0 // DD/MM/YYYY  </a:t>
            </a:r>
            <a:endParaRPr lang="en-US"/>
          </a:p>
        </p:txBody>
      </p:sp>
      <p:sp>
        <p:nvSpPr>
          <p:cNvPr id="5" name="Footer Placeholder 4"/>
          <p:cNvSpPr>
            <a:spLocks noGrp="1"/>
          </p:cNvSpPr>
          <p:nvPr>
            <p:ph type="ftr" sz="quarter" idx="11"/>
          </p:nvPr>
        </p:nvSpPr>
        <p:spPr/>
        <p:txBody>
          <a:bodyPr/>
          <a:lstStyle/>
          <a:p>
            <a:r>
              <a:rPr lang="en-US"/>
              <a:t>UNCLASSIFIED</a:t>
            </a:r>
          </a:p>
        </p:txBody>
      </p:sp>
      <p:sp>
        <p:nvSpPr>
          <p:cNvPr id="6" name="Slide Number Placeholder 5"/>
          <p:cNvSpPr>
            <a:spLocks noGrp="1"/>
          </p:cNvSpPr>
          <p:nvPr>
            <p:ph type="sldNum" sz="quarter" idx="12"/>
          </p:nvPr>
        </p:nvSpPr>
        <p:spPr/>
        <p:txBody>
          <a:bodyPr/>
          <a:lstStyle/>
          <a:p>
            <a:fld id="{9915E373-238E-BF4B-BC78-5089B2840B71}" type="slidenum">
              <a:rPr lang="en-US" smtClean="0"/>
              <a:t>86</a:t>
            </a:fld>
            <a:endParaRPr lang="en-US"/>
          </a:p>
        </p:txBody>
      </p:sp>
    </p:spTree>
    <p:extLst>
      <p:ext uri="{BB962C8B-B14F-4D97-AF65-F5344CB8AC3E}">
        <p14:creationId xmlns:p14="http://schemas.microsoft.com/office/powerpoint/2010/main" val="10419348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4" name="Rectangle 7"/>
          <p:cNvSpPr>
            <a:spLocks noGrp="1" noChangeArrowheads="1"/>
          </p:cNvSpPr>
          <p:nvPr>
            <p:ph type="sldNum" sz="quarter" idx="5"/>
          </p:nvPr>
        </p:nvSpPr>
        <p:spPr>
          <a:noFill/>
        </p:spPr>
        <p:txBody>
          <a:bodyPr/>
          <a:lstStyle/>
          <a:p>
            <a:pPr defTabSz="911735"/>
            <a:fld id="{B978D196-4E60-43C2-910F-1C82DC3CC669}" type="slidenum">
              <a:rPr lang="en-AU" smtClean="0"/>
              <a:pPr defTabSz="911735"/>
              <a:t>90</a:t>
            </a:fld>
            <a:endParaRPr lang="en-AU" dirty="0"/>
          </a:p>
        </p:txBody>
      </p:sp>
      <p:sp>
        <p:nvSpPr>
          <p:cNvPr id="658435" name="Rectangle 2"/>
          <p:cNvSpPr>
            <a:spLocks noGrp="1" noRot="1" noChangeAspect="1" noChangeArrowheads="1" noTextEdit="1"/>
          </p:cNvSpPr>
          <p:nvPr>
            <p:ph type="sldImg"/>
          </p:nvPr>
        </p:nvSpPr>
        <p:spPr>
          <a:xfrm>
            <a:off x="103188" y="769938"/>
            <a:ext cx="6645275" cy="3738562"/>
          </a:xfrm>
          <a:ln w="12700" cap="flat"/>
        </p:spPr>
      </p:sp>
      <p:sp>
        <p:nvSpPr>
          <p:cNvPr id="658436" name="Rectangle 3"/>
          <p:cNvSpPr>
            <a:spLocks noGrp="1" noChangeArrowheads="1"/>
          </p:cNvSpPr>
          <p:nvPr>
            <p:ph type="body" idx="1"/>
          </p:nvPr>
        </p:nvSpPr>
        <p:spPr>
          <a:xfrm>
            <a:off x="905407" y="4742340"/>
            <a:ext cx="4986863" cy="834636"/>
          </a:xfrm>
          <a:noFill/>
          <a:ln/>
        </p:spPr>
        <p:txBody>
          <a:bodyPr lIns="96631" tIns="47522" rIns="96631" bIns="47522">
            <a:spAutoFit/>
          </a:bodyPr>
          <a:lstStyle/>
          <a:p>
            <a:pPr eaLnBrk="1" hangingPunct="1"/>
            <a:r>
              <a:rPr lang="en-US">
                <a:cs typeface="Times New Roman" pitchFamily="18" charset="0"/>
              </a:rPr>
              <a:t>Since the goals and structure of processes/threads is often orthogonal to other aspects of a system, it typically cuts across many subsystems and is therefore often difficult to manage if it is buried deep in a system’s structure.</a:t>
            </a:r>
            <a:r>
              <a:rPr lang="en-US"/>
              <a:t> </a:t>
            </a:r>
          </a:p>
          <a:p>
            <a:pPr eaLnBrk="1" hangingPunct="1"/>
            <a:endParaRPr lang="en-US"/>
          </a:p>
        </p:txBody>
      </p:sp>
    </p:spTree>
    <p:extLst>
      <p:ext uri="{BB962C8B-B14F-4D97-AF65-F5344CB8AC3E}">
        <p14:creationId xmlns:p14="http://schemas.microsoft.com/office/powerpoint/2010/main" val="4068918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Rectangle 7"/>
          <p:cNvSpPr>
            <a:spLocks noGrp="1" noChangeArrowheads="1"/>
          </p:cNvSpPr>
          <p:nvPr>
            <p:ph type="sldNum" sz="quarter" idx="5"/>
          </p:nvPr>
        </p:nvSpPr>
        <p:spPr>
          <a:noFill/>
        </p:spPr>
        <p:txBody>
          <a:bodyPr/>
          <a:lstStyle/>
          <a:p>
            <a:pPr defTabSz="944761"/>
            <a:fld id="{D23586B9-86EC-4660-B28D-3D7DA9A258D5}" type="slidenum">
              <a:rPr lang="en-AU" smtClean="0"/>
              <a:pPr defTabSz="944761"/>
              <a:t>6</a:t>
            </a:fld>
            <a:endParaRPr lang="en-AU" dirty="0"/>
          </a:p>
        </p:txBody>
      </p:sp>
      <p:sp>
        <p:nvSpPr>
          <p:cNvPr id="642051" name="Rectangle 2"/>
          <p:cNvSpPr>
            <a:spLocks noGrp="1" noRot="1" noChangeAspect="1" noChangeArrowheads="1" noTextEdit="1"/>
          </p:cNvSpPr>
          <p:nvPr>
            <p:ph type="sldImg"/>
          </p:nvPr>
        </p:nvSpPr>
        <p:spPr>
          <a:xfrm>
            <a:off x="142875" y="769938"/>
            <a:ext cx="6813550" cy="3833812"/>
          </a:xfrm>
          <a:ln w="12700" cap="flat"/>
        </p:spPr>
      </p:sp>
      <p:sp>
        <p:nvSpPr>
          <p:cNvPr id="642052" name="Rectangle 3"/>
          <p:cNvSpPr>
            <a:spLocks noGrp="1" noChangeArrowheads="1"/>
          </p:cNvSpPr>
          <p:nvPr>
            <p:ph type="body" idx="1"/>
          </p:nvPr>
        </p:nvSpPr>
        <p:spPr>
          <a:xfrm>
            <a:off x="947237" y="4863117"/>
            <a:ext cx="5204829" cy="286065"/>
          </a:xfrm>
          <a:solidFill>
            <a:srgbClr val="FFFFFF"/>
          </a:solidFill>
          <a:ln w="12700" cap="flat">
            <a:solidFill>
              <a:srgbClr val="000000"/>
            </a:solidFill>
          </a:ln>
        </p:spPr>
        <p:txBody>
          <a:bodyPr lIns="95206" tIns="47603" rIns="95206" bIns="47603"/>
          <a:lstStyle/>
          <a:p>
            <a:pPr eaLnBrk="1" hangingPunct="1"/>
            <a:r>
              <a:rPr lang="en-US"/>
              <a:t>Difficult to find a good or to agree on an architecture definition. All definitions have the following themes.</a:t>
            </a:r>
          </a:p>
          <a:p>
            <a:pPr eaLnBrk="1" hangingPunct="1"/>
            <a:r>
              <a:rPr lang="en-US"/>
              <a:t>Arch is structure and org of a system. when architecting think about why you are doing it and how far to go (knowing when to stop)</a:t>
            </a:r>
          </a:p>
          <a:p>
            <a:pPr eaLnBrk="1" hangingPunct="1"/>
            <a:endParaRPr lang="en-US"/>
          </a:p>
          <a:p>
            <a:pPr eaLnBrk="1" hangingPunct="1"/>
            <a:r>
              <a:rPr lang="en-US"/>
              <a:t>See SEI web site for this collection of definitions.</a:t>
            </a:r>
          </a:p>
          <a:p>
            <a:pPr eaLnBrk="1" hangingPunct="1"/>
            <a:endParaRPr lang="en-US"/>
          </a:p>
        </p:txBody>
      </p:sp>
    </p:spTree>
    <p:extLst>
      <p:ext uri="{BB962C8B-B14F-4D97-AF65-F5344CB8AC3E}">
        <p14:creationId xmlns:p14="http://schemas.microsoft.com/office/powerpoint/2010/main" val="100821921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Rectangle 7"/>
          <p:cNvSpPr>
            <a:spLocks noGrp="1" noChangeArrowheads="1"/>
          </p:cNvSpPr>
          <p:nvPr>
            <p:ph type="sldNum" sz="quarter" idx="5"/>
          </p:nvPr>
        </p:nvSpPr>
        <p:spPr>
          <a:noFill/>
        </p:spPr>
        <p:txBody>
          <a:bodyPr/>
          <a:lstStyle/>
          <a:p>
            <a:pPr defTabSz="911735"/>
            <a:fld id="{BF3F3C79-DA0F-4225-B86F-83F118611EEE}" type="slidenum">
              <a:rPr lang="en-AU" smtClean="0"/>
              <a:pPr defTabSz="911735"/>
              <a:t>91</a:t>
            </a:fld>
            <a:endParaRPr lang="en-AU" dirty="0"/>
          </a:p>
        </p:txBody>
      </p:sp>
      <p:sp>
        <p:nvSpPr>
          <p:cNvPr id="659459" name="Rectangle 2"/>
          <p:cNvSpPr>
            <a:spLocks noGrp="1" noRot="1" noChangeAspect="1" noChangeArrowheads="1" noTextEdit="1"/>
          </p:cNvSpPr>
          <p:nvPr>
            <p:ph type="sldImg"/>
          </p:nvPr>
        </p:nvSpPr>
        <p:spPr>
          <a:xfrm>
            <a:off x="104775" y="769938"/>
            <a:ext cx="6643688" cy="3738562"/>
          </a:xfrm>
          <a:ln w="12700" cap="flat"/>
        </p:spPr>
      </p:sp>
      <p:sp>
        <p:nvSpPr>
          <p:cNvPr id="659460" name="Rectangle 3"/>
          <p:cNvSpPr>
            <a:spLocks noGrp="1" noChangeArrowheads="1"/>
          </p:cNvSpPr>
          <p:nvPr>
            <p:ph type="body" idx="1"/>
          </p:nvPr>
        </p:nvSpPr>
        <p:spPr>
          <a:xfrm>
            <a:off x="960903" y="4742340"/>
            <a:ext cx="4985278" cy="1573300"/>
          </a:xfrm>
          <a:noFill/>
          <a:ln/>
        </p:spPr>
        <p:txBody>
          <a:bodyPr lIns="96631" tIns="47522" rIns="96631" bIns="47522">
            <a:spAutoFit/>
          </a:bodyPr>
          <a:lstStyle/>
          <a:p>
            <a:pPr eaLnBrk="1" hangingPunct="1">
              <a:buFontTx/>
              <a:buChar char="•"/>
            </a:pPr>
            <a:endParaRPr lang="en-US" dirty="0"/>
          </a:p>
          <a:p>
            <a:pPr eaLnBrk="1" hangingPunct="1">
              <a:buFontTx/>
              <a:buChar char="•"/>
            </a:pPr>
            <a:r>
              <a:rPr lang="en-US" dirty="0"/>
              <a:t>Services (interface, abstraction), or what the unit offers</a:t>
            </a:r>
          </a:p>
          <a:p>
            <a:pPr eaLnBrk="1" hangingPunct="1">
              <a:buFontTx/>
              <a:buChar char="•"/>
            </a:pPr>
            <a:r>
              <a:rPr lang="en-US" dirty="0"/>
              <a:t>Logic/implementation (action), or what the unit does internally </a:t>
            </a:r>
          </a:p>
          <a:p>
            <a:pPr eaLnBrk="1" hangingPunct="1">
              <a:buFontTx/>
              <a:buChar char="•"/>
            </a:pPr>
            <a:r>
              <a:rPr lang="en-US" dirty="0"/>
              <a:t>Integration (adaptation), or how the unit accesses other units.  Wrappers or adaptors components fit into this category, insofar as they make an external paradigm fit into one’s own.</a:t>
            </a:r>
          </a:p>
          <a:p>
            <a:pPr eaLnBrk="1" hangingPunct="1">
              <a:buFontTx/>
              <a:buChar char="•"/>
            </a:pPr>
            <a:endParaRPr lang="en-US" dirty="0"/>
          </a:p>
          <a:p>
            <a:pPr eaLnBrk="1" hangingPunct="1"/>
            <a:r>
              <a:rPr lang="en-US" dirty="0"/>
              <a:t> </a:t>
            </a:r>
          </a:p>
        </p:txBody>
      </p:sp>
    </p:spTree>
    <p:extLst>
      <p:ext uri="{BB962C8B-B14F-4D97-AF65-F5344CB8AC3E}">
        <p14:creationId xmlns:p14="http://schemas.microsoft.com/office/powerpoint/2010/main" val="38031740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Rectangle 7"/>
          <p:cNvSpPr>
            <a:spLocks noGrp="1" noChangeArrowheads="1"/>
          </p:cNvSpPr>
          <p:nvPr>
            <p:ph type="sldNum" sz="quarter" idx="5"/>
          </p:nvPr>
        </p:nvSpPr>
        <p:spPr>
          <a:noFill/>
        </p:spPr>
        <p:txBody>
          <a:bodyPr/>
          <a:lstStyle/>
          <a:p>
            <a:pPr defTabSz="911735"/>
            <a:fld id="{BF3F3C79-DA0F-4225-B86F-83F118611EEE}" type="slidenum">
              <a:rPr lang="en-AU" smtClean="0"/>
              <a:pPr defTabSz="911735"/>
              <a:t>92</a:t>
            </a:fld>
            <a:endParaRPr lang="en-AU" dirty="0"/>
          </a:p>
        </p:txBody>
      </p:sp>
      <p:sp>
        <p:nvSpPr>
          <p:cNvPr id="659459" name="Rectangle 2"/>
          <p:cNvSpPr>
            <a:spLocks noGrp="1" noRot="1" noChangeAspect="1" noChangeArrowheads="1" noTextEdit="1"/>
          </p:cNvSpPr>
          <p:nvPr>
            <p:ph type="sldImg"/>
          </p:nvPr>
        </p:nvSpPr>
        <p:spPr>
          <a:xfrm>
            <a:off x="104775" y="769938"/>
            <a:ext cx="6643688" cy="3738562"/>
          </a:xfrm>
          <a:ln w="12700" cap="flat"/>
        </p:spPr>
      </p:sp>
      <p:sp>
        <p:nvSpPr>
          <p:cNvPr id="659460" name="Rectangle 3"/>
          <p:cNvSpPr>
            <a:spLocks noGrp="1" noChangeArrowheads="1"/>
          </p:cNvSpPr>
          <p:nvPr>
            <p:ph type="body" idx="1"/>
          </p:nvPr>
        </p:nvSpPr>
        <p:spPr>
          <a:xfrm>
            <a:off x="960903" y="4742340"/>
            <a:ext cx="4985278" cy="465304"/>
          </a:xfrm>
          <a:noFill/>
          <a:ln/>
        </p:spPr>
        <p:txBody>
          <a:bodyPr lIns="96631" tIns="47522" rIns="96631" bIns="47522">
            <a:spAutoFit/>
          </a:bodyPr>
          <a:lstStyle/>
          <a:p>
            <a:pPr eaLnBrk="1" hangingPunct="1"/>
            <a:endParaRPr lang="en-US" dirty="0"/>
          </a:p>
          <a:p>
            <a:pPr eaLnBrk="1" hangingPunct="1"/>
            <a:r>
              <a:rPr lang="en-US" dirty="0"/>
              <a:t>May break Service Interface further into the API and Maintenance Interfaces</a:t>
            </a:r>
          </a:p>
        </p:txBody>
      </p:sp>
    </p:spTree>
    <p:extLst>
      <p:ext uri="{BB962C8B-B14F-4D97-AF65-F5344CB8AC3E}">
        <p14:creationId xmlns:p14="http://schemas.microsoft.com/office/powerpoint/2010/main" val="17312967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Rectangle 7"/>
          <p:cNvSpPr>
            <a:spLocks noGrp="1" noChangeArrowheads="1"/>
          </p:cNvSpPr>
          <p:nvPr>
            <p:ph type="sldNum" sz="quarter" idx="5"/>
          </p:nvPr>
        </p:nvSpPr>
        <p:spPr>
          <a:noFill/>
        </p:spPr>
        <p:txBody>
          <a:bodyPr/>
          <a:lstStyle/>
          <a:p>
            <a:pPr defTabSz="911735"/>
            <a:fld id="{BF3F3C79-DA0F-4225-B86F-83F118611EEE}" type="slidenum">
              <a:rPr lang="en-AU" smtClean="0"/>
              <a:pPr defTabSz="911735"/>
              <a:t>93</a:t>
            </a:fld>
            <a:endParaRPr lang="en-AU" dirty="0"/>
          </a:p>
        </p:txBody>
      </p:sp>
      <p:sp>
        <p:nvSpPr>
          <p:cNvPr id="659459" name="Rectangle 2"/>
          <p:cNvSpPr>
            <a:spLocks noGrp="1" noRot="1" noChangeAspect="1" noChangeArrowheads="1" noTextEdit="1"/>
          </p:cNvSpPr>
          <p:nvPr>
            <p:ph type="sldImg"/>
          </p:nvPr>
        </p:nvSpPr>
        <p:spPr>
          <a:xfrm>
            <a:off x="104775" y="769938"/>
            <a:ext cx="6643688" cy="3738562"/>
          </a:xfrm>
          <a:ln w="12700" cap="flat"/>
        </p:spPr>
      </p:sp>
      <p:sp>
        <p:nvSpPr>
          <p:cNvPr id="659460" name="Rectangle 3"/>
          <p:cNvSpPr>
            <a:spLocks noGrp="1" noChangeArrowheads="1"/>
          </p:cNvSpPr>
          <p:nvPr>
            <p:ph type="body" idx="1"/>
          </p:nvPr>
        </p:nvSpPr>
        <p:spPr>
          <a:xfrm>
            <a:off x="960903" y="4742340"/>
            <a:ext cx="4985278" cy="465304"/>
          </a:xfrm>
          <a:noFill/>
          <a:ln/>
        </p:spPr>
        <p:txBody>
          <a:bodyPr lIns="96631" tIns="47522" rIns="96631" bIns="47522">
            <a:spAutoFit/>
          </a:bodyPr>
          <a:lstStyle/>
          <a:p>
            <a:pPr eaLnBrk="1" hangingPunct="1"/>
            <a:endParaRPr lang="en-US" dirty="0"/>
          </a:p>
          <a:p>
            <a:pPr eaLnBrk="1" hangingPunct="1"/>
            <a:r>
              <a:rPr lang="en-US" dirty="0"/>
              <a:t>May break Service Interface further into the API and Maintenance Interfaces</a:t>
            </a:r>
          </a:p>
        </p:txBody>
      </p:sp>
    </p:spTree>
    <p:extLst>
      <p:ext uri="{BB962C8B-B14F-4D97-AF65-F5344CB8AC3E}">
        <p14:creationId xmlns:p14="http://schemas.microsoft.com/office/powerpoint/2010/main" val="247300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098" name="Rectangle 7"/>
          <p:cNvSpPr>
            <a:spLocks noGrp="1" noChangeArrowheads="1"/>
          </p:cNvSpPr>
          <p:nvPr>
            <p:ph type="sldNum" sz="quarter" idx="5"/>
          </p:nvPr>
        </p:nvSpPr>
        <p:spPr>
          <a:noFill/>
        </p:spPr>
        <p:txBody>
          <a:bodyPr/>
          <a:lstStyle/>
          <a:p>
            <a:pPr defTabSz="944761"/>
            <a:fld id="{02D8567A-EF1D-4E8C-8AA8-13265C9BD275}" type="slidenum">
              <a:rPr lang="en-AU" smtClean="0"/>
              <a:pPr defTabSz="944761"/>
              <a:t>7</a:t>
            </a:fld>
            <a:endParaRPr lang="en-AU" dirty="0"/>
          </a:p>
        </p:txBody>
      </p:sp>
      <p:sp>
        <p:nvSpPr>
          <p:cNvPr id="644099" name="Rectangle 2"/>
          <p:cNvSpPr>
            <a:spLocks noGrp="1" noRot="1" noChangeAspect="1" noChangeArrowheads="1" noTextEdit="1"/>
          </p:cNvSpPr>
          <p:nvPr>
            <p:ph type="sldImg"/>
          </p:nvPr>
        </p:nvSpPr>
        <p:spPr>
          <a:xfrm>
            <a:off x="142875" y="769938"/>
            <a:ext cx="6813550" cy="3833812"/>
          </a:xfrm>
          <a:ln w="12700" cap="flat"/>
        </p:spPr>
      </p:sp>
      <p:sp>
        <p:nvSpPr>
          <p:cNvPr id="644100" name="Rectangle 3"/>
          <p:cNvSpPr>
            <a:spLocks noGrp="1" noChangeArrowheads="1"/>
          </p:cNvSpPr>
          <p:nvPr>
            <p:ph type="body" idx="1"/>
          </p:nvPr>
        </p:nvSpPr>
        <p:spPr>
          <a:xfrm>
            <a:off x="947237" y="4863117"/>
            <a:ext cx="5204829" cy="286065"/>
          </a:xfrm>
          <a:solidFill>
            <a:srgbClr val="FFFFFF"/>
          </a:solidFill>
          <a:ln w="12700" cap="flat">
            <a:solidFill>
              <a:srgbClr val="000000"/>
            </a:solidFill>
          </a:ln>
        </p:spPr>
        <p:txBody>
          <a:bodyPr lIns="95206" tIns="47603" rIns="95206" bIns="47603"/>
          <a:lstStyle/>
          <a:p>
            <a:pPr eaLnBrk="1" hangingPunct="1"/>
            <a:r>
              <a:rPr lang="en-US"/>
              <a:t>Architecture is done for a purpose</a:t>
            </a:r>
          </a:p>
        </p:txBody>
      </p:sp>
    </p:spTree>
    <p:extLst>
      <p:ext uri="{BB962C8B-B14F-4D97-AF65-F5344CB8AC3E}">
        <p14:creationId xmlns:p14="http://schemas.microsoft.com/office/powerpoint/2010/main" val="4228588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Rectangle 7"/>
          <p:cNvSpPr>
            <a:spLocks noGrp="1" noChangeArrowheads="1"/>
          </p:cNvSpPr>
          <p:nvPr>
            <p:ph type="sldNum" sz="quarter" idx="5"/>
          </p:nvPr>
        </p:nvSpPr>
        <p:spPr>
          <a:noFill/>
        </p:spPr>
        <p:txBody>
          <a:bodyPr/>
          <a:lstStyle/>
          <a:p>
            <a:pPr defTabSz="944761"/>
            <a:fld id="{DBC163DF-40A3-430B-BEA8-5901F4991ACB}" type="slidenum">
              <a:rPr lang="en-AU" smtClean="0"/>
              <a:pPr defTabSz="944761"/>
              <a:t>8</a:t>
            </a:fld>
            <a:endParaRPr lang="en-AU" dirty="0"/>
          </a:p>
        </p:txBody>
      </p:sp>
      <p:sp>
        <p:nvSpPr>
          <p:cNvPr id="643075" name="Rectangle 2"/>
          <p:cNvSpPr>
            <a:spLocks noGrp="1" noRot="1" noChangeAspect="1" noChangeArrowheads="1" noTextEdit="1"/>
          </p:cNvSpPr>
          <p:nvPr>
            <p:ph type="sldImg"/>
          </p:nvPr>
        </p:nvSpPr>
        <p:spPr>
          <a:xfrm>
            <a:off x="142875" y="769938"/>
            <a:ext cx="6813550" cy="3833812"/>
          </a:xfrm>
          <a:ln w="12700" cap="flat"/>
        </p:spPr>
      </p:sp>
      <p:sp>
        <p:nvSpPr>
          <p:cNvPr id="643076" name="Rectangle 3"/>
          <p:cNvSpPr>
            <a:spLocks noGrp="1" noChangeArrowheads="1"/>
          </p:cNvSpPr>
          <p:nvPr>
            <p:ph type="body" idx="1"/>
          </p:nvPr>
        </p:nvSpPr>
        <p:spPr>
          <a:xfrm>
            <a:off x="947237" y="4863119"/>
            <a:ext cx="5204829" cy="905602"/>
          </a:xfrm>
          <a:solidFill>
            <a:srgbClr val="FFFFFF"/>
          </a:solidFill>
          <a:ln w="12700" cap="flat">
            <a:solidFill>
              <a:srgbClr val="000000"/>
            </a:solidFill>
          </a:ln>
        </p:spPr>
        <p:txBody>
          <a:bodyPr lIns="95206" tIns="47603" rIns="95206" bIns="47603"/>
          <a:lstStyle/>
          <a:p>
            <a:pPr eaLnBrk="1" hangingPunct="1"/>
            <a:r>
              <a:rPr lang="en-US" b="1"/>
              <a:t>Decomposition Note:</a:t>
            </a:r>
          </a:p>
          <a:p>
            <a:pPr eaLnBrk="1" hangingPunct="1"/>
            <a:r>
              <a:rPr lang="en-US"/>
              <a:t>specifying interfaces is often more of a design activity than architecture. The architect may be concerned with defining the nature of interfaces or the protocols and standards used with interfaces.</a:t>
            </a:r>
          </a:p>
          <a:p>
            <a:pPr eaLnBrk="1" hangingPunct="1"/>
            <a:r>
              <a:rPr lang="en-US" b="1"/>
              <a:t>Example notes:</a:t>
            </a:r>
          </a:p>
          <a:p>
            <a:pPr eaLnBrk="1" hangingPunct="1">
              <a:buFontTx/>
              <a:buChar char="•"/>
            </a:pPr>
            <a:r>
              <a:rPr lang="en-US"/>
              <a:t>Provide examples for designer and developers and remaining audience to enable them to do their job</a:t>
            </a:r>
          </a:p>
          <a:p>
            <a:pPr eaLnBrk="1" hangingPunct="1">
              <a:buFontTx/>
              <a:buChar char="•"/>
            </a:pPr>
            <a:r>
              <a:rPr lang="en-US"/>
              <a:t>Reference architectures: look at reference architectures formulated around the same concepts. E.g. if you are building an e-commerce site, it’s quite similar to what an e-commerce site looks like</a:t>
            </a:r>
          </a:p>
          <a:p>
            <a:pPr eaLnBrk="1" hangingPunct="1">
              <a:buFontTx/>
              <a:buChar char="•"/>
            </a:pPr>
            <a:endParaRPr lang="en-US"/>
          </a:p>
          <a:p>
            <a:pPr eaLnBrk="1" hangingPunct="1"/>
            <a:endParaRPr lang="en-US"/>
          </a:p>
          <a:p>
            <a:pPr eaLnBrk="1" hangingPunct="1"/>
            <a:endParaRPr lang="en-US"/>
          </a:p>
        </p:txBody>
      </p:sp>
    </p:spTree>
    <p:extLst>
      <p:ext uri="{BB962C8B-B14F-4D97-AF65-F5344CB8AC3E}">
        <p14:creationId xmlns:p14="http://schemas.microsoft.com/office/powerpoint/2010/main" val="3091709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22" name="Rectangle 7"/>
          <p:cNvSpPr>
            <a:spLocks noGrp="1" noChangeArrowheads="1"/>
          </p:cNvSpPr>
          <p:nvPr>
            <p:ph type="sldNum" sz="quarter" idx="5"/>
          </p:nvPr>
        </p:nvSpPr>
        <p:spPr>
          <a:noFill/>
        </p:spPr>
        <p:txBody>
          <a:bodyPr/>
          <a:lstStyle/>
          <a:p>
            <a:pPr defTabSz="944761"/>
            <a:fld id="{3CE9C30C-C902-4DEF-A426-0FF302DE0C39}" type="slidenum">
              <a:rPr lang="en-AU" smtClean="0"/>
              <a:pPr defTabSz="944761"/>
              <a:t>9</a:t>
            </a:fld>
            <a:endParaRPr lang="en-AU" dirty="0"/>
          </a:p>
        </p:txBody>
      </p:sp>
      <p:sp>
        <p:nvSpPr>
          <p:cNvPr id="645123" name="Rectangle 2"/>
          <p:cNvSpPr>
            <a:spLocks noGrp="1" noRot="1" noChangeAspect="1" noChangeArrowheads="1" noTextEdit="1"/>
          </p:cNvSpPr>
          <p:nvPr>
            <p:ph type="sldImg"/>
          </p:nvPr>
        </p:nvSpPr>
        <p:spPr>
          <a:xfrm>
            <a:off x="142875" y="769938"/>
            <a:ext cx="6813550" cy="3833812"/>
          </a:xfrm>
          <a:ln w="12700" cap="flat"/>
        </p:spPr>
      </p:sp>
      <p:sp>
        <p:nvSpPr>
          <p:cNvPr id="645124" name="Rectangle 3"/>
          <p:cNvSpPr>
            <a:spLocks noGrp="1" noChangeArrowheads="1"/>
          </p:cNvSpPr>
          <p:nvPr>
            <p:ph type="body" idx="1"/>
          </p:nvPr>
        </p:nvSpPr>
        <p:spPr>
          <a:xfrm>
            <a:off x="947237" y="4863117"/>
            <a:ext cx="5204829" cy="286065"/>
          </a:xfrm>
          <a:solidFill>
            <a:srgbClr val="FFFFFF"/>
          </a:solidFill>
          <a:ln w="12700" cap="flat">
            <a:solidFill>
              <a:srgbClr val="000000"/>
            </a:solidFill>
          </a:ln>
        </p:spPr>
        <p:txBody>
          <a:bodyPr lIns="95206" tIns="47603" rIns="95206" bIns="47603"/>
          <a:lstStyle/>
          <a:p>
            <a:pPr marL="236601" indent="-236601" eaLnBrk="1" hangingPunct="1"/>
            <a:r>
              <a:rPr lang="en-US" dirty="0"/>
              <a:t>Architecture is done to he degree required to:</a:t>
            </a:r>
          </a:p>
          <a:p>
            <a:pPr marL="236601" indent="-236601" eaLnBrk="1" hangingPunct="1"/>
            <a:r>
              <a:rPr lang="en-US" dirty="0"/>
              <a:t>Confidence that you can meet SLR’s not that you have met them already</a:t>
            </a:r>
          </a:p>
          <a:p>
            <a:pPr marL="236601" indent="-236601" eaLnBrk="1" hangingPunct="1"/>
            <a:endParaRPr lang="en-US" dirty="0"/>
          </a:p>
          <a:p>
            <a:pPr marL="236601" indent="-236601" eaLnBrk="1" hangingPunct="1"/>
            <a:r>
              <a:rPr lang="en-US" dirty="0"/>
              <a:t>How far do you take architecture:</a:t>
            </a:r>
          </a:p>
          <a:p>
            <a:pPr marL="236601" indent="-236601" eaLnBrk="1" hangingPunct="1">
              <a:buFontTx/>
              <a:buAutoNum type="alphaLcParenR"/>
            </a:pPr>
            <a:r>
              <a:rPr lang="en-US" dirty="0"/>
              <a:t> Project has many senior developers so can safely stop architecture at design and let the developers take-over.</a:t>
            </a:r>
          </a:p>
          <a:p>
            <a:pPr marL="236601" indent="-236601" eaLnBrk="1" hangingPunct="1">
              <a:buFontTx/>
              <a:buAutoNum type="alphaLcParenR"/>
            </a:pPr>
            <a:r>
              <a:rPr lang="en-US" dirty="0"/>
              <a:t> Project has no senior developers, and so the architect will mentor developers through design.</a:t>
            </a:r>
          </a:p>
          <a:p>
            <a:pPr marL="236601" indent="-236601" eaLnBrk="1" hangingPunct="1">
              <a:buFontTx/>
              <a:buAutoNum type="alphaLcParenR"/>
            </a:pPr>
            <a:endParaRPr lang="en-US" dirty="0"/>
          </a:p>
          <a:p>
            <a:pPr marL="236601" indent="-236601" eaLnBrk="1" hangingPunct="1"/>
            <a:r>
              <a:rPr lang="en-US" dirty="0"/>
              <a:t>So some times you take it further than others.</a:t>
            </a:r>
          </a:p>
        </p:txBody>
      </p:sp>
    </p:spTree>
    <p:extLst>
      <p:ext uri="{BB962C8B-B14F-4D97-AF65-F5344CB8AC3E}">
        <p14:creationId xmlns:p14="http://schemas.microsoft.com/office/powerpoint/2010/main" val="4273408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18" name="Rectangle 7"/>
          <p:cNvSpPr>
            <a:spLocks noGrp="1" noChangeArrowheads="1"/>
          </p:cNvSpPr>
          <p:nvPr>
            <p:ph type="sldNum" sz="quarter" idx="5"/>
          </p:nvPr>
        </p:nvSpPr>
        <p:spPr>
          <a:noFill/>
        </p:spPr>
        <p:txBody>
          <a:bodyPr/>
          <a:lstStyle/>
          <a:p>
            <a:pPr defTabSz="944761"/>
            <a:fld id="{E51F0FC0-FDBD-4C2A-A487-9BE35804CAE3}" type="slidenum">
              <a:rPr lang="en-AU" smtClean="0"/>
              <a:pPr defTabSz="944761"/>
              <a:t>10</a:t>
            </a:fld>
            <a:endParaRPr lang="en-AU" dirty="0"/>
          </a:p>
        </p:txBody>
      </p:sp>
      <p:sp>
        <p:nvSpPr>
          <p:cNvPr id="649219" name="Rectangle 2"/>
          <p:cNvSpPr>
            <a:spLocks noGrp="1" noRot="1" noChangeAspect="1" noChangeArrowheads="1" noTextEdit="1"/>
          </p:cNvSpPr>
          <p:nvPr>
            <p:ph type="sldImg"/>
          </p:nvPr>
        </p:nvSpPr>
        <p:spPr>
          <a:xfrm>
            <a:off x="142875" y="769938"/>
            <a:ext cx="6813550" cy="3833812"/>
          </a:xfrm>
          <a:ln w="12700" cap="flat"/>
        </p:spPr>
      </p:sp>
      <p:sp>
        <p:nvSpPr>
          <p:cNvPr id="649220" name="Rectangle 3"/>
          <p:cNvSpPr>
            <a:spLocks noGrp="1" noChangeArrowheads="1"/>
          </p:cNvSpPr>
          <p:nvPr>
            <p:ph type="body" idx="1"/>
          </p:nvPr>
        </p:nvSpPr>
        <p:spPr>
          <a:xfrm>
            <a:off x="947237" y="4863117"/>
            <a:ext cx="5204829" cy="286065"/>
          </a:xfrm>
          <a:solidFill>
            <a:srgbClr val="FFFFFF"/>
          </a:solidFill>
          <a:ln w="12700" cap="flat">
            <a:solidFill>
              <a:srgbClr val="000000"/>
            </a:solidFill>
          </a:ln>
        </p:spPr>
        <p:txBody>
          <a:bodyPr lIns="95206" tIns="47603" rIns="95206" bIns="47603"/>
          <a:lstStyle/>
          <a:p>
            <a:pPr eaLnBrk="1" hangingPunct="1"/>
            <a:endParaRPr lang="en-US"/>
          </a:p>
        </p:txBody>
      </p:sp>
    </p:spTree>
    <p:extLst>
      <p:ext uri="{BB962C8B-B14F-4D97-AF65-F5344CB8AC3E}">
        <p14:creationId xmlns:p14="http://schemas.microsoft.com/office/powerpoint/2010/main" val="1070567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7"/>
          <p:cNvSpPr>
            <a:spLocks noGrp="1" noChangeArrowheads="1"/>
          </p:cNvSpPr>
          <p:nvPr>
            <p:ph type="sldNum" sz="quarter" idx="5"/>
          </p:nvPr>
        </p:nvSpPr>
        <p:spPr>
          <a:noFill/>
        </p:spPr>
        <p:txBody>
          <a:bodyPr/>
          <a:lstStyle/>
          <a:p>
            <a:pPr defTabSz="944761"/>
            <a:fld id="{D4BDDDEA-A3C4-44BB-A7BB-6745B9EEBF77}" type="slidenum">
              <a:rPr lang="en-AU" smtClean="0"/>
              <a:pPr defTabSz="944761"/>
              <a:t>11</a:t>
            </a:fld>
            <a:endParaRPr lang="en-AU" dirty="0"/>
          </a:p>
        </p:txBody>
      </p:sp>
      <p:sp>
        <p:nvSpPr>
          <p:cNvPr id="648195" name="Rectangle 2"/>
          <p:cNvSpPr>
            <a:spLocks noGrp="1" noRot="1" noChangeAspect="1" noChangeArrowheads="1" noTextEdit="1"/>
          </p:cNvSpPr>
          <p:nvPr>
            <p:ph type="sldImg"/>
          </p:nvPr>
        </p:nvSpPr>
        <p:spPr>
          <a:xfrm>
            <a:off x="142875" y="769938"/>
            <a:ext cx="6813550" cy="3833812"/>
          </a:xfrm>
          <a:ln w="12700" cap="flat"/>
        </p:spPr>
      </p:sp>
      <p:sp>
        <p:nvSpPr>
          <p:cNvPr id="648196" name="Rectangle 3"/>
          <p:cNvSpPr>
            <a:spLocks noGrp="1" noChangeArrowheads="1"/>
          </p:cNvSpPr>
          <p:nvPr>
            <p:ph type="body" idx="1"/>
          </p:nvPr>
        </p:nvSpPr>
        <p:spPr>
          <a:xfrm>
            <a:off x="945582" y="4861482"/>
            <a:ext cx="5208139" cy="720886"/>
          </a:xfrm>
          <a:noFill/>
          <a:ln/>
        </p:spPr>
        <p:txBody>
          <a:bodyPr lIns="100131" tIns="49243" rIns="100131" bIns="49243">
            <a:spAutoFit/>
          </a:bodyPr>
          <a:lstStyle/>
          <a:p>
            <a:pPr eaLnBrk="1" hangingPunct="1"/>
            <a:r>
              <a:rPr lang="en-US"/>
              <a:t>Change your thought process from designer to architect</a:t>
            </a:r>
          </a:p>
          <a:p>
            <a:pPr eaLnBrk="1" hangingPunct="1"/>
            <a:r>
              <a:rPr lang="en-US"/>
              <a:t>If your experience is only design, it doesn’t scale well and you need to get architecture experience</a:t>
            </a:r>
          </a:p>
        </p:txBody>
      </p:sp>
    </p:spTree>
    <p:extLst>
      <p:ext uri="{BB962C8B-B14F-4D97-AF65-F5344CB8AC3E}">
        <p14:creationId xmlns:p14="http://schemas.microsoft.com/office/powerpoint/2010/main" val="1075191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Text Placeholder 4"/>
          <p:cNvSpPr>
            <a:spLocks noGrp="1"/>
          </p:cNvSpPr>
          <p:nvPr>
            <p:ph type="body" sz="quarter" idx="11" hasCustomPrompt="1"/>
          </p:nvPr>
        </p:nvSpPr>
        <p:spPr>
          <a:xfrm>
            <a:off x="401819" y="551298"/>
            <a:ext cx="8134421" cy="829613"/>
          </a:xfrm>
          <a:prstGeom prst="rect">
            <a:avLst/>
          </a:prstGeom>
        </p:spPr>
        <p:txBody>
          <a:bodyPr vert="horz" wrap="square" lIns="0" tIns="0" rIns="0" bIns="0" anchor="b" anchorCtr="0">
            <a:noAutofit/>
          </a:bodyPr>
          <a:lstStyle>
            <a:lvl1pPr marL="0" indent="0">
              <a:lnSpc>
                <a:spcPct val="90000"/>
              </a:lnSpc>
              <a:buNone/>
              <a:defRPr sz="3200" spc="-68" baseline="0">
                <a:solidFill>
                  <a:schemeClr val="tx2"/>
                </a:solidFill>
                <a:latin typeface="Arial Rounded MT Bold" charset="0"/>
                <a:ea typeface="Arial Rounded MT Bold" charset="0"/>
                <a:cs typeface="Arial Rounded MT Bold" charset="0"/>
              </a:defRPr>
            </a:lvl1pPr>
            <a:lvl2pPr marL="342900" indent="0">
              <a:buNone/>
              <a:defRPr sz="2550">
                <a:latin typeface="Verdana"/>
                <a:cs typeface="Verdana"/>
              </a:defRPr>
            </a:lvl2pPr>
            <a:lvl3pPr marL="685800" indent="0">
              <a:buNone/>
              <a:defRPr sz="2550">
                <a:latin typeface="Verdana"/>
                <a:cs typeface="Verdana"/>
              </a:defRPr>
            </a:lvl3pPr>
            <a:lvl4pPr marL="1028700" indent="0">
              <a:buNone/>
              <a:defRPr sz="2550">
                <a:latin typeface="Verdana"/>
                <a:cs typeface="Verdana"/>
              </a:defRPr>
            </a:lvl4pPr>
            <a:lvl5pPr marL="1371600" indent="0">
              <a:buNone/>
              <a:defRPr sz="2550">
                <a:latin typeface="Verdana"/>
                <a:cs typeface="Verdana"/>
              </a:defRPr>
            </a:lvl5pPr>
          </a:lstStyle>
          <a:p>
            <a:r>
              <a:rPr lang="en-US" dirty="0">
                <a:solidFill>
                  <a:schemeClr val="bg2"/>
                </a:solidFill>
              </a:rPr>
              <a:t>Main Title</a:t>
            </a:r>
            <a:br>
              <a:rPr lang="en-US" dirty="0">
                <a:solidFill>
                  <a:schemeClr val="bg2"/>
                </a:solidFill>
              </a:rPr>
            </a:br>
            <a:r>
              <a:rPr lang="en-US" dirty="0"/>
              <a:t>Sub Title</a:t>
            </a:r>
          </a:p>
        </p:txBody>
      </p:sp>
      <p:grpSp>
        <p:nvGrpSpPr>
          <p:cNvPr id="9" name="Group 8"/>
          <p:cNvGrpSpPr/>
          <p:nvPr userDrawn="1"/>
        </p:nvGrpSpPr>
        <p:grpSpPr>
          <a:xfrm>
            <a:off x="1171018" y="2470243"/>
            <a:ext cx="4229658" cy="2121993"/>
            <a:chOff x="2155911" y="927552"/>
            <a:chExt cx="3406769" cy="2216827"/>
          </a:xfrm>
        </p:grpSpPr>
        <p:sp>
          <p:nvSpPr>
            <p:cNvPr id="12" name="Cube 11"/>
            <p:cNvSpPr/>
            <p:nvPr/>
          </p:nvSpPr>
          <p:spPr>
            <a:xfrm rot="21244448">
              <a:off x="4910996" y="1896356"/>
              <a:ext cx="433953" cy="469123"/>
            </a:xfrm>
            <a:prstGeom prst="cube">
              <a:avLst/>
            </a:prstGeom>
            <a:ln/>
            <a:effectLst>
              <a:outerShdw blurRad="76200" dir="18900000" sy="23000" kx="-1200000" algn="bl" rotWithShape="0">
                <a:prstClr val="black">
                  <a:alpha val="3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AU" sz="1151"/>
            </a:p>
          </p:txBody>
        </p:sp>
        <p:sp>
          <p:nvSpPr>
            <p:cNvPr id="13" name="Cube 12"/>
            <p:cNvSpPr/>
            <p:nvPr/>
          </p:nvSpPr>
          <p:spPr>
            <a:xfrm rot="21244448">
              <a:off x="4426449" y="1155241"/>
              <a:ext cx="771677" cy="800014"/>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14" name="Cube 13"/>
            <p:cNvSpPr/>
            <p:nvPr/>
          </p:nvSpPr>
          <p:spPr>
            <a:xfrm rot="21244448">
              <a:off x="3605737" y="1657991"/>
              <a:ext cx="731563" cy="704068"/>
            </a:xfrm>
            <a:prstGeom prst="cube">
              <a:avLst/>
            </a:prstGeom>
            <a:solidFill>
              <a:srgbClr val="FF05A6"/>
            </a:solidFill>
            <a:ln>
              <a:solidFill>
                <a:srgbClr val="FF05A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18" name="Cube 17"/>
            <p:cNvSpPr/>
            <p:nvPr/>
          </p:nvSpPr>
          <p:spPr>
            <a:xfrm rot="21244448">
              <a:off x="2576857" y="1525593"/>
              <a:ext cx="697219" cy="651432"/>
            </a:xfrm>
            <a:prstGeom prst="cube">
              <a:avLst/>
            </a:prstGeom>
            <a:ln>
              <a:solidFill>
                <a:schemeClr val="accent2">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19" name="Cube 18"/>
            <p:cNvSpPr/>
            <p:nvPr/>
          </p:nvSpPr>
          <p:spPr>
            <a:xfrm rot="21244448">
              <a:off x="4447355" y="2201981"/>
              <a:ext cx="731563" cy="704068"/>
            </a:xfrm>
            <a:prstGeom prst="cube">
              <a:avLst/>
            </a:prstGeom>
            <a:solidFill>
              <a:srgbClr val="FF5DC5"/>
            </a:solidFill>
            <a:ln>
              <a:solidFill>
                <a:srgbClr val="FF5DC5"/>
              </a:solidFill>
            </a:ln>
            <a:effectLst>
              <a:outerShdw blurRad="76200" dir="18900000" sy="23000" kx="-1200000" algn="bl" rotWithShape="0">
                <a:prstClr val="black">
                  <a:alpha val="3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0" name="Cube 19"/>
            <p:cNvSpPr/>
            <p:nvPr/>
          </p:nvSpPr>
          <p:spPr>
            <a:xfrm rot="21244448">
              <a:off x="2905909" y="1339960"/>
              <a:ext cx="585373" cy="564296"/>
            </a:xfrm>
            <a:prstGeom prst="cube">
              <a:avLst/>
            </a:prstGeom>
            <a:solidFill>
              <a:srgbClr val="F9B801"/>
            </a:solidFill>
            <a:ln>
              <a:solidFill>
                <a:srgbClr val="F9B80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1" name="Cube 20"/>
            <p:cNvSpPr/>
            <p:nvPr/>
          </p:nvSpPr>
          <p:spPr>
            <a:xfrm rot="21244448">
              <a:off x="2155911" y="2077314"/>
              <a:ext cx="996132" cy="953401"/>
            </a:xfrm>
            <a:prstGeom prst="cube">
              <a:avLst/>
            </a:prstGeom>
            <a:solidFill>
              <a:schemeClr val="tx2"/>
            </a:solidFill>
            <a:ln>
              <a:noFill/>
            </a:ln>
            <a:effectLst>
              <a:outerShdw blurRad="76200" dir="18900000" sy="23000" kx="-1200000" algn="bl" rotWithShape="0">
                <a:prstClr val="black">
                  <a:alpha val="3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2" name="Cube 21"/>
            <p:cNvSpPr/>
            <p:nvPr/>
          </p:nvSpPr>
          <p:spPr>
            <a:xfrm rot="21244448">
              <a:off x="4027008" y="1493814"/>
              <a:ext cx="822212" cy="795584"/>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3" name="Cube 22"/>
            <p:cNvSpPr/>
            <p:nvPr/>
          </p:nvSpPr>
          <p:spPr>
            <a:xfrm rot="21244448">
              <a:off x="3281144" y="2039211"/>
              <a:ext cx="940158" cy="850006"/>
            </a:xfrm>
            <a:prstGeom prst="cube">
              <a:avLst/>
            </a:prstGeom>
            <a:solidFill>
              <a:schemeClr val="accent3"/>
            </a:solidFill>
            <a:ln/>
            <a:effectLst>
              <a:outerShdw blurRad="76200" dir="18900000" sy="23000" kx="-1200000" algn="bl" rotWithShape="0">
                <a:prstClr val="black">
                  <a:alpha val="30000"/>
                </a:prstClr>
              </a:outerShdw>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4" name="Cube 23"/>
            <p:cNvSpPr/>
            <p:nvPr/>
          </p:nvSpPr>
          <p:spPr>
            <a:xfrm rot="21244448">
              <a:off x="3546969" y="2566808"/>
              <a:ext cx="634479" cy="577571"/>
            </a:xfrm>
            <a:prstGeom prst="cube">
              <a:avLst/>
            </a:prstGeom>
            <a:ln>
              <a:solidFill>
                <a:schemeClr val="accent2">
                  <a:alpha val="50000"/>
                </a:schemeClr>
              </a:solidFill>
            </a:ln>
            <a:effectLst>
              <a:outerShdw blurRad="76200" dir="18900000" sy="23000" kx="-1200000" algn="bl" rotWithShape="0">
                <a:prstClr val="black">
                  <a:alpha val="3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5" name="Cube 24"/>
            <p:cNvSpPr/>
            <p:nvPr/>
          </p:nvSpPr>
          <p:spPr>
            <a:xfrm rot="21244448">
              <a:off x="3608190" y="1314653"/>
              <a:ext cx="348608" cy="325717"/>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6" name="Cube 25"/>
            <p:cNvSpPr/>
            <p:nvPr/>
          </p:nvSpPr>
          <p:spPr>
            <a:xfrm rot="21244448">
              <a:off x="5169175" y="1624243"/>
              <a:ext cx="393505" cy="412850"/>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7" name="Cube 26"/>
            <p:cNvSpPr/>
            <p:nvPr/>
          </p:nvSpPr>
          <p:spPr>
            <a:xfrm rot="21244448">
              <a:off x="4391235" y="927552"/>
              <a:ext cx="365781" cy="352034"/>
            </a:xfrm>
            <a:prstGeom prst="cube">
              <a:avLst/>
            </a:prstGeom>
            <a:solidFill>
              <a:srgbClr val="FF5DC5"/>
            </a:solidFill>
            <a:ln>
              <a:solidFill>
                <a:srgbClr val="FF5DC5"/>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8" name="Cube 27"/>
            <p:cNvSpPr/>
            <p:nvPr/>
          </p:nvSpPr>
          <p:spPr>
            <a:xfrm rot="21244448">
              <a:off x="4591321" y="1429016"/>
              <a:ext cx="365781" cy="352034"/>
            </a:xfrm>
            <a:prstGeom prst="cube">
              <a:avLst/>
            </a:prstGeom>
            <a:solidFill>
              <a:srgbClr val="D00086"/>
            </a:solidFill>
            <a:ln>
              <a:solidFill>
                <a:srgbClr val="D0008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9" name="Cube 28"/>
            <p:cNvSpPr/>
            <p:nvPr/>
          </p:nvSpPr>
          <p:spPr>
            <a:xfrm rot="21244448">
              <a:off x="3798377" y="1035292"/>
              <a:ext cx="348608" cy="325717"/>
            </a:xfrm>
            <a:prstGeom prst="cube">
              <a:avLst/>
            </a:prstGeom>
            <a:solidFill>
              <a:schemeClr val="accent2">
                <a:lumMod val="75000"/>
              </a:schemeClr>
            </a:solidFill>
            <a:ln/>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AU" sz="1151"/>
            </a:p>
          </p:txBody>
        </p:sp>
      </p:grpSp>
      <p:sp>
        <p:nvSpPr>
          <p:cNvPr id="5" name="Text Placeholder 4"/>
          <p:cNvSpPr>
            <a:spLocks noGrp="1"/>
          </p:cNvSpPr>
          <p:nvPr>
            <p:ph type="body" sz="quarter" idx="12" hasCustomPrompt="1"/>
          </p:nvPr>
        </p:nvSpPr>
        <p:spPr>
          <a:xfrm>
            <a:off x="401819" y="1517467"/>
            <a:ext cx="1573212" cy="231775"/>
          </a:xfrm>
          <a:prstGeom prst="rect">
            <a:avLst/>
          </a:prstGeom>
        </p:spPr>
        <p:txBody>
          <a:bodyPr lIns="0"/>
          <a:lstStyle>
            <a:lvl1pPr marL="0" indent="0" algn="l">
              <a:buNone/>
              <a:tabLst/>
              <a:defRPr sz="1400" baseline="0">
                <a:latin typeface="Arial Rounded MT Bold" charset="0"/>
                <a:ea typeface="Arial Rounded MT Bold" charset="0"/>
                <a:cs typeface="Arial Rounded MT Bold" charset="0"/>
              </a:defRPr>
            </a:lvl1pPr>
          </a:lstStyle>
          <a:p>
            <a:pPr lvl="0"/>
            <a:r>
              <a:rPr lang="en-US" dirty="0"/>
              <a:t>Name</a:t>
            </a:r>
          </a:p>
        </p:txBody>
      </p:sp>
      <p:sp>
        <p:nvSpPr>
          <p:cNvPr id="30" name="Text Placeholder 4"/>
          <p:cNvSpPr>
            <a:spLocks noGrp="1"/>
          </p:cNvSpPr>
          <p:nvPr>
            <p:ph type="body" sz="quarter" idx="13" hasCustomPrompt="1"/>
          </p:nvPr>
        </p:nvSpPr>
        <p:spPr>
          <a:xfrm>
            <a:off x="401819" y="1899276"/>
            <a:ext cx="1573212" cy="231775"/>
          </a:xfrm>
          <a:prstGeom prst="rect">
            <a:avLst/>
          </a:prstGeom>
        </p:spPr>
        <p:txBody>
          <a:bodyPr lIns="0"/>
          <a:lstStyle>
            <a:lvl1pPr marL="0" indent="0" algn="l">
              <a:buNone/>
              <a:defRPr sz="1400" baseline="0">
                <a:latin typeface="Arial Rounded MT Bold" charset="0"/>
                <a:ea typeface="Arial Rounded MT Bold" charset="0"/>
                <a:cs typeface="Arial Rounded MT Bold" charset="0"/>
              </a:defRPr>
            </a:lvl1pPr>
          </a:lstStyle>
          <a:p>
            <a:pPr lvl="0"/>
            <a:r>
              <a:rPr lang="en-US"/>
              <a:t>Version</a:t>
            </a:r>
            <a:endParaRPr lang="en-US" dirty="0"/>
          </a:p>
        </p:txBody>
      </p:sp>
      <p:sp>
        <p:nvSpPr>
          <p:cNvPr id="32" name="Text Placeholder 4"/>
          <p:cNvSpPr>
            <a:spLocks noGrp="1"/>
          </p:cNvSpPr>
          <p:nvPr>
            <p:ph type="body" sz="quarter" idx="14" hasCustomPrompt="1"/>
          </p:nvPr>
        </p:nvSpPr>
        <p:spPr>
          <a:xfrm>
            <a:off x="2434434" y="1903047"/>
            <a:ext cx="1573212" cy="231775"/>
          </a:xfrm>
          <a:prstGeom prst="rect">
            <a:avLst/>
          </a:prstGeom>
        </p:spPr>
        <p:txBody>
          <a:bodyPr lIns="0"/>
          <a:lstStyle>
            <a:lvl1pPr marL="6350" indent="0" algn="l">
              <a:buNone/>
              <a:tabLst/>
              <a:defRPr sz="1400" baseline="0">
                <a:latin typeface="Arial Rounded MT Bold" charset="0"/>
                <a:ea typeface="Arial Rounded MT Bold" charset="0"/>
                <a:cs typeface="Arial Rounded MT Bold" charset="0"/>
              </a:defRPr>
            </a:lvl1pPr>
          </a:lstStyle>
          <a:p>
            <a:pPr lvl="0"/>
            <a:r>
              <a:rPr lang="en-US" dirty="0"/>
              <a:t>Date</a:t>
            </a:r>
          </a:p>
        </p:txBody>
      </p:sp>
    </p:spTree>
    <p:extLst>
      <p:ext uri="{BB962C8B-B14F-4D97-AF65-F5344CB8AC3E}">
        <p14:creationId xmlns:p14="http://schemas.microsoft.com/office/powerpoint/2010/main" val="1093386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oints Page">
    <p:spTree>
      <p:nvGrpSpPr>
        <p:cNvPr id="1" name=""/>
        <p:cNvGrpSpPr/>
        <p:nvPr/>
      </p:nvGrpSpPr>
      <p:grpSpPr>
        <a:xfrm>
          <a:off x="0" y="0"/>
          <a:ext cx="0" cy="0"/>
          <a:chOff x="0" y="0"/>
          <a:chExt cx="0" cy="0"/>
        </a:xfrm>
      </p:grpSpPr>
      <p:sp>
        <p:nvSpPr>
          <p:cNvPr id="17" name="Rectangle 16"/>
          <p:cNvSpPr/>
          <p:nvPr userDrawn="1"/>
        </p:nvSpPr>
        <p:spPr>
          <a:xfrm>
            <a:off x="0" y="1"/>
            <a:ext cx="9144000" cy="534074"/>
          </a:xfrm>
          <a:prstGeom prst="rect">
            <a:avLst/>
          </a:prstGeom>
          <a:solidFill>
            <a:srgbClr val="F2F2F2">
              <a:alpha val="5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51"/>
          </a:p>
        </p:txBody>
      </p:sp>
      <p:sp>
        <p:nvSpPr>
          <p:cNvPr id="10" name="Title Placeholder 6"/>
          <p:cNvSpPr>
            <a:spLocks noGrp="1"/>
          </p:cNvSpPr>
          <p:nvPr>
            <p:ph type="title" hasCustomPrompt="1"/>
          </p:nvPr>
        </p:nvSpPr>
        <p:spPr>
          <a:xfrm>
            <a:off x="358776" y="192274"/>
            <a:ext cx="7360072" cy="249299"/>
          </a:xfrm>
          <a:prstGeom prst="rect">
            <a:avLst/>
          </a:prstGeom>
        </p:spPr>
        <p:txBody>
          <a:bodyPr vert="horz" wrap="square" lIns="0" tIns="0" rIns="0" bIns="0" rtlCol="0" anchor="ctr" anchorCtr="0">
            <a:spAutoFit/>
          </a:bodyPr>
          <a:lstStyle>
            <a:lvl1pPr algn="l">
              <a:lnSpc>
                <a:spcPct val="90000"/>
              </a:lnSpc>
              <a:defRPr sz="1800" spc="-68" baseline="0">
                <a:solidFill>
                  <a:schemeClr val="tx2"/>
                </a:solidFill>
                <a:latin typeface="Arial Rounded MT Bold" charset="0"/>
                <a:ea typeface="Arial Rounded MT Bold" charset="0"/>
                <a:cs typeface="Arial Rounded MT Bold" charset="0"/>
              </a:defRPr>
            </a:lvl1pPr>
          </a:lstStyle>
          <a:p>
            <a:r>
              <a:rPr lang="en-US" dirty="0"/>
              <a:t>Headline goes here</a:t>
            </a:r>
          </a:p>
        </p:txBody>
      </p:sp>
      <p:sp>
        <p:nvSpPr>
          <p:cNvPr id="3" name="Text Placeholder 2"/>
          <p:cNvSpPr>
            <a:spLocks noGrp="1"/>
          </p:cNvSpPr>
          <p:nvPr>
            <p:ph type="body" sz="quarter" idx="14"/>
          </p:nvPr>
        </p:nvSpPr>
        <p:spPr>
          <a:xfrm>
            <a:off x="358777" y="812825"/>
            <a:ext cx="8423275" cy="3798588"/>
          </a:xfrm>
          <a:prstGeom prst="rect">
            <a:avLst/>
          </a:prstGeom>
        </p:spPr>
        <p:txBody>
          <a:bodyPr/>
          <a:lstStyle>
            <a:lvl1pPr marL="257175" indent="-257175">
              <a:buFont typeface="Arial" panose="020B0604020202020204" pitchFamily="34" charset="0"/>
              <a:buChar char="•"/>
              <a:defRPr sz="1350">
                <a:latin typeface="Calibri" charset="0"/>
                <a:ea typeface="Calibri" charset="0"/>
                <a:cs typeface="Calibri" charset="0"/>
              </a:defRPr>
            </a:lvl1pPr>
            <a:lvl2pPr marL="514350" indent="-257175">
              <a:buFont typeface="Arial" panose="020B0604020202020204" pitchFamily="34" charset="0"/>
              <a:buChar char="•"/>
              <a:defRPr sz="1350">
                <a:latin typeface="Calibri" charset="0"/>
                <a:ea typeface="Calibri" charset="0"/>
                <a:cs typeface="Calibri" charset="0"/>
              </a:defRPr>
            </a:lvl2pPr>
            <a:lvl3pPr marL="771525" indent="-257175">
              <a:buFont typeface="Arial" panose="020B0604020202020204" pitchFamily="34" charset="0"/>
              <a:buChar char="•"/>
              <a:defRPr sz="1350">
                <a:latin typeface="Calibri" charset="0"/>
                <a:ea typeface="Calibri" charset="0"/>
                <a:cs typeface="Calibri" charset="0"/>
              </a:defRPr>
            </a:lvl3pPr>
            <a:lvl4pPr marL="1028700" indent="-257175">
              <a:buFont typeface="Arial" panose="020B0604020202020204" pitchFamily="34" charset="0"/>
              <a:buChar char="•"/>
              <a:defRPr sz="1350">
                <a:latin typeface="Calibri" charset="0"/>
                <a:ea typeface="Calibri" charset="0"/>
                <a:cs typeface="Calibri" charset="0"/>
              </a:defRPr>
            </a:lvl4pPr>
            <a:lvl5pPr marL="1328738" indent="-257175">
              <a:buFont typeface="Arial" panose="020B0604020202020204" pitchFamily="34" charset="0"/>
              <a:buChar char="•"/>
              <a:defRPr sz="1350">
                <a:latin typeface="Calibri" charset="0"/>
                <a:ea typeface="Calibri" charset="0"/>
                <a:cs typeface="Calibri"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1" name="Group 10"/>
          <p:cNvGrpSpPr/>
          <p:nvPr userDrawn="1"/>
        </p:nvGrpSpPr>
        <p:grpSpPr>
          <a:xfrm>
            <a:off x="8117415" y="108961"/>
            <a:ext cx="685025" cy="357320"/>
            <a:chOff x="2155911" y="927552"/>
            <a:chExt cx="3406769" cy="2216827"/>
          </a:xfrm>
        </p:grpSpPr>
        <p:sp>
          <p:nvSpPr>
            <p:cNvPr id="13" name="Cube 12"/>
            <p:cNvSpPr/>
            <p:nvPr/>
          </p:nvSpPr>
          <p:spPr>
            <a:xfrm rot="21244448">
              <a:off x="4910996" y="1896356"/>
              <a:ext cx="433953" cy="469123"/>
            </a:xfrm>
            <a:prstGeom prst="cube">
              <a:avLst/>
            </a:prstGeom>
            <a:ln/>
            <a:effectLst>
              <a:outerShdw blurRad="76200" dir="18900000" sy="23000" kx="-1200000" algn="bl" rotWithShape="0">
                <a:prstClr val="black">
                  <a:alpha val="3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AU" sz="1151"/>
            </a:p>
          </p:txBody>
        </p:sp>
        <p:sp>
          <p:nvSpPr>
            <p:cNvPr id="16" name="Cube 15"/>
            <p:cNvSpPr/>
            <p:nvPr/>
          </p:nvSpPr>
          <p:spPr>
            <a:xfrm rot="21244448">
              <a:off x="4426449" y="1155241"/>
              <a:ext cx="771677" cy="800014"/>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18" name="Cube 17"/>
            <p:cNvSpPr/>
            <p:nvPr/>
          </p:nvSpPr>
          <p:spPr>
            <a:xfrm rot="21244448">
              <a:off x="3626699" y="1657991"/>
              <a:ext cx="731563" cy="704068"/>
            </a:xfrm>
            <a:prstGeom prst="cube">
              <a:avLst/>
            </a:prstGeom>
            <a:solidFill>
              <a:srgbClr val="FF05A6"/>
            </a:solidFill>
            <a:ln>
              <a:solidFill>
                <a:srgbClr val="FF05A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3" name="Cube 22"/>
            <p:cNvSpPr/>
            <p:nvPr/>
          </p:nvSpPr>
          <p:spPr>
            <a:xfrm rot="21244448">
              <a:off x="2576857" y="1525593"/>
              <a:ext cx="697219" cy="651432"/>
            </a:xfrm>
            <a:prstGeom prst="cube">
              <a:avLst/>
            </a:prstGeom>
            <a:ln>
              <a:solidFill>
                <a:schemeClr val="accent2">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4" name="Cube 23"/>
            <p:cNvSpPr/>
            <p:nvPr/>
          </p:nvSpPr>
          <p:spPr>
            <a:xfrm rot="21244448">
              <a:off x="4447355" y="2201981"/>
              <a:ext cx="731563" cy="704068"/>
            </a:xfrm>
            <a:prstGeom prst="cube">
              <a:avLst/>
            </a:prstGeom>
            <a:solidFill>
              <a:srgbClr val="FF5DC5"/>
            </a:solidFill>
            <a:ln>
              <a:solidFill>
                <a:srgbClr val="FF5DC5"/>
              </a:solidFill>
            </a:ln>
            <a:effectLst>
              <a:outerShdw blurRad="76200" dir="18900000" sy="23000" kx="-1200000" algn="bl" rotWithShape="0">
                <a:prstClr val="black">
                  <a:alpha val="3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5" name="Cube 24"/>
            <p:cNvSpPr/>
            <p:nvPr/>
          </p:nvSpPr>
          <p:spPr>
            <a:xfrm rot="21244448">
              <a:off x="2905909" y="1339960"/>
              <a:ext cx="585373" cy="564296"/>
            </a:xfrm>
            <a:prstGeom prst="cube">
              <a:avLst/>
            </a:prstGeom>
            <a:solidFill>
              <a:srgbClr val="F9B801"/>
            </a:solidFill>
            <a:ln>
              <a:solidFill>
                <a:srgbClr val="F9B80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6" name="Cube 25"/>
            <p:cNvSpPr/>
            <p:nvPr/>
          </p:nvSpPr>
          <p:spPr>
            <a:xfrm rot="21244448">
              <a:off x="2155911" y="2077314"/>
              <a:ext cx="996132" cy="953401"/>
            </a:xfrm>
            <a:prstGeom prst="cube">
              <a:avLst/>
            </a:prstGeom>
            <a:solidFill>
              <a:schemeClr val="tx2"/>
            </a:solidFill>
            <a:ln>
              <a:noFill/>
            </a:ln>
            <a:effectLst>
              <a:outerShdw blurRad="76200" dir="18900000" sy="23000" kx="-1200000" algn="bl" rotWithShape="0">
                <a:prstClr val="black">
                  <a:alpha val="3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7" name="Cube 26"/>
            <p:cNvSpPr/>
            <p:nvPr/>
          </p:nvSpPr>
          <p:spPr>
            <a:xfrm rot="21244448">
              <a:off x="4027008" y="1493814"/>
              <a:ext cx="822212" cy="795584"/>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8" name="Cube 27"/>
            <p:cNvSpPr/>
            <p:nvPr/>
          </p:nvSpPr>
          <p:spPr>
            <a:xfrm rot="21244448">
              <a:off x="3281144" y="2039211"/>
              <a:ext cx="940158" cy="850006"/>
            </a:xfrm>
            <a:prstGeom prst="cube">
              <a:avLst/>
            </a:prstGeom>
            <a:solidFill>
              <a:schemeClr val="accent3"/>
            </a:solidFill>
            <a:ln/>
            <a:effectLst>
              <a:outerShdw blurRad="76200" dir="18900000" sy="23000" kx="-1200000" algn="bl" rotWithShape="0">
                <a:prstClr val="black">
                  <a:alpha val="30000"/>
                </a:prstClr>
              </a:outerShdw>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9" name="Cube 28"/>
            <p:cNvSpPr/>
            <p:nvPr/>
          </p:nvSpPr>
          <p:spPr>
            <a:xfrm rot="21244448">
              <a:off x="3546969" y="2566808"/>
              <a:ext cx="634479" cy="577571"/>
            </a:xfrm>
            <a:prstGeom prst="cube">
              <a:avLst/>
            </a:prstGeom>
            <a:ln>
              <a:solidFill>
                <a:schemeClr val="accent2">
                  <a:alpha val="50000"/>
                </a:schemeClr>
              </a:solidFill>
            </a:ln>
            <a:effectLst>
              <a:outerShdw blurRad="76200" dir="18900000" sy="23000" kx="-1200000" algn="bl" rotWithShape="0">
                <a:prstClr val="black">
                  <a:alpha val="3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0" name="Cube 29"/>
            <p:cNvSpPr/>
            <p:nvPr/>
          </p:nvSpPr>
          <p:spPr>
            <a:xfrm rot="21244448">
              <a:off x="3608190" y="1314653"/>
              <a:ext cx="348608" cy="325717"/>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1" name="Cube 30"/>
            <p:cNvSpPr/>
            <p:nvPr/>
          </p:nvSpPr>
          <p:spPr>
            <a:xfrm rot="21244448">
              <a:off x="5169175" y="1624243"/>
              <a:ext cx="393505" cy="412850"/>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2" name="Cube 31"/>
            <p:cNvSpPr/>
            <p:nvPr/>
          </p:nvSpPr>
          <p:spPr>
            <a:xfrm rot="21244448">
              <a:off x="4391235" y="927552"/>
              <a:ext cx="365781" cy="352034"/>
            </a:xfrm>
            <a:prstGeom prst="cube">
              <a:avLst/>
            </a:prstGeom>
            <a:solidFill>
              <a:srgbClr val="FF5DC5"/>
            </a:solidFill>
            <a:ln>
              <a:solidFill>
                <a:srgbClr val="FF5DC5"/>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3" name="Cube 32"/>
            <p:cNvSpPr/>
            <p:nvPr/>
          </p:nvSpPr>
          <p:spPr>
            <a:xfrm rot="21244448">
              <a:off x="4591321" y="1429016"/>
              <a:ext cx="365781" cy="352034"/>
            </a:xfrm>
            <a:prstGeom prst="cube">
              <a:avLst/>
            </a:prstGeom>
            <a:solidFill>
              <a:srgbClr val="D00086"/>
            </a:solidFill>
            <a:ln>
              <a:solidFill>
                <a:srgbClr val="D0008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4" name="Cube 33"/>
            <p:cNvSpPr/>
            <p:nvPr/>
          </p:nvSpPr>
          <p:spPr>
            <a:xfrm rot="21244448">
              <a:off x="3798377" y="1035292"/>
              <a:ext cx="348608" cy="325717"/>
            </a:xfrm>
            <a:prstGeom prst="cube">
              <a:avLst/>
            </a:prstGeom>
            <a:solidFill>
              <a:schemeClr val="accent2">
                <a:lumMod val="75000"/>
              </a:schemeClr>
            </a:solidFill>
            <a:ln/>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AU" sz="1151"/>
            </a:p>
          </p:txBody>
        </p:sp>
      </p:grpSp>
      <p:sp>
        <p:nvSpPr>
          <p:cNvPr id="35" name="TextBox 34"/>
          <p:cNvSpPr txBox="1"/>
          <p:nvPr userDrawn="1"/>
        </p:nvSpPr>
        <p:spPr>
          <a:xfrm>
            <a:off x="358776" y="4727072"/>
            <a:ext cx="295275" cy="207749"/>
          </a:xfrm>
          <a:prstGeom prst="rect">
            <a:avLst/>
          </a:prstGeom>
          <a:noFill/>
        </p:spPr>
        <p:txBody>
          <a:bodyPr wrap="square" lIns="0" bIns="0" rtlCol="0">
            <a:spAutoFit/>
          </a:bodyPr>
          <a:lstStyle/>
          <a:p>
            <a:fld id="{E27F3237-9BDF-AC4C-804E-23351D8DC823}" type="slidenum">
              <a:rPr lang="en-US" sz="1050" kern="1200" smtClean="0">
                <a:solidFill>
                  <a:schemeClr val="bg1">
                    <a:lumMod val="50000"/>
                  </a:schemeClr>
                </a:solidFill>
                <a:latin typeface="Calibri" charset="0"/>
                <a:ea typeface="Calibri" charset="0"/>
                <a:cs typeface="Calibri" charset="0"/>
              </a:rPr>
              <a:t>‹#›</a:t>
            </a:fld>
            <a:endParaRPr lang="en-US" sz="1050" kern="1200" dirty="0">
              <a:solidFill>
                <a:schemeClr val="bg1">
                  <a:lumMod val="50000"/>
                </a:schemeClr>
              </a:solidFill>
              <a:latin typeface="Calibri" charset="0"/>
              <a:ea typeface="Calibri" charset="0"/>
              <a:cs typeface="Calibri" charset="0"/>
            </a:endParaRPr>
          </a:p>
        </p:txBody>
      </p:sp>
      <p:sp>
        <p:nvSpPr>
          <p:cNvPr id="36" name="Date Placeholder 2"/>
          <p:cNvSpPr txBox="1">
            <a:spLocks/>
          </p:cNvSpPr>
          <p:nvPr userDrawn="1"/>
        </p:nvSpPr>
        <p:spPr>
          <a:xfrm>
            <a:off x="5151398" y="4788006"/>
            <a:ext cx="3630654" cy="161583"/>
          </a:xfrm>
          <a:prstGeom prst="rect">
            <a:avLst/>
          </a:prstGeom>
        </p:spPr>
        <p:txBody>
          <a:bodyPr vert="horz" wrap="square" lIns="0" tIns="0" rIns="0" bIns="0" rtlCol="0" anchor="ctr">
            <a:spAutoFit/>
          </a:bodyPr>
          <a:lstStyle>
            <a:defPPr>
              <a:defRPr lang="en-US"/>
            </a:defPPr>
            <a:lvl1pPr marL="0" algn="l" defTabSz="457200" rtl="0" eaLnBrk="1" latinLnBrk="0" hangingPunct="1">
              <a:defRPr lang="en-AU" sz="900" kern="1200" smtClean="0">
                <a:solidFill>
                  <a:srgbClr val="777877"/>
                </a:solidFill>
                <a:latin typeface="+mj-lt"/>
                <a:ea typeface="+mn-ea"/>
                <a:cs typeface="Verdana"/>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sz="1050" dirty="0">
                <a:solidFill>
                  <a:schemeClr val="bg1">
                    <a:lumMod val="50000"/>
                  </a:schemeClr>
                </a:solidFill>
                <a:latin typeface="Calibri" charset="0"/>
                <a:ea typeface="Calibri" charset="0"/>
                <a:cs typeface="Calibri" charset="0"/>
              </a:rPr>
              <a:t>© 2015 Kim</a:t>
            </a:r>
            <a:r>
              <a:rPr lang="en-US" sz="1050" baseline="0" dirty="0">
                <a:solidFill>
                  <a:schemeClr val="bg1">
                    <a:lumMod val="50000"/>
                  </a:schemeClr>
                </a:solidFill>
                <a:latin typeface="Calibri" charset="0"/>
                <a:ea typeface="Calibri" charset="0"/>
                <a:cs typeface="Calibri" charset="0"/>
              </a:rPr>
              <a:t> Horn</a:t>
            </a:r>
            <a:endParaRPr lang="en-US" sz="1050" dirty="0">
              <a:solidFill>
                <a:schemeClr val="bg1">
                  <a:lumMod val="50000"/>
                </a:schemeClr>
              </a:solidFill>
              <a:latin typeface="Calibri" charset="0"/>
              <a:ea typeface="Calibri" charset="0"/>
              <a:cs typeface="Calibri" charset="0"/>
            </a:endParaRPr>
          </a:p>
        </p:txBody>
      </p:sp>
    </p:spTree>
    <p:extLst>
      <p:ext uri="{BB962C8B-B14F-4D97-AF65-F5344CB8AC3E}">
        <p14:creationId xmlns:p14="http://schemas.microsoft.com/office/powerpoint/2010/main" val="255988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Page">
    <p:spTree>
      <p:nvGrpSpPr>
        <p:cNvPr id="1" name=""/>
        <p:cNvGrpSpPr/>
        <p:nvPr/>
      </p:nvGrpSpPr>
      <p:grpSpPr>
        <a:xfrm>
          <a:off x="0" y="0"/>
          <a:ext cx="0" cy="0"/>
          <a:chOff x="0" y="0"/>
          <a:chExt cx="0" cy="0"/>
        </a:xfrm>
      </p:grpSpPr>
      <p:sp>
        <p:nvSpPr>
          <p:cNvPr id="17" name="Rectangle 16"/>
          <p:cNvSpPr/>
          <p:nvPr userDrawn="1"/>
        </p:nvSpPr>
        <p:spPr>
          <a:xfrm>
            <a:off x="0" y="1"/>
            <a:ext cx="9144000" cy="534074"/>
          </a:xfrm>
          <a:prstGeom prst="rect">
            <a:avLst/>
          </a:prstGeom>
          <a:solidFill>
            <a:srgbClr val="F2F2F2">
              <a:alpha val="5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51"/>
          </a:p>
        </p:txBody>
      </p:sp>
      <p:sp>
        <p:nvSpPr>
          <p:cNvPr id="10" name="Title Placeholder 6"/>
          <p:cNvSpPr>
            <a:spLocks noGrp="1"/>
          </p:cNvSpPr>
          <p:nvPr>
            <p:ph type="title" hasCustomPrompt="1"/>
          </p:nvPr>
        </p:nvSpPr>
        <p:spPr>
          <a:xfrm>
            <a:off x="358776" y="192274"/>
            <a:ext cx="7360072" cy="249299"/>
          </a:xfrm>
          <a:prstGeom prst="rect">
            <a:avLst/>
          </a:prstGeom>
        </p:spPr>
        <p:txBody>
          <a:bodyPr vert="horz" wrap="square" lIns="0" tIns="0" rIns="0" bIns="0" rtlCol="0" anchor="ctr" anchorCtr="0">
            <a:spAutoFit/>
          </a:bodyPr>
          <a:lstStyle>
            <a:lvl1pPr algn="l">
              <a:lnSpc>
                <a:spcPct val="90000"/>
              </a:lnSpc>
              <a:defRPr sz="1800" spc="-68" baseline="0">
                <a:solidFill>
                  <a:schemeClr val="tx2"/>
                </a:solidFill>
                <a:latin typeface="Arial Rounded MT Bold" charset="0"/>
                <a:ea typeface="Arial Rounded MT Bold" charset="0"/>
                <a:cs typeface="Arial Rounded MT Bold" charset="0"/>
              </a:defRPr>
            </a:lvl1pPr>
          </a:lstStyle>
          <a:p>
            <a:r>
              <a:rPr lang="en-US" dirty="0"/>
              <a:t>Headline goes here</a:t>
            </a:r>
          </a:p>
        </p:txBody>
      </p:sp>
      <p:sp>
        <p:nvSpPr>
          <p:cNvPr id="3" name="Text Placeholder 2"/>
          <p:cNvSpPr>
            <a:spLocks noGrp="1"/>
          </p:cNvSpPr>
          <p:nvPr>
            <p:ph type="body" sz="quarter" idx="14" hasCustomPrompt="1"/>
          </p:nvPr>
        </p:nvSpPr>
        <p:spPr>
          <a:xfrm>
            <a:off x="358777" y="812825"/>
            <a:ext cx="8423275" cy="3798588"/>
          </a:xfrm>
          <a:prstGeom prst="rect">
            <a:avLst/>
          </a:prstGeom>
        </p:spPr>
        <p:txBody>
          <a:bodyPr/>
          <a:lstStyle>
            <a:lvl1pPr marL="0" indent="0">
              <a:buFont typeface="Arial" panose="020B0604020202020204" pitchFamily="34" charset="0"/>
              <a:buNone/>
              <a:defRPr sz="1350">
                <a:latin typeface="Calibri" charset="0"/>
                <a:ea typeface="Calibri" charset="0"/>
                <a:cs typeface="Calibri" charset="0"/>
              </a:defRPr>
            </a:lvl1pPr>
            <a:lvl2pPr marL="257175" indent="0">
              <a:buFont typeface="Arial" panose="020B0604020202020204" pitchFamily="34" charset="0"/>
              <a:buNone/>
              <a:defRPr sz="1350">
                <a:latin typeface="Calibri" charset="0"/>
                <a:ea typeface="Calibri" charset="0"/>
                <a:cs typeface="Calibri" charset="0"/>
              </a:defRPr>
            </a:lvl2pPr>
            <a:lvl3pPr marL="514350" indent="0">
              <a:buFont typeface="Arial" panose="020B0604020202020204" pitchFamily="34" charset="0"/>
              <a:buNone/>
              <a:defRPr sz="1350">
                <a:latin typeface="Calibri" charset="0"/>
                <a:ea typeface="Calibri" charset="0"/>
                <a:cs typeface="Calibri" charset="0"/>
              </a:defRPr>
            </a:lvl3pPr>
            <a:lvl4pPr marL="771525" indent="0">
              <a:buFont typeface="Arial" panose="020B0604020202020204" pitchFamily="34" charset="0"/>
              <a:buNone/>
              <a:defRPr sz="1350">
                <a:latin typeface="Calibri" charset="0"/>
                <a:ea typeface="Calibri" charset="0"/>
                <a:cs typeface="Calibri" charset="0"/>
              </a:defRPr>
            </a:lvl4pPr>
            <a:lvl5pPr marL="1071563" indent="0">
              <a:buFont typeface="Arial" panose="020B0604020202020204" pitchFamily="34" charset="0"/>
              <a:buNone/>
              <a:defRPr sz="1350">
                <a:latin typeface="Calibri" charset="0"/>
                <a:ea typeface="Calibri" charset="0"/>
                <a:cs typeface="Calibri" charset="0"/>
              </a:defRPr>
            </a:lvl5pPr>
          </a:lstStyle>
          <a:p>
            <a:pPr lvl="0"/>
            <a:r>
              <a:rPr lang="en-US" dirty="0"/>
              <a:t>Text Page</a:t>
            </a:r>
          </a:p>
        </p:txBody>
      </p:sp>
      <p:grpSp>
        <p:nvGrpSpPr>
          <p:cNvPr id="11" name="Group 10"/>
          <p:cNvGrpSpPr/>
          <p:nvPr userDrawn="1"/>
        </p:nvGrpSpPr>
        <p:grpSpPr>
          <a:xfrm>
            <a:off x="8117415" y="108961"/>
            <a:ext cx="685025" cy="357320"/>
            <a:chOff x="2155911" y="927552"/>
            <a:chExt cx="3406769" cy="2216827"/>
          </a:xfrm>
        </p:grpSpPr>
        <p:sp>
          <p:nvSpPr>
            <p:cNvPr id="13" name="Cube 12"/>
            <p:cNvSpPr/>
            <p:nvPr/>
          </p:nvSpPr>
          <p:spPr>
            <a:xfrm rot="21244448">
              <a:off x="4910996" y="1896356"/>
              <a:ext cx="433953" cy="469123"/>
            </a:xfrm>
            <a:prstGeom prst="cube">
              <a:avLst/>
            </a:prstGeom>
            <a:ln/>
            <a:effectLst>
              <a:outerShdw blurRad="76200" dir="18900000" sy="23000" kx="-1200000" algn="bl" rotWithShape="0">
                <a:prstClr val="black">
                  <a:alpha val="3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AU" sz="1151"/>
            </a:p>
          </p:txBody>
        </p:sp>
        <p:sp>
          <p:nvSpPr>
            <p:cNvPr id="16" name="Cube 15"/>
            <p:cNvSpPr/>
            <p:nvPr/>
          </p:nvSpPr>
          <p:spPr>
            <a:xfrm rot="21244448">
              <a:off x="4426449" y="1155241"/>
              <a:ext cx="771677" cy="800014"/>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18" name="Cube 17"/>
            <p:cNvSpPr/>
            <p:nvPr/>
          </p:nvSpPr>
          <p:spPr>
            <a:xfrm rot="21244448">
              <a:off x="3626699" y="1657991"/>
              <a:ext cx="731563" cy="704068"/>
            </a:xfrm>
            <a:prstGeom prst="cube">
              <a:avLst/>
            </a:prstGeom>
            <a:solidFill>
              <a:srgbClr val="FF05A6"/>
            </a:solidFill>
            <a:ln>
              <a:solidFill>
                <a:srgbClr val="FF05A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3" name="Cube 22"/>
            <p:cNvSpPr/>
            <p:nvPr/>
          </p:nvSpPr>
          <p:spPr>
            <a:xfrm rot="21244448">
              <a:off x="2576857" y="1525593"/>
              <a:ext cx="697219" cy="651432"/>
            </a:xfrm>
            <a:prstGeom prst="cube">
              <a:avLst/>
            </a:prstGeom>
            <a:ln>
              <a:solidFill>
                <a:schemeClr val="accent2">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4" name="Cube 23"/>
            <p:cNvSpPr/>
            <p:nvPr/>
          </p:nvSpPr>
          <p:spPr>
            <a:xfrm rot="21244448">
              <a:off x="4447355" y="2201981"/>
              <a:ext cx="731563" cy="704068"/>
            </a:xfrm>
            <a:prstGeom prst="cube">
              <a:avLst/>
            </a:prstGeom>
            <a:solidFill>
              <a:srgbClr val="FF5DC5"/>
            </a:solidFill>
            <a:ln>
              <a:solidFill>
                <a:srgbClr val="FF5DC5"/>
              </a:solidFill>
            </a:ln>
            <a:effectLst>
              <a:outerShdw blurRad="76200" dir="18900000" sy="23000" kx="-1200000" algn="bl" rotWithShape="0">
                <a:prstClr val="black">
                  <a:alpha val="3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25" name="Cube 24"/>
            <p:cNvSpPr/>
            <p:nvPr/>
          </p:nvSpPr>
          <p:spPr>
            <a:xfrm rot="21244448">
              <a:off x="2905909" y="1339960"/>
              <a:ext cx="585373" cy="564296"/>
            </a:xfrm>
            <a:prstGeom prst="cube">
              <a:avLst/>
            </a:prstGeom>
            <a:solidFill>
              <a:srgbClr val="F9B801"/>
            </a:solidFill>
            <a:ln>
              <a:solidFill>
                <a:srgbClr val="F9B80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6" name="Cube 25"/>
            <p:cNvSpPr/>
            <p:nvPr/>
          </p:nvSpPr>
          <p:spPr>
            <a:xfrm rot="21244448">
              <a:off x="2155911" y="2077314"/>
              <a:ext cx="996132" cy="953401"/>
            </a:xfrm>
            <a:prstGeom prst="cube">
              <a:avLst/>
            </a:prstGeom>
            <a:solidFill>
              <a:schemeClr val="tx2"/>
            </a:solidFill>
            <a:ln>
              <a:noFill/>
            </a:ln>
            <a:effectLst>
              <a:outerShdw blurRad="76200" dir="18900000" sy="23000" kx="-1200000" algn="bl" rotWithShape="0">
                <a:prstClr val="black">
                  <a:alpha val="3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7" name="Cube 26"/>
            <p:cNvSpPr/>
            <p:nvPr/>
          </p:nvSpPr>
          <p:spPr>
            <a:xfrm rot="21244448">
              <a:off x="4027008" y="1493814"/>
              <a:ext cx="822212" cy="795584"/>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28" name="Cube 27"/>
            <p:cNvSpPr/>
            <p:nvPr/>
          </p:nvSpPr>
          <p:spPr>
            <a:xfrm rot="21244448">
              <a:off x="3281144" y="2039211"/>
              <a:ext cx="940158" cy="850006"/>
            </a:xfrm>
            <a:prstGeom prst="cube">
              <a:avLst/>
            </a:prstGeom>
            <a:solidFill>
              <a:schemeClr val="accent3"/>
            </a:solidFill>
            <a:ln/>
            <a:effectLst>
              <a:outerShdw blurRad="76200" dir="18900000" sy="23000" kx="-1200000" algn="bl" rotWithShape="0">
                <a:prstClr val="black">
                  <a:alpha val="30000"/>
                </a:prstClr>
              </a:outerShdw>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29" name="Cube 28"/>
            <p:cNvSpPr/>
            <p:nvPr/>
          </p:nvSpPr>
          <p:spPr>
            <a:xfrm rot="21244448">
              <a:off x="3546969" y="2566808"/>
              <a:ext cx="634479" cy="577571"/>
            </a:xfrm>
            <a:prstGeom prst="cube">
              <a:avLst/>
            </a:prstGeom>
            <a:ln>
              <a:solidFill>
                <a:schemeClr val="accent2">
                  <a:alpha val="50000"/>
                </a:schemeClr>
              </a:solidFill>
            </a:ln>
            <a:effectLst>
              <a:outerShdw blurRad="76200" dir="18900000" sy="23000" kx="-1200000" algn="bl" rotWithShape="0">
                <a:prstClr val="black">
                  <a:alpha val="3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0" name="Cube 29"/>
            <p:cNvSpPr/>
            <p:nvPr/>
          </p:nvSpPr>
          <p:spPr>
            <a:xfrm rot="21244448">
              <a:off x="3608190" y="1314653"/>
              <a:ext cx="348608" cy="325717"/>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1" name="Cube 30"/>
            <p:cNvSpPr/>
            <p:nvPr/>
          </p:nvSpPr>
          <p:spPr>
            <a:xfrm rot="21244448">
              <a:off x="5169175" y="1624243"/>
              <a:ext cx="393505" cy="412850"/>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2" name="Cube 31"/>
            <p:cNvSpPr/>
            <p:nvPr/>
          </p:nvSpPr>
          <p:spPr>
            <a:xfrm rot="21244448">
              <a:off x="4391235" y="927552"/>
              <a:ext cx="365781" cy="352034"/>
            </a:xfrm>
            <a:prstGeom prst="cube">
              <a:avLst/>
            </a:prstGeom>
            <a:solidFill>
              <a:srgbClr val="FF5DC5"/>
            </a:solidFill>
            <a:ln>
              <a:solidFill>
                <a:srgbClr val="FF5DC5"/>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3" name="Cube 32"/>
            <p:cNvSpPr/>
            <p:nvPr/>
          </p:nvSpPr>
          <p:spPr>
            <a:xfrm rot="21244448">
              <a:off x="4591321" y="1429016"/>
              <a:ext cx="365781" cy="352034"/>
            </a:xfrm>
            <a:prstGeom prst="cube">
              <a:avLst/>
            </a:prstGeom>
            <a:solidFill>
              <a:srgbClr val="D00086"/>
            </a:solidFill>
            <a:ln>
              <a:solidFill>
                <a:srgbClr val="D0008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4" name="Cube 33"/>
            <p:cNvSpPr/>
            <p:nvPr/>
          </p:nvSpPr>
          <p:spPr>
            <a:xfrm rot="21244448">
              <a:off x="3798377" y="1035292"/>
              <a:ext cx="348608" cy="325717"/>
            </a:xfrm>
            <a:prstGeom prst="cube">
              <a:avLst/>
            </a:prstGeom>
            <a:solidFill>
              <a:schemeClr val="accent2">
                <a:lumMod val="75000"/>
              </a:schemeClr>
            </a:solidFill>
            <a:ln/>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AU" sz="1151"/>
            </a:p>
          </p:txBody>
        </p:sp>
      </p:grpSp>
      <p:sp>
        <p:nvSpPr>
          <p:cNvPr id="35" name="TextBox 34"/>
          <p:cNvSpPr txBox="1"/>
          <p:nvPr userDrawn="1"/>
        </p:nvSpPr>
        <p:spPr>
          <a:xfrm>
            <a:off x="358776" y="4727072"/>
            <a:ext cx="295275" cy="207749"/>
          </a:xfrm>
          <a:prstGeom prst="rect">
            <a:avLst/>
          </a:prstGeom>
          <a:noFill/>
        </p:spPr>
        <p:txBody>
          <a:bodyPr wrap="square" lIns="0" bIns="0" rtlCol="0">
            <a:spAutoFit/>
          </a:bodyPr>
          <a:lstStyle/>
          <a:p>
            <a:fld id="{E27F3237-9BDF-AC4C-804E-23351D8DC823}" type="slidenum">
              <a:rPr lang="en-US" sz="1050" kern="1200" smtClean="0">
                <a:solidFill>
                  <a:schemeClr val="bg1">
                    <a:lumMod val="50000"/>
                  </a:schemeClr>
                </a:solidFill>
                <a:latin typeface="Calibri" charset="0"/>
                <a:ea typeface="Calibri" charset="0"/>
                <a:cs typeface="Calibri" charset="0"/>
              </a:rPr>
              <a:t>‹#›</a:t>
            </a:fld>
            <a:endParaRPr lang="en-US" sz="1050" kern="1200" dirty="0">
              <a:solidFill>
                <a:schemeClr val="bg1">
                  <a:lumMod val="50000"/>
                </a:schemeClr>
              </a:solidFill>
              <a:latin typeface="Calibri" charset="0"/>
              <a:ea typeface="Calibri" charset="0"/>
              <a:cs typeface="Calibri" charset="0"/>
            </a:endParaRPr>
          </a:p>
        </p:txBody>
      </p:sp>
      <p:sp>
        <p:nvSpPr>
          <p:cNvPr id="36" name="Date Placeholder 2"/>
          <p:cNvSpPr txBox="1">
            <a:spLocks/>
          </p:cNvSpPr>
          <p:nvPr userDrawn="1"/>
        </p:nvSpPr>
        <p:spPr>
          <a:xfrm>
            <a:off x="5151398" y="4788006"/>
            <a:ext cx="3630654" cy="161583"/>
          </a:xfrm>
          <a:prstGeom prst="rect">
            <a:avLst/>
          </a:prstGeom>
        </p:spPr>
        <p:txBody>
          <a:bodyPr vert="horz" wrap="square" lIns="0" tIns="0" rIns="0" bIns="0" rtlCol="0" anchor="ctr">
            <a:spAutoFit/>
          </a:bodyPr>
          <a:lstStyle>
            <a:defPPr>
              <a:defRPr lang="en-US"/>
            </a:defPPr>
            <a:lvl1pPr marL="0" algn="l" defTabSz="457200" rtl="0" eaLnBrk="1" latinLnBrk="0" hangingPunct="1">
              <a:defRPr lang="en-AU" sz="900" kern="1200" smtClean="0">
                <a:solidFill>
                  <a:srgbClr val="777877"/>
                </a:solidFill>
                <a:latin typeface="+mj-lt"/>
                <a:ea typeface="+mn-ea"/>
                <a:cs typeface="Verdana"/>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sz="1050" dirty="0">
                <a:solidFill>
                  <a:schemeClr val="bg1">
                    <a:lumMod val="50000"/>
                  </a:schemeClr>
                </a:solidFill>
                <a:latin typeface="Calibri" charset="0"/>
                <a:ea typeface="Calibri" charset="0"/>
                <a:cs typeface="Calibri" charset="0"/>
              </a:rPr>
              <a:t>© 2015 Kim</a:t>
            </a:r>
            <a:r>
              <a:rPr lang="en-US" sz="1050" baseline="0" dirty="0">
                <a:solidFill>
                  <a:schemeClr val="bg1">
                    <a:lumMod val="50000"/>
                  </a:schemeClr>
                </a:solidFill>
                <a:latin typeface="Calibri" charset="0"/>
                <a:ea typeface="Calibri" charset="0"/>
                <a:cs typeface="Calibri" charset="0"/>
              </a:rPr>
              <a:t> Horn</a:t>
            </a:r>
            <a:endParaRPr lang="en-US" sz="1050" dirty="0">
              <a:solidFill>
                <a:schemeClr val="bg1">
                  <a:lumMod val="50000"/>
                </a:schemeClr>
              </a:solidFill>
              <a:latin typeface="Calibri" charset="0"/>
              <a:ea typeface="Calibri" charset="0"/>
              <a:cs typeface="Calibri" charset="0"/>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age">
    <p:spTree>
      <p:nvGrpSpPr>
        <p:cNvPr id="1" name=""/>
        <p:cNvGrpSpPr/>
        <p:nvPr/>
      </p:nvGrpSpPr>
      <p:grpSpPr>
        <a:xfrm>
          <a:off x="0" y="0"/>
          <a:ext cx="0" cy="0"/>
          <a:chOff x="0" y="0"/>
          <a:chExt cx="0" cy="0"/>
        </a:xfrm>
      </p:grpSpPr>
      <p:sp>
        <p:nvSpPr>
          <p:cNvPr id="12" name="Rectangle 11"/>
          <p:cNvSpPr/>
          <p:nvPr userDrawn="1"/>
        </p:nvSpPr>
        <p:spPr>
          <a:xfrm>
            <a:off x="0" y="1"/>
            <a:ext cx="9144000" cy="534074"/>
          </a:xfrm>
          <a:prstGeom prst="rect">
            <a:avLst/>
          </a:prstGeom>
          <a:solidFill>
            <a:srgbClr val="F2F2F2">
              <a:alpha val="50196"/>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51"/>
          </a:p>
        </p:txBody>
      </p:sp>
      <p:sp>
        <p:nvSpPr>
          <p:cNvPr id="10" name="Title Placeholder 6"/>
          <p:cNvSpPr>
            <a:spLocks noGrp="1"/>
          </p:cNvSpPr>
          <p:nvPr>
            <p:ph type="title" hasCustomPrompt="1"/>
          </p:nvPr>
        </p:nvSpPr>
        <p:spPr>
          <a:xfrm>
            <a:off x="358776" y="192274"/>
            <a:ext cx="7360072" cy="249299"/>
          </a:xfrm>
          <a:prstGeom prst="rect">
            <a:avLst/>
          </a:prstGeom>
        </p:spPr>
        <p:txBody>
          <a:bodyPr vert="horz" wrap="square" lIns="0" tIns="0" rIns="0" bIns="0" rtlCol="0" anchor="ctr" anchorCtr="0">
            <a:spAutoFit/>
          </a:bodyPr>
          <a:lstStyle>
            <a:lvl1pPr algn="l">
              <a:lnSpc>
                <a:spcPct val="90000"/>
              </a:lnSpc>
              <a:defRPr sz="1800" spc="-68" baseline="0">
                <a:solidFill>
                  <a:schemeClr val="tx2"/>
                </a:solidFill>
                <a:latin typeface="Arial Rounded MT Bold" charset="0"/>
                <a:ea typeface="Arial Rounded MT Bold" charset="0"/>
                <a:cs typeface="Arial Rounded MT Bold" charset="0"/>
              </a:defRPr>
            </a:lvl1pPr>
          </a:lstStyle>
          <a:p>
            <a:r>
              <a:rPr lang="en-US" dirty="0"/>
              <a:t>Headline goes here</a:t>
            </a:r>
          </a:p>
        </p:txBody>
      </p:sp>
      <p:grpSp>
        <p:nvGrpSpPr>
          <p:cNvPr id="25" name="Group 24"/>
          <p:cNvGrpSpPr/>
          <p:nvPr userDrawn="1"/>
        </p:nvGrpSpPr>
        <p:grpSpPr>
          <a:xfrm>
            <a:off x="8117415" y="108961"/>
            <a:ext cx="685025" cy="357320"/>
            <a:chOff x="2155911" y="927552"/>
            <a:chExt cx="3406769" cy="2216827"/>
          </a:xfrm>
        </p:grpSpPr>
        <p:sp>
          <p:nvSpPr>
            <p:cNvPr id="27" name="Cube 26"/>
            <p:cNvSpPr/>
            <p:nvPr/>
          </p:nvSpPr>
          <p:spPr>
            <a:xfrm rot="21244448">
              <a:off x="4910996" y="1896356"/>
              <a:ext cx="433953" cy="469123"/>
            </a:xfrm>
            <a:prstGeom prst="cube">
              <a:avLst/>
            </a:prstGeom>
            <a:ln/>
            <a:effectLst>
              <a:outerShdw blurRad="76200" dir="18900000" sy="23000" kx="-1200000" algn="bl" rotWithShape="0">
                <a:prstClr val="black">
                  <a:alpha val="3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AU" sz="1151"/>
            </a:p>
          </p:txBody>
        </p:sp>
        <p:sp>
          <p:nvSpPr>
            <p:cNvPr id="28" name="Cube 27"/>
            <p:cNvSpPr/>
            <p:nvPr/>
          </p:nvSpPr>
          <p:spPr>
            <a:xfrm rot="21244448">
              <a:off x="4426449" y="1155241"/>
              <a:ext cx="771677" cy="800014"/>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9" name="Cube 28"/>
            <p:cNvSpPr/>
            <p:nvPr/>
          </p:nvSpPr>
          <p:spPr>
            <a:xfrm rot="21244448">
              <a:off x="3626699" y="1657991"/>
              <a:ext cx="731563" cy="704068"/>
            </a:xfrm>
            <a:prstGeom prst="cube">
              <a:avLst/>
            </a:prstGeom>
            <a:solidFill>
              <a:srgbClr val="FF05A6"/>
            </a:solidFill>
            <a:ln>
              <a:solidFill>
                <a:srgbClr val="FF05A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0" name="Cube 29"/>
            <p:cNvSpPr/>
            <p:nvPr/>
          </p:nvSpPr>
          <p:spPr>
            <a:xfrm rot="21244448">
              <a:off x="2576857" y="1525593"/>
              <a:ext cx="697219" cy="651432"/>
            </a:xfrm>
            <a:prstGeom prst="cube">
              <a:avLst/>
            </a:prstGeom>
            <a:ln>
              <a:solidFill>
                <a:schemeClr val="accent2">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1" name="Cube 30"/>
            <p:cNvSpPr/>
            <p:nvPr/>
          </p:nvSpPr>
          <p:spPr>
            <a:xfrm rot="21244448">
              <a:off x="4447355" y="2201981"/>
              <a:ext cx="731563" cy="704068"/>
            </a:xfrm>
            <a:prstGeom prst="cube">
              <a:avLst/>
            </a:prstGeom>
            <a:solidFill>
              <a:srgbClr val="FF5DC5"/>
            </a:solidFill>
            <a:ln>
              <a:solidFill>
                <a:srgbClr val="FF5DC5"/>
              </a:solidFill>
            </a:ln>
            <a:effectLst>
              <a:outerShdw blurRad="76200" dir="18900000" sy="23000" kx="-1200000" algn="bl" rotWithShape="0">
                <a:prstClr val="black">
                  <a:alpha val="3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2" name="Cube 31"/>
            <p:cNvSpPr/>
            <p:nvPr/>
          </p:nvSpPr>
          <p:spPr>
            <a:xfrm rot="21244448">
              <a:off x="2905909" y="1339960"/>
              <a:ext cx="585373" cy="564296"/>
            </a:xfrm>
            <a:prstGeom prst="cube">
              <a:avLst/>
            </a:prstGeom>
            <a:solidFill>
              <a:srgbClr val="F9B801"/>
            </a:solidFill>
            <a:ln>
              <a:solidFill>
                <a:srgbClr val="F9B80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33" name="Cube 32"/>
            <p:cNvSpPr/>
            <p:nvPr/>
          </p:nvSpPr>
          <p:spPr>
            <a:xfrm rot="21244448">
              <a:off x="2155911" y="2077314"/>
              <a:ext cx="996132" cy="953401"/>
            </a:xfrm>
            <a:prstGeom prst="cube">
              <a:avLst/>
            </a:prstGeom>
            <a:solidFill>
              <a:schemeClr val="tx2"/>
            </a:solidFill>
            <a:ln>
              <a:noFill/>
            </a:ln>
            <a:effectLst>
              <a:outerShdw blurRad="76200" dir="18900000" sy="23000" kx="-1200000" algn="bl" rotWithShape="0">
                <a:prstClr val="black">
                  <a:alpha val="3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4" name="Cube 33"/>
            <p:cNvSpPr/>
            <p:nvPr/>
          </p:nvSpPr>
          <p:spPr>
            <a:xfrm rot="21244448">
              <a:off x="4027008" y="1493814"/>
              <a:ext cx="822212" cy="795584"/>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5" name="Cube 34"/>
            <p:cNvSpPr/>
            <p:nvPr/>
          </p:nvSpPr>
          <p:spPr>
            <a:xfrm rot="21244448">
              <a:off x="3281144" y="2039211"/>
              <a:ext cx="940158" cy="850006"/>
            </a:xfrm>
            <a:prstGeom prst="cube">
              <a:avLst/>
            </a:prstGeom>
            <a:solidFill>
              <a:schemeClr val="accent3"/>
            </a:solidFill>
            <a:ln/>
            <a:effectLst>
              <a:outerShdw blurRad="76200" dir="18900000" sy="23000" kx="-1200000" algn="bl" rotWithShape="0">
                <a:prstClr val="black">
                  <a:alpha val="30000"/>
                </a:prstClr>
              </a:outerShdw>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36" name="Cube 35"/>
            <p:cNvSpPr/>
            <p:nvPr/>
          </p:nvSpPr>
          <p:spPr>
            <a:xfrm rot="21244448">
              <a:off x="3546969" y="2566808"/>
              <a:ext cx="634479" cy="577571"/>
            </a:xfrm>
            <a:prstGeom prst="cube">
              <a:avLst/>
            </a:prstGeom>
            <a:ln>
              <a:solidFill>
                <a:schemeClr val="accent2">
                  <a:alpha val="50000"/>
                </a:schemeClr>
              </a:solidFill>
            </a:ln>
            <a:effectLst>
              <a:outerShdw blurRad="76200" dir="18900000" sy="23000" kx="-1200000" algn="bl" rotWithShape="0">
                <a:prstClr val="black">
                  <a:alpha val="3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7" name="Cube 36"/>
            <p:cNvSpPr/>
            <p:nvPr/>
          </p:nvSpPr>
          <p:spPr>
            <a:xfrm rot="21244448">
              <a:off x="3608190" y="1314653"/>
              <a:ext cx="348608" cy="325717"/>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8" name="Cube 37"/>
            <p:cNvSpPr/>
            <p:nvPr/>
          </p:nvSpPr>
          <p:spPr>
            <a:xfrm rot="21244448">
              <a:off x="5169175" y="1624243"/>
              <a:ext cx="393505" cy="412850"/>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9" name="Cube 38"/>
            <p:cNvSpPr/>
            <p:nvPr/>
          </p:nvSpPr>
          <p:spPr>
            <a:xfrm rot="21244448">
              <a:off x="4391235" y="927552"/>
              <a:ext cx="365781" cy="352034"/>
            </a:xfrm>
            <a:prstGeom prst="cube">
              <a:avLst/>
            </a:prstGeom>
            <a:solidFill>
              <a:srgbClr val="FF5DC5"/>
            </a:solidFill>
            <a:ln>
              <a:solidFill>
                <a:srgbClr val="FF5DC5"/>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40" name="Cube 39"/>
            <p:cNvSpPr/>
            <p:nvPr/>
          </p:nvSpPr>
          <p:spPr>
            <a:xfrm rot="21244448">
              <a:off x="4591321" y="1429016"/>
              <a:ext cx="365781" cy="352034"/>
            </a:xfrm>
            <a:prstGeom prst="cube">
              <a:avLst/>
            </a:prstGeom>
            <a:solidFill>
              <a:srgbClr val="D00086"/>
            </a:solidFill>
            <a:ln>
              <a:solidFill>
                <a:srgbClr val="D0008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41" name="Cube 40"/>
            <p:cNvSpPr/>
            <p:nvPr/>
          </p:nvSpPr>
          <p:spPr>
            <a:xfrm rot="21244448">
              <a:off x="3798377" y="1035292"/>
              <a:ext cx="348608" cy="325717"/>
            </a:xfrm>
            <a:prstGeom prst="cube">
              <a:avLst/>
            </a:prstGeom>
            <a:solidFill>
              <a:schemeClr val="accent2">
                <a:lumMod val="75000"/>
              </a:schemeClr>
            </a:solidFill>
            <a:ln/>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AU" sz="1151"/>
            </a:p>
          </p:txBody>
        </p:sp>
      </p:grpSp>
      <p:sp>
        <p:nvSpPr>
          <p:cNvPr id="23" name="TextBox 22"/>
          <p:cNvSpPr txBox="1"/>
          <p:nvPr userDrawn="1"/>
        </p:nvSpPr>
        <p:spPr>
          <a:xfrm>
            <a:off x="358776" y="4727072"/>
            <a:ext cx="295275" cy="207749"/>
          </a:xfrm>
          <a:prstGeom prst="rect">
            <a:avLst/>
          </a:prstGeom>
          <a:noFill/>
        </p:spPr>
        <p:txBody>
          <a:bodyPr wrap="square" lIns="0" bIns="0" rtlCol="0">
            <a:spAutoFit/>
          </a:bodyPr>
          <a:lstStyle/>
          <a:p>
            <a:fld id="{E27F3237-9BDF-AC4C-804E-23351D8DC823}" type="slidenum">
              <a:rPr lang="en-US" sz="1050" kern="1200" smtClean="0">
                <a:solidFill>
                  <a:schemeClr val="bg1">
                    <a:lumMod val="50000"/>
                  </a:schemeClr>
                </a:solidFill>
                <a:latin typeface="Calibri" charset="0"/>
                <a:ea typeface="Calibri" charset="0"/>
                <a:cs typeface="Calibri" charset="0"/>
              </a:rPr>
              <a:t>‹#›</a:t>
            </a:fld>
            <a:endParaRPr lang="en-US" sz="1050" kern="1200" dirty="0">
              <a:solidFill>
                <a:schemeClr val="bg1">
                  <a:lumMod val="50000"/>
                </a:schemeClr>
              </a:solidFill>
              <a:latin typeface="Calibri" charset="0"/>
              <a:ea typeface="Calibri" charset="0"/>
              <a:cs typeface="Calibri" charset="0"/>
            </a:endParaRPr>
          </a:p>
        </p:txBody>
      </p:sp>
      <p:sp>
        <p:nvSpPr>
          <p:cNvPr id="24" name="Date Placeholder 2"/>
          <p:cNvSpPr txBox="1">
            <a:spLocks/>
          </p:cNvSpPr>
          <p:nvPr userDrawn="1"/>
        </p:nvSpPr>
        <p:spPr>
          <a:xfrm>
            <a:off x="5151398" y="4788006"/>
            <a:ext cx="3630654" cy="161583"/>
          </a:xfrm>
          <a:prstGeom prst="rect">
            <a:avLst/>
          </a:prstGeom>
        </p:spPr>
        <p:txBody>
          <a:bodyPr vert="horz" wrap="square" lIns="0" tIns="0" rIns="0" bIns="0" rtlCol="0" anchor="ctr">
            <a:spAutoFit/>
          </a:bodyPr>
          <a:lstStyle>
            <a:defPPr>
              <a:defRPr lang="en-US"/>
            </a:defPPr>
            <a:lvl1pPr marL="0" algn="l" defTabSz="457200" rtl="0" eaLnBrk="1" latinLnBrk="0" hangingPunct="1">
              <a:defRPr lang="en-AU" sz="900" kern="1200" smtClean="0">
                <a:solidFill>
                  <a:srgbClr val="777877"/>
                </a:solidFill>
                <a:latin typeface="+mj-lt"/>
                <a:ea typeface="+mn-ea"/>
                <a:cs typeface="Verdana"/>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sz="1050" dirty="0">
                <a:solidFill>
                  <a:schemeClr val="bg1">
                    <a:lumMod val="50000"/>
                  </a:schemeClr>
                </a:solidFill>
                <a:latin typeface="Calibri" charset="0"/>
                <a:ea typeface="Calibri" charset="0"/>
                <a:cs typeface="Calibri" charset="0"/>
              </a:rPr>
              <a:t>© 2015 Kim</a:t>
            </a:r>
            <a:r>
              <a:rPr lang="en-US" sz="1050" baseline="0" dirty="0">
                <a:solidFill>
                  <a:schemeClr val="bg1">
                    <a:lumMod val="50000"/>
                  </a:schemeClr>
                </a:solidFill>
                <a:latin typeface="Calibri" charset="0"/>
                <a:ea typeface="Calibri" charset="0"/>
                <a:cs typeface="Calibri" charset="0"/>
              </a:rPr>
              <a:t> Horn</a:t>
            </a:r>
            <a:endParaRPr lang="en-US" sz="1050" dirty="0">
              <a:solidFill>
                <a:schemeClr val="bg1">
                  <a:lumMod val="50000"/>
                </a:schemeClr>
              </a:solidFill>
              <a:latin typeface="Calibri" charset="0"/>
              <a:ea typeface="Calibri" charset="0"/>
              <a:cs typeface="Calibri" charset="0"/>
            </a:endParaRPr>
          </a:p>
        </p:txBody>
      </p:sp>
    </p:spTree>
    <p:extLst>
      <p:ext uri="{BB962C8B-B14F-4D97-AF65-F5344CB8AC3E}">
        <p14:creationId xmlns:p14="http://schemas.microsoft.com/office/powerpoint/2010/main" val="2300620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p:bg>
      <p:bgPr>
        <a:solidFill>
          <a:srgbClr val="00B0F0"/>
        </a:solidFill>
        <a:effectLst/>
      </p:bgPr>
    </p:bg>
    <p:spTree>
      <p:nvGrpSpPr>
        <p:cNvPr id="1" name=""/>
        <p:cNvGrpSpPr/>
        <p:nvPr/>
      </p:nvGrpSpPr>
      <p:grpSpPr>
        <a:xfrm>
          <a:off x="0" y="0"/>
          <a:ext cx="0" cy="0"/>
          <a:chOff x="0" y="0"/>
          <a:chExt cx="0" cy="0"/>
        </a:xfrm>
      </p:grpSpPr>
      <p:sp>
        <p:nvSpPr>
          <p:cNvPr id="10" name="Title Placeholder 6"/>
          <p:cNvSpPr>
            <a:spLocks noGrp="1"/>
          </p:cNvSpPr>
          <p:nvPr>
            <p:ph type="title" hasCustomPrompt="1"/>
          </p:nvPr>
        </p:nvSpPr>
        <p:spPr>
          <a:xfrm>
            <a:off x="2153425" y="2340735"/>
            <a:ext cx="4813300" cy="443198"/>
          </a:xfrm>
          <a:prstGeom prst="rect">
            <a:avLst/>
          </a:prstGeom>
        </p:spPr>
        <p:txBody>
          <a:bodyPr vert="horz" wrap="square" lIns="0" tIns="0" rIns="0" bIns="0" rtlCol="0" anchor="ctr" anchorCtr="0">
            <a:spAutoFit/>
          </a:bodyPr>
          <a:lstStyle>
            <a:lvl1pPr algn="l">
              <a:lnSpc>
                <a:spcPct val="90000"/>
              </a:lnSpc>
              <a:defRPr sz="3200" spc="-68" baseline="0">
                <a:solidFill>
                  <a:schemeClr val="bg1"/>
                </a:solidFill>
                <a:latin typeface="Arial Rounded MT Bold" charset="0"/>
                <a:ea typeface="Arial Rounded MT Bold" charset="0"/>
                <a:cs typeface="Arial Rounded MT Bold" charset="0"/>
              </a:defRPr>
            </a:lvl1pPr>
          </a:lstStyle>
          <a:p>
            <a:r>
              <a:rPr lang="en-US" dirty="0"/>
              <a:t>Headline goes here</a:t>
            </a:r>
          </a:p>
        </p:txBody>
      </p:sp>
      <p:grpSp>
        <p:nvGrpSpPr>
          <p:cNvPr id="25" name="Group 24"/>
          <p:cNvGrpSpPr/>
          <p:nvPr userDrawn="1"/>
        </p:nvGrpSpPr>
        <p:grpSpPr>
          <a:xfrm>
            <a:off x="8117415" y="108961"/>
            <a:ext cx="685025" cy="357320"/>
            <a:chOff x="2155911" y="927552"/>
            <a:chExt cx="3406769" cy="2216827"/>
          </a:xfrm>
          <a:effectLst>
            <a:outerShdw blurRad="50800" dist="50800" dir="5400000" algn="ctr" rotWithShape="0">
              <a:schemeClr val="bg1"/>
            </a:outerShdw>
          </a:effectLst>
        </p:grpSpPr>
        <p:sp>
          <p:nvSpPr>
            <p:cNvPr id="27" name="Cube 26"/>
            <p:cNvSpPr/>
            <p:nvPr/>
          </p:nvSpPr>
          <p:spPr>
            <a:xfrm rot="21244448">
              <a:off x="4910996" y="1896356"/>
              <a:ext cx="433953" cy="469123"/>
            </a:xfrm>
            <a:prstGeom prst="cube">
              <a:avLst/>
            </a:prstGeom>
            <a:ln/>
            <a:effectLst>
              <a:outerShdw blurRad="76200" dir="18900000" sy="23000" kx="-1200000" algn="bl" rotWithShape="0">
                <a:prstClr val="black">
                  <a:alpha val="30000"/>
                </a:prstClr>
              </a:outerShdw>
            </a:effectLst>
          </p:spPr>
          <p:style>
            <a:lnRef idx="1">
              <a:schemeClr val="accent4"/>
            </a:lnRef>
            <a:fillRef idx="3">
              <a:schemeClr val="accent4"/>
            </a:fillRef>
            <a:effectRef idx="2">
              <a:schemeClr val="accent4"/>
            </a:effectRef>
            <a:fontRef idx="minor">
              <a:schemeClr val="lt1"/>
            </a:fontRef>
          </p:style>
          <p:txBody>
            <a:bodyPr rtlCol="0" anchor="ctr"/>
            <a:lstStyle/>
            <a:p>
              <a:pPr algn="ctr"/>
              <a:endParaRPr lang="en-AU" sz="1151"/>
            </a:p>
          </p:txBody>
        </p:sp>
        <p:sp>
          <p:nvSpPr>
            <p:cNvPr id="28" name="Cube 27"/>
            <p:cNvSpPr/>
            <p:nvPr/>
          </p:nvSpPr>
          <p:spPr>
            <a:xfrm rot="21244448">
              <a:off x="4426449" y="1155241"/>
              <a:ext cx="771677" cy="800014"/>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29" name="Cube 28"/>
            <p:cNvSpPr/>
            <p:nvPr/>
          </p:nvSpPr>
          <p:spPr>
            <a:xfrm rot="21244448">
              <a:off x="3626699" y="1657991"/>
              <a:ext cx="731563" cy="704068"/>
            </a:xfrm>
            <a:prstGeom prst="cube">
              <a:avLst/>
            </a:prstGeom>
            <a:solidFill>
              <a:srgbClr val="FF05A6"/>
            </a:solidFill>
            <a:ln>
              <a:solidFill>
                <a:srgbClr val="FF05A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0" name="Cube 29"/>
            <p:cNvSpPr/>
            <p:nvPr/>
          </p:nvSpPr>
          <p:spPr>
            <a:xfrm rot="21244448">
              <a:off x="2576857" y="1525593"/>
              <a:ext cx="697219" cy="651432"/>
            </a:xfrm>
            <a:prstGeom prst="cube">
              <a:avLst/>
            </a:prstGeom>
            <a:ln>
              <a:solidFill>
                <a:schemeClr val="accent2">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1" name="Cube 30"/>
            <p:cNvSpPr/>
            <p:nvPr/>
          </p:nvSpPr>
          <p:spPr>
            <a:xfrm rot="21244448">
              <a:off x="4447355" y="2201981"/>
              <a:ext cx="731563" cy="704068"/>
            </a:xfrm>
            <a:prstGeom prst="cube">
              <a:avLst/>
            </a:prstGeom>
            <a:solidFill>
              <a:srgbClr val="FF5DC5"/>
            </a:solidFill>
            <a:ln>
              <a:solidFill>
                <a:srgbClr val="FF5DC5"/>
              </a:solidFill>
            </a:ln>
            <a:effectLst>
              <a:outerShdw blurRad="76200" dir="18900000" sy="23000" kx="-1200000" algn="bl" rotWithShape="0">
                <a:prstClr val="black">
                  <a:alpha val="3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32" name="Cube 31"/>
            <p:cNvSpPr/>
            <p:nvPr/>
          </p:nvSpPr>
          <p:spPr>
            <a:xfrm rot="21244448">
              <a:off x="2905909" y="1339960"/>
              <a:ext cx="585373" cy="564296"/>
            </a:xfrm>
            <a:prstGeom prst="cube">
              <a:avLst/>
            </a:prstGeom>
            <a:solidFill>
              <a:srgbClr val="F9B801"/>
            </a:solidFill>
            <a:ln>
              <a:solidFill>
                <a:srgbClr val="F9B801"/>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33" name="Cube 32"/>
            <p:cNvSpPr/>
            <p:nvPr/>
          </p:nvSpPr>
          <p:spPr>
            <a:xfrm rot="21244448">
              <a:off x="2155911" y="2077314"/>
              <a:ext cx="996132" cy="953401"/>
            </a:xfrm>
            <a:prstGeom prst="cube">
              <a:avLst/>
            </a:prstGeom>
            <a:solidFill>
              <a:schemeClr val="tx2"/>
            </a:solidFill>
            <a:ln>
              <a:noFill/>
            </a:ln>
            <a:effectLst>
              <a:outerShdw blurRad="76200" dir="18900000" sy="23000" kx="-1200000" algn="bl" rotWithShape="0">
                <a:prstClr val="black">
                  <a:alpha val="3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4" name="Cube 33"/>
            <p:cNvSpPr/>
            <p:nvPr/>
          </p:nvSpPr>
          <p:spPr>
            <a:xfrm rot="21244448">
              <a:off x="4027008" y="1493814"/>
              <a:ext cx="822212" cy="795584"/>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5" name="Cube 34"/>
            <p:cNvSpPr/>
            <p:nvPr/>
          </p:nvSpPr>
          <p:spPr>
            <a:xfrm rot="21244448">
              <a:off x="3281144" y="2039211"/>
              <a:ext cx="940158" cy="850006"/>
            </a:xfrm>
            <a:prstGeom prst="cube">
              <a:avLst/>
            </a:prstGeom>
            <a:solidFill>
              <a:schemeClr val="accent3"/>
            </a:solidFill>
            <a:ln/>
            <a:effectLst>
              <a:outerShdw blurRad="76200" dir="18900000" sy="23000" kx="-1200000" algn="bl" rotWithShape="0">
                <a:prstClr val="black">
                  <a:alpha val="30000"/>
                </a:prstClr>
              </a:outerShdw>
            </a:effectLst>
          </p:spPr>
          <p:style>
            <a:lnRef idx="1">
              <a:schemeClr val="accent3"/>
            </a:lnRef>
            <a:fillRef idx="3">
              <a:schemeClr val="accent3"/>
            </a:fillRef>
            <a:effectRef idx="2">
              <a:schemeClr val="accent3"/>
            </a:effectRef>
            <a:fontRef idx="minor">
              <a:schemeClr val="lt1"/>
            </a:fontRef>
          </p:style>
          <p:txBody>
            <a:bodyPr rtlCol="0" anchor="ctr"/>
            <a:lstStyle/>
            <a:p>
              <a:pPr algn="ctr"/>
              <a:endParaRPr lang="en-AU" sz="1151"/>
            </a:p>
          </p:txBody>
        </p:sp>
        <p:sp>
          <p:nvSpPr>
            <p:cNvPr id="36" name="Cube 35"/>
            <p:cNvSpPr/>
            <p:nvPr/>
          </p:nvSpPr>
          <p:spPr>
            <a:xfrm rot="21244448">
              <a:off x="3546969" y="2566808"/>
              <a:ext cx="634479" cy="577571"/>
            </a:xfrm>
            <a:prstGeom prst="cube">
              <a:avLst/>
            </a:prstGeom>
            <a:ln>
              <a:solidFill>
                <a:schemeClr val="accent2">
                  <a:alpha val="50000"/>
                </a:schemeClr>
              </a:solidFill>
            </a:ln>
            <a:effectLst>
              <a:outerShdw blurRad="76200" dir="18900000" sy="23000" kx="-1200000" algn="bl" rotWithShape="0">
                <a:prstClr val="black">
                  <a:alpha val="3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7" name="Cube 36"/>
            <p:cNvSpPr/>
            <p:nvPr/>
          </p:nvSpPr>
          <p:spPr>
            <a:xfrm rot="21244448">
              <a:off x="3608190" y="1314653"/>
              <a:ext cx="348608" cy="325717"/>
            </a:xfrm>
            <a:prstGeom prst="cube">
              <a:avLst/>
            </a:prstGeom>
            <a:solidFill>
              <a:srgbClr val="007CB4"/>
            </a:solidFill>
            <a:ln>
              <a:noFill/>
            </a:ln>
            <a:effectLst>
              <a:outerShdw blurRad="76200" dir="18900000" sy="23000" kx="-1200000" algn="bl"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AU" sz="1151"/>
            </a:p>
          </p:txBody>
        </p:sp>
        <p:sp>
          <p:nvSpPr>
            <p:cNvPr id="38" name="Cube 37"/>
            <p:cNvSpPr/>
            <p:nvPr/>
          </p:nvSpPr>
          <p:spPr>
            <a:xfrm rot="21244448">
              <a:off x="5169175" y="1624243"/>
              <a:ext cx="393505" cy="412850"/>
            </a:xfrm>
            <a:prstGeom prst="cube">
              <a:avLst/>
            </a:prstGeom>
            <a:solidFill>
              <a:schemeClr val="accent2">
                <a:lumMod val="75000"/>
              </a:schemeClr>
            </a:solidFill>
            <a:ln>
              <a:solidFill>
                <a:schemeClr val="accent2">
                  <a:lumMod val="75000"/>
                  <a:alpha val="50000"/>
                </a:schemeClr>
              </a:solidFill>
            </a:ln>
            <a:effectLst>
              <a:outerShdw blurRad="76200" dir="18900000" sy="23000" kx="-1200000" algn="bl" rotWithShape="0">
                <a:prstClr val="black">
                  <a:alpha val="20000"/>
                </a:prstClr>
              </a:outerShdw>
            </a:effectLst>
          </p:spPr>
          <p:style>
            <a:lnRef idx="3">
              <a:schemeClr val="lt1"/>
            </a:lnRef>
            <a:fillRef idx="1">
              <a:schemeClr val="accent2"/>
            </a:fillRef>
            <a:effectRef idx="1">
              <a:schemeClr val="accent2"/>
            </a:effectRef>
            <a:fontRef idx="minor">
              <a:schemeClr val="lt1"/>
            </a:fontRef>
          </p:style>
          <p:txBody>
            <a:bodyPr rtlCol="0" anchor="ctr"/>
            <a:lstStyle/>
            <a:p>
              <a:pPr algn="ctr"/>
              <a:endParaRPr lang="en-AU" sz="1151"/>
            </a:p>
          </p:txBody>
        </p:sp>
        <p:sp>
          <p:nvSpPr>
            <p:cNvPr id="39" name="Cube 38"/>
            <p:cNvSpPr/>
            <p:nvPr/>
          </p:nvSpPr>
          <p:spPr>
            <a:xfrm rot="21244448">
              <a:off x="4391235" y="927552"/>
              <a:ext cx="365781" cy="352034"/>
            </a:xfrm>
            <a:prstGeom prst="cube">
              <a:avLst/>
            </a:prstGeom>
            <a:solidFill>
              <a:srgbClr val="FF5DC5"/>
            </a:solidFill>
            <a:ln>
              <a:solidFill>
                <a:srgbClr val="FF5DC5"/>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40" name="Cube 39"/>
            <p:cNvSpPr/>
            <p:nvPr/>
          </p:nvSpPr>
          <p:spPr>
            <a:xfrm rot="21244448">
              <a:off x="4591321" y="1429016"/>
              <a:ext cx="365781" cy="352034"/>
            </a:xfrm>
            <a:prstGeom prst="cube">
              <a:avLst/>
            </a:prstGeom>
            <a:solidFill>
              <a:srgbClr val="D00086"/>
            </a:solidFill>
            <a:ln>
              <a:solidFill>
                <a:srgbClr val="D00086"/>
              </a:solidFill>
            </a:ln>
            <a:effectLst>
              <a:outerShdw blurRad="76200" dir="18900000" sy="23000" kx="-1200000" algn="bl" rotWithShape="0">
                <a:prstClr val="black">
                  <a:alpha val="20000"/>
                </a:prst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151"/>
            </a:p>
          </p:txBody>
        </p:sp>
        <p:sp>
          <p:nvSpPr>
            <p:cNvPr id="41" name="Cube 40"/>
            <p:cNvSpPr/>
            <p:nvPr/>
          </p:nvSpPr>
          <p:spPr>
            <a:xfrm rot="21244448">
              <a:off x="3798377" y="1035292"/>
              <a:ext cx="348608" cy="325717"/>
            </a:xfrm>
            <a:prstGeom prst="cube">
              <a:avLst/>
            </a:prstGeom>
            <a:solidFill>
              <a:schemeClr val="accent2">
                <a:lumMod val="75000"/>
              </a:schemeClr>
            </a:solidFill>
            <a:ln/>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AU" sz="1151"/>
            </a:p>
          </p:txBody>
        </p:sp>
      </p:grpSp>
      <p:sp>
        <p:nvSpPr>
          <p:cNvPr id="23" name="TextBox 22"/>
          <p:cNvSpPr txBox="1"/>
          <p:nvPr userDrawn="1"/>
        </p:nvSpPr>
        <p:spPr>
          <a:xfrm>
            <a:off x="358776" y="4727072"/>
            <a:ext cx="295275" cy="207749"/>
          </a:xfrm>
          <a:prstGeom prst="rect">
            <a:avLst/>
          </a:prstGeom>
          <a:noFill/>
        </p:spPr>
        <p:txBody>
          <a:bodyPr wrap="square" lIns="0" bIns="0" rtlCol="0">
            <a:spAutoFit/>
          </a:bodyPr>
          <a:lstStyle/>
          <a:p>
            <a:fld id="{E27F3237-9BDF-AC4C-804E-23351D8DC823}" type="slidenum">
              <a:rPr lang="en-US" sz="1050" kern="1200" smtClean="0">
                <a:solidFill>
                  <a:schemeClr val="bg1"/>
                </a:solidFill>
                <a:latin typeface="Calibri" charset="0"/>
                <a:ea typeface="Calibri" charset="0"/>
                <a:cs typeface="Calibri" charset="0"/>
              </a:rPr>
              <a:t>‹#›</a:t>
            </a:fld>
            <a:endParaRPr lang="en-US" sz="1050" kern="1200" dirty="0">
              <a:solidFill>
                <a:schemeClr val="bg1"/>
              </a:solidFill>
              <a:latin typeface="Calibri" charset="0"/>
              <a:ea typeface="Calibri" charset="0"/>
              <a:cs typeface="Calibri" charset="0"/>
            </a:endParaRPr>
          </a:p>
        </p:txBody>
      </p:sp>
      <p:sp>
        <p:nvSpPr>
          <p:cNvPr id="24" name="Date Placeholder 2"/>
          <p:cNvSpPr txBox="1">
            <a:spLocks/>
          </p:cNvSpPr>
          <p:nvPr userDrawn="1"/>
        </p:nvSpPr>
        <p:spPr>
          <a:xfrm>
            <a:off x="5151398" y="4788006"/>
            <a:ext cx="3630654" cy="161583"/>
          </a:xfrm>
          <a:prstGeom prst="rect">
            <a:avLst/>
          </a:prstGeom>
        </p:spPr>
        <p:txBody>
          <a:bodyPr vert="horz" wrap="square" lIns="0" tIns="0" rIns="0" bIns="0" rtlCol="0" anchor="ctr">
            <a:spAutoFit/>
          </a:bodyPr>
          <a:lstStyle>
            <a:defPPr>
              <a:defRPr lang="en-US"/>
            </a:defPPr>
            <a:lvl1pPr marL="0" algn="l" defTabSz="457200" rtl="0" eaLnBrk="1" latinLnBrk="0" hangingPunct="1">
              <a:defRPr lang="en-AU" sz="900" kern="1200" smtClean="0">
                <a:solidFill>
                  <a:srgbClr val="777877"/>
                </a:solidFill>
                <a:latin typeface="+mj-lt"/>
                <a:ea typeface="+mn-ea"/>
                <a:cs typeface="Verdana"/>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sz="1050" dirty="0">
                <a:solidFill>
                  <a:schemeClr val="bg1"/>
                </a:solidFill>
                <a:latin typeface="Calibri" charset="0"/>
                <a:ea typeface="Calibri" charset="0"/>
                <a:cs typeface="Calibri" charset="0"/>
              </a:rPr>
              <a:t>© 2015 Kim</a:t>
            </a:r>
            <a:r>
              <a:rPr lang="en-US" sz="1050" baseline="0" dirty="0">
                <a:solidFill>
                  <a:schemeClr val="bg1"/>
                </a:solidFill>
                <a:latin typeface="Calibri" charset="0"/>
                <a:ea typeface="Calibri" charset="0"/>
                <a:cs typeface="Calibri" charset="0"/>
              </a:rPr>
              <a:t> Horn</a:t>
            </a:r>
            <a:endParaRPr lang="en-US" sz="1050" dirty="0">
              <a:solidFill>
                <a:schemeClr val="bg1"/>
              </a:solidFill>
              <a:latin typeface="Calibri" charset="0"/>
              <a:ea typeface="Calibri" charset="0"/>
              <a:cs typeface="Calibri" charset="0"/>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4166690"/>
      </p:ext>
    </p:extLst>
  </p:cSld>
  <p:clrMap bg1="lt1" tx1="dk1" bg2="lt2" tx2="dk2" accent1="accent1" accent2="accent2" accent3="accent3" accent4="accent4" accent5="accent5" accent6="accent6" hlink="hlink" folHlink="folHlink"/>
  <p:sldLayoutIdLst>
    <p:sldLayoutId id="2147483664" r:id="rId1"/>
    <p:sldLayoutId id="2147483673" r:id="rId2"/>
    <p:sldLayoutId id="2147483677" r:id="rId3"/>
    <p:sldLayoutId id="2147483674" r:id="rId4"/>
    <p:sldLayoutId id="2147483678" r:id="rId5"/>
  </p:sldLayoutIdLst>
  <p:hf sldNum="0"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hyperlink" Target="http://www.amazon.co.uk/gp/product/0201835959?ie=UTF8&amp;tag=allankelly-21&amp;linkCode=as2&amp;camp=1634&amp;creative=6738&amp;creativeASIN=0201835959"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18.emf"/><Relationship Id="rId4" Type="http://schemas.openxmlformats.org/officeDocument/2006/relationships/oleObject" Target="../embeddings/oleObject1.bin"/></Relationships>
</file>

<file path=ppt/slides/_rels/slide7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4.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jpe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p:txBody>
          <a:bodyPr/>
          <a:lstStyle/>
          <a:p>
            <a:r>
              <a:rPr lang="en-US" dirty="0">
                <a:solidFill>
                  <a:schemeClr val="bg2"/>
                </a:solidFill>
              </a:rPr>
              <a:t>Architecture and the 3D Cube</a:t>
            </a:r>
            <a:br>
              <a:rPr lang="en-US" dirty="0">
                <a:solidFill>
                  <a:schemeClr val="bg2"/>
                </a:solidFill>
              </a:rPr>
            </a:br>
            <a:endParaRPr lang="en-US" dirty="0"/>
          </a:p>
        </p:txBody>
      </p:sp>
      <p:sp>
        <p:nvSpPr>
          <p:cNvPr id="5" name="Text Placeholder 4"/>
          <p:cNvSpPr>
            <a:spLocks noGrp="1"/>
          </p:cNvSpPr>
          <p:nvPr>
            <p:ph type="body" sz="quarter" idx="12"/>
          </p:nvPr>
        </p:nvSpPr>
        <p:spPr/>
        <p:txBody>
          <a:bodyPr/>
          <a:lstStyle/>
          <a:p>
            <a:r>
              <a:rPr lang="en-US" dirty="0"/>
              <a:t>Kim Horn</a:t>
            </a:r>
          </a:p>
        </p:txBody>
      </p:sp>
      <p:sp>
        <p:nvSpPr>
          <p:cNvPr id="6" name="Text Placeholder 5"/>
          <p:cNvSpPr>
            <a:spLocks noGrp="1"/>
          </p:cNvSpPr>
          <p:nvPr>
            <p:ph type="body" sz="quarter" idx="13"/>
          </p:nvPr>
        </p:nvSpPr>
        <p:spPr/>
        <p:txBody>
          <a:bodyPr/>
          <a:lstStyle/>
          <a:p>
            <a:r>
              <a:rPr lang="en-US" dirty="0"/>
              <a:t>Version 1.61</a:t>
            </a:r>
          </a:p>
        </p:txBody>
      </p:sp>
      <p:sp>
        <p:nvSpPr>
          <p:cNvPr id="7" name="Text Placeholder 6"/>
          <p:cNvSpPr>
            <a:spLocks noGrp="1"/>
          </p:cNvSpPr>
          <p:nvPr>
            <p:ph type="body" sz="quarter" idx="14"/>
          </p:nvPr>
        </p:nvSpPr>
        <p:spPr/>
        <p:txBody>
          <a:bodyPr/>
          <a:lstStyle/>
          <a:p>
            <a:r>
              <a:rPr lang="en-US" dirty="0"/>
              <a:t>1/2/2024</a:t>
            </a:r>
          </a:p>
        </p:txBody>
      </p:sp>
    </p:spTree>
    <p:extLst>
      <p:ext uri="{BB962C8B-B14F-4D97-AF65-F5344CB8AC3E}">
        <p14:creationId xmlns:p14="http://schemas.microsoft.com/office/powerpoint/2010/main" val="207344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2"/>
          <p:cNvSpPr>
            <a:spLocks noGrp="1" noChangeArrowheads="1"/>
          </p:cNvSpPr>
          <p:nvPr>
            <p:ph type="title"/>
          </p:nvPr>
        </p:nvSpPr>
        <p:spPr>
          <a:noFill/>
        </p:spPr>
        <p:txBody>
          <a:bodyPr lIns="29848" tIns="29848" rIns="29848" bIns="29848" anchor="ctr"/>
          <a:lstStyle/>
          <a:p>
            <a:pPr defTabSz="734693"/>
            <a:r>
              <a:rPr lang="en-US" sz="2285" dirty="0"/>
              <a:t>Done to the Degree Required to:</a:t>
            </a:r>
          </a:p>
        </p:txBody>
      </p:sp>
      <p:sp>
        <p:nvSpPr>
          <p:cNvPr id="188419" name="Rectangle 3"/>
          <p:cNvSpPr>
            <a:spLocks noGrp="1" noChangeArrowheads="1"/>
          </p:cNvSpPr>
          <p:nvPr>
            <p:ph type="body" sz="quarter" idx="14"/>
          </p:nvPr>
        </p:nvSpPr>
        <p:spPr>
          <a:xfrm>
            <a:off x="567215" y="853922"/>
            <a:ext cx="7582871" cy="3798588"/>
          </a:xfrm>
          <a:noFill/>
        </p:spPr>
        <p:txBody>
          <a:bodyPr lIns="65437" tIns="32144" rIns="65437" bIns="32144"/>
          <a:lstStyle/>
          <a:p>
            <a:pPr marL="252551" indent="-252551" defTabSz="734693"/>
            <a:r>
              <a:rPr lang="en-US" sz="1800" dirty="0"/>
              <a:t>Mitigate Risks.</a:t>
            </a:r>
          </a:p>
          <a:p>
            <a:pPr marL="252551" indent="-252551" defTabSz="734693"/>
            <a:r>
              <a:rPr lang="en-US" sz="1800" dirty="0"/>
              <a:t>Solve the “hard” problems; the ASUCs.</a:t>
            </a:r>
          </a:p>
          <a:p>
            <a:pPr marL="252551" indent="-252551" defTabSz="734693"/>
            <a:r>
              <a:rPr lang="en-US" sz="1800" dirty="0"/>
              <a:t>Ensure the requirements, especially the NFRs are satisfiable:</a:t>
            </a:r>
          </a:p>
          <a:p>
            <a:pPr marL="493061" lvl="1" indent="-252551" defTabSz="734693"/>
            <a:r>
              <a:rPr lang="en-US" sz="1800" dirty="0"/>
              <a:t>Security</a:t>
            </a:r>
          </a:p>
          <a:p>
            <a:pPr marL="493061" lvl="1" indent="-252551" defTabSz="734693"/>
            <a:r>
              <a:rPr lang="en-US" sz="1800" dirty="0"/>
              <a:t>Scalability</a:t>
            </a:r>
          </a:p>
          <a:p>
            <a:pPr marL="493061" lvl="1" indent="-252551" defTabSz="734693"/>
            <a:r>
              <a:rPr lang="en-US" sz="1800" dirty="0"/>
              <a:t>Availability</a:t>
            </a:r>
          </a:p>
          <a:p>
            <a:pPr marL="493061" lvl="1" indent="-252551" defTabSz="734693"/>
            <a:r>
              <a:rPr lang="en-US" sz="1800" dirty="0"/>
              <a:t>….</a:t>
            </a:r>
          </a:p>
          <a:p>
            <a:pPr marL="252551" indent="-252551" defTabSz="734693"/>
            <a:r>
              <a:rPr lang="en-US" sz="1800" dirty="0"/>
              <a:t>Structure teams and allow them to operate in relative independence. </a:t>
            </a:r>
          </a:p>
          <a:p>
            <a:pPr marL="509726" lvl="1" indent="-252551" defTabSz="734693"/>
            <a:r>
              <a:rPr lang="en-US" sz="1800" dirty="0"/>
              <a:t>Define their goals and objectives, at the right levels</a:t>
            </a:r>
          </a:p>
          <a:p>
            <a:pPr marL="509726" lvl="1" indent="-252551" defTabSz="734693"/>
            <a:r>
              <a:rPr lang="en-US" sz="1800" dirty="0"/>
              <a:t>Remove team dependencies.</a:t>
            </a:r>
          </a:p>
        </p:txBody>
      </p:sp>
    </p:spTree>
    <p:extLst>
      <p:ext uri="{BB962C8B-B14F-4D97-AF65-F5344CB8AC3E}">
        <p14:creationId xmlns:p14="http://schemas.microsoft.com/office/powerpoint/2010/main" val="2262110089"/>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2"/>
          <p:cNvSpPr>
            <a:spLocks noGrp="1" noChangeArrowheads="1"/>
          </p:cNvSpPr>
          <p:nvPr>
            <p:ph type="title"/>
          </p:nvPr>
        </p:nvSpPr>
        <p:spPr>
          <a:noFill/>
        </p:spPr>
        <p:txBody>
          <a:bodyPr lIns="29848" tIns="29848" rIns="29848" bIns="29848" anchor="ctr"/>
          <a:lstStyle/>
          <a:p>
            <a:pPr defTabSz="734693"/>
            <a:r>
              <a:rPr lang="en-US" dirty="0"/>
              <a:t>Architect’s Concern</a:t>
            </a:r>
          </a:p>
        </p:txBody>
      </p:sp>
      <p:sp>
        <p:nvSpPr>
          <p:cNvPr id="192515" name="Rectangle 3"/>
          <p:cNvSpPr>
            <a:spLocks noGrp="1" noChangeArrowheads="1"/>
          </p:cNvSpPr>
          <p:nvPr>
            <p:ph type="body" sz="quarter" idx="14"/>
          </p:nvPr>
        </p:nvSpPr>
        <p:spPr>
          <a:xfrm>
            <a:off x="358776" y="884744"/>
            <a:ext cx="8703030" cy="3798588"/>
          </a:xfrm>
          <a:noFill/>
        </p:spPr>
        <p:txBody>
          <a:bodyPr lIns="65437" tIns="32144" rIns="65437" bIns="32144"/>
          <a:lstStyle/>
          <a:p>
            <a:pPr marL="252551" indent="-252551" defTabSz="734693">
              <a:lnSpc>
                <a:spcPct val="75000"/>
              </a:lnSpc>
            </a:pPr>
            <a:r>
              <a:rPr lang="en-US" sz="2000" dirty="0"/>
              <a:t>Making a complex thing “buildable”</a:t>
            </a:r>
          </a:p>
          <a:p>
            <a:pPr marL="583163" lvl="1" defTabSz="734693">
              <a:lnSpc>
                <a:spcPct val="75000"/>
              </a:lnSpc>
            </a:pPr>
            <a:r>
              <a:rPr lang="en-US" sz="2000" dirty="0"/>
              <a:t>Specify a reasoned decomposition, instantiation, and structural foundation;</a:t>
            </a:r>
          </a:p>
          <a:p>
            <a:pPr marL="583163" lvl="1" defTabSz="734693">
              <a:lnSpc>
                <a:spcPct val="75000"/>
              </a:lnSpc>
            </a:pPr>
            <a:r>
              <a:rPr lang="en-US" sz="2000" dirty="0"/>
              <a:t>Make sub teams of designers and implementers productive;</a:t>
            </a:r>
          </a:p>
          <a:p>
            <a:pPr marL="583163" lvl="1" defTabSz="734693">
              <a:lnSpc>
                <a:spcPct val="75000"/>
              </a:lnSpc>
            </a:pPr>
            <a:r>
              <a:rPr lang="en-US" sz="2000" dirty="0"/>
              <a:t>Enable sub teams to operate in relative isolation;</a:t>
            </a:r>
          </a:p>
          <a:p>
            <a:pPr marL="583163" lvl="1" defTabSz="734693">
              <a:lnSpc>
                <a:spcPct val="75000"/>
              </a:lnSpc>
            </a:pPr>
            <a:r>
              <a:rPr lang="en-US" sz="2000" dirty="0"/>
              <a:t>Facilitate planning and tracking around these teams.</a:t>
            </a:r>
          </a:p>
          <a:p>
            <a:pPr marL="252551" indent="-252551" defTabSz="734693">
              <a:lnSpc>
                <a:spcPct val="75000"/>
              </a:lnSpc>
            </a:pPr>
            <a:r>
              <a:rPr lang="en-US" sz="2000" dirty="0"/>
              <a:t>Derive technical requirements from business requirements</a:t>
            </a:r>
          </a:p>
          <a:p>
            <a:pPr marL="252551" indent="-252551" defTabSz="734693">
              <a:lnSpc>
                <a:spcPct val="75000"/>
              </a:lnSpc>
            </a:pPr>
            <a:r>
              <a:rPr lang="en-US" sz="2000" dirty="0"/>
              <a:t>Such that:</a:t>
            </a:r>
          </a:p>
          <a:p>
            <a:pPr marL="583163" lvl="1" defTabSz="734693">
              <a:lnSpc>
                <a:spcPct val="75000"/>
              </a:lnSpc>
            </a:pPr>
            <a:r>
              <a:rPr lang="en-US" sz="2000" dirty="0"/>
              <a:t>Requirements are met and tracked</a:t>
            </a:r>
          </a:p>
          <a:p>
            <a:pPr marL="583163" lvl="1" defTabSz="734693">
              <a:lnSpc>
                <a:spcPct val="75000"/>
              </a:lnSpc>
            </a:pPr>
            <a:r>
              <a:rPr lang="en-US" sz="2000" dirty="0"/>
              <a:t>Derived technical requirements are clear</a:t>
            </a:r>
          </a:p>
          <a:p>
            <a:pPr marL="583163" lvl="1" defTabSz="734693">
              <a:lnSpc>
                <a:spcPct val="75000"/>
              </a:lnSpc>
            </a:pPr>
            <a:r>
              <a:rPr lang="en-US" sz="2000" dirty="0"/>
              <a:t>Systemic qualities are achieved</a:t>
            </a:r>
          </a:p>
        </p:txBody>
      </p:sp>
    </p:spTree>
    <p:extLst>
      <p:ext uri="{BB962C8B-B14F-4D97-AF65-F5344CB8AC3E}">
        <p14:creationId xmlns:p14="http://schemas.microsoft.com/office/powerpoint/2010/main" val="4184043536"/>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2"/>
          <p:cNvSpPr>
            <a:spLocks noGrp="1" noChangeArrowheads="1"/>
          </p:cNvSpPr>
          <p:nvPr>
            <p:ph type="title"/>
          </p:nvPr>
        </p:nvSpPr>
        <p:spPr>
          <a:noFill/>
        </p:spPr>
        <p:txBody>
          <a:bodyPr lIns="29848" tIns="29848" rIns="29848" bIns="29848" anchor="ctr"/>
          <a:lstStyle/>
          <a:p>
            <a:pPr defTabSz="734693"/>
            <a:r>
              <a:rPr lang="en-US" dirty="0"/>
              <a:t>Architecture </a:t>
            </a:r>
            <a:r>
              <a:rPr lang="en-US" dirty="0" err="1"/>
              <a:t>Vs</a:t>
            </a:r>
            <a:r>
              <a:rPr lang="en-US" dirty="0"/>
              <a:t> Design</a:t>
            </a:r>
          </a:p>
        </p:txBody>
      </p:sp>
      <p:graphicFrame>
        <p:nvGraphicFramePr>
          <p:cNvPr id="4" name="Table 3">
            <a:extLst>
              <a:ext uri="{FF2B5EF4-FFF2-40B4-BE49-F238E27FC236}">
                <a16:creationId xmlns:a16="http://schemas.microsoft.com/office/drawing/2014/main" id="{37F3DA33-C1F7-EA4D-9EDE-B6C83C52B4E7}"/>
              </a:ext>
            </a:extLst>
          </p:cNvPr>
          <p:cNvGraphicFramePr>
            <a:graphicFrameLocks noGrp="1"/>
          </p:cNvGraphicFramePr>
          <p:nvPr>
            <p:extLst>
              <p:ext uri="{D42A27DB-BD31-4B8C-83A1-F6EECF244321}">
                <p14:modId xmlns:p14="http://schemas.microsoft.com/office/powerpoint/2010/main" val="4128477219"/>
              </p:ext>
            </p:extLst>
          </p:nvPr>
        </p:nvGraphicFramePr>
        <p:xfrm>
          <a:off x="986319" y="749797"/>
          <a:ext cx="7304926" cy="3826839"/>
        </p:xfrm>
        <a:graphic>
          <a:graphicData uri="http://schemas.openxmlformats.org/drawingml/2006/table">
            <a:tbl>
              <a:tblPr firstRow="1" bandRow="1">
                <a:tableStyleId>{5C22544A-7EE6-4342-B048-85BDC9FD1C3A}</a:tableStyleId>
              </a:tblPr>
              <a:tblGrid>
                <a:gridCol w="3092521">
                  <a:extLst>
                    <a:ext uri="{9D8B030D-6E8A-4147-A177-3AD203B41FA5}">
                      <a16:colId xmlns:a16="http://schemas.microsoft.com/office/drawing/2014/main" val="2934314002"/>
                    </a:ext>
                  </a:extLst>
                </a:gridCol>
                <a:gridCol w="4212405">
                  <a:extLst>
                    <a:ext uri="{9D8B030D-6E8A-4147-A177-3AD203B41FA5}">
                      <a16:colId xmlns:a16="http://schemas.microsoft.com/office/drawing/2014/main" val="3237091425"/>
                    </a:ext>
                  </a:extLst>
                </a:gridCol>
              </a:tblGrid>
              <a:tr h="280512">
                <a:tc>
                  <a:txBody>
                    <a:bodyPr/>
                    <a:lstStyle/>
                    <a:p>
                      <a:r>
                        <a:rPr lang="en-US" dirty="0"/>
                        <a:t>Design is Concerned with</a:t>
                      </a:r>
                    </a:p>
                  </a:txBody>
                  <a:tcPr/>
                </a:tc>
                <a:tc>
                  <a:txBody>
                    <a:bodyPr/>
                    <a:lstStyle/>
                    <a:p>
                      <a:r>
                        <a:rPr lang="en-US" dirty="0"/>
                        <a:t>Architecture is concerned with</a:t>
                      </a:r>
                    </a:p>
                  </a:txBody>
                  <a:tcPr/>
                </a:tc>
                <a:extLst>
                  <a:ext uri="{0D108BD9-81ED-4DB2-BD59-A6C34878D82A}">
                    <a16:rowId xmlns:a16="http://schemas.microsoft.com/office/drawing/2014/main" val="464653496"/>
                  </a:ext>
                </a:extLst>
              </a:tr>
              <a:tr h="363128">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Depth</a:t>
                      </a: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Breadth and some depth</a:t>
                      </a:r>
                    </a:p>
                  </a:txBody>
                  <a:tcPr/>
                </a:tc>
                <a:extLst>
                  <a:ext uri="{0D108BD9-81ED-4DB2-BD59-A6C34878D82A}">
                    <a16:rowId xmlns:a16="http://schemas.microsoft.com/office/drawing/2014/main" val="1572794723"/>
                  </a:ext>
                </a:extLst>
              </a:tr>
              <a:tr h="363128">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The code</a:t>
                      </a:r>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What is important besides the code</a:t>
                      </a:r>
                    </a:p>
                  </a:txBody>
                  <a:tcPr/>
                </a:tc>
                <a:extLst>
                  <a:ext uri="{0D108BD9-81ED-4DB2-BD59-A6C34878D82A}">
                    <a16:rowId xmlns:a16="http://schemas.microsoft.com/office/drawing/2014/main" val="613974324"/>
                  </a:ext>
                </a:extLst>
              </a:tr>
              <a:tr h="501462">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Problem solving by accounting for details</a:t>
                      </a:r>
                    </a:p>
                    <a:p>
                      <a:endParaRPr lang="en-US" dirty="0"/>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cs typeface="Times New Roman" pitchFamily="18" charset="0"/>
                        </a:rPr>
                        <a:t>Problem solving by applying solutions that encapsulate detail</a:t>
                      </a:r>
                      <a:endParaRPr lang="en-US" sz="1200" dirty="0"/>
                    </a:p>
                  </a:txBody>
                  <a:tcPr/>
                </a:tc>
                <a:extLst>
                  <a:ext uri="{0D108BD9-81ED-4DB2-BD59-A6C34878D82A}">
                    <a16:rowId xmlns:a16="http://schemas.microsoft.com/office/drawing/2014/main" val="1458016447"/>
                  </a:ext>
                </a:extLst>
              </a:tr>
              <a:tr h="501462">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Up-to-date general knowledge and maybe specific product knowledge</a:t>
                      </a:r>
                    </a:p>
                    <a:p>
                      <a:endParaRPr lang="en-US" dirty="0"/>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Up-to-date general </a:t>
                      </a:r>
                      <a:r>
                        <a:rPr lang="en-US" sz="1200" i="1" dirty="0"/>
                        <a:t>and</a:t>
                      </a:r>
                      <a:r>
                        <a:rPr lang="en-US" sz="1200" dirty="0"/>
                        <a:t> system-level product knowledge</a:t>
                      </a:r>
                    </a:p>
                  </a:txBody>
                  <a:tcPr/>
                </a:tc>
                <a:extLst>
                  <a:ext uri="{0D108BD9-81ED-4DB2-BD59-A6C34878D82A}">
                    <a16:rowId xmlns:a16="http://schemas.microsoft.com/office/drawing/2014/main" val="3695943473"/>
                  </a:ext>
                </a:extLst>
              </a:tr>
              <a:tr h="778131">
                <a:tc>
                  <a:txBody>
                    <a:bodyPr/>
                    <a:lstStyle/>
                    <a:p>
                      <a:r>
                        <a:rPr lang="en-US" sz="1200" dirty="0"/>
                        <a:t>What happens when a button is pushed? </a:t>
                      </a:r>
                      <a:endParaRPr lang="en-US" dirty="0"/>
                    </a:p>
                  </a:txBody>
                  <a:tcPr/>
                </a:tc>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How often the button is pushed, how many users are simultaneously pushing the button, where the users physically are when they push the button</a:t>
                      </a:r>
                    </a:p>
                  </a:txBody>
                  <a:tcPr/>
                </a:tc>
                <a:extLst>
                  <a:ext uri="{0D108BD9-81ED-4DB2-BD59-A6C34878D82A}">
                    <a16:rowId xmlns:a16="http://schemas.microsoft.com/office/drawing/2014/main" val="1015662943"/>
                  </a:ext>
                </a:extLst>
              </a:tr>
              <a:tr h="715881">
                <a:tc>
                  <a:txBody>
                    <a:bodyPr/>
                    <a:lstStyle/>
                    <a:p>
                      <a:pPr marL="0" marR="0" lvl="0" indent="0" algn="l" defTabSz="342900" rtl="0" eaLnBrk="1" fontAlgn="auto" latinLnBrk="0" hangingPunct="1">
                        <a:lnSpc>
                          <a:spcPct val="100000"/>
                        </a:lnSpc>
                        <a:spcBef>
                          <a:spcPts val="0"/>
                        </a:spcBef>
                        <a:spcAft>
                          <a:spcPts val="0"/>
                        </a:spcAft>
                        <a:buClrTx/>
                        <a:buSzTx/>
                        <a:buFontTx/>
                        <a:buNone/>
                        <a:tabLst/>
                        <a:defRPr/>
                      </a:pPr>
                      <a:r>
                        <a:rPr lang="en-US" sz="1200" dirty="0"/>
                        <a:t>Self or small team</a:t>
                      </a:r>
                    </a:p>
                    <a:p>
                      <a:endParaRPr lang="en-US" dirty="0"/>
                    </a:p>
                  </a:txBody>
                  <a:tcPr/>
                </a:tc>
                <a:tc>
                  <a:txBody>
                    <a:bodyPr/>
                    <a:lstStyle/>
                    <a:p>
                      <a:pPr defTabSz="734693" eaLnBrk="0" hangingPunct="0">
                        <a:lnSpc>
                          <a:spcPct val="85000"/>
                        </a:lnSpc>
                        <a:spcBef>
                          <a:spcPct val="20000"/>
                        </a:spcBef>
                        <a:spcAft>
                          <a:spcPct val="20000"/>
                        </a:spcAft>
                      </a:pPr>
                      <a:r>
                        <a:rPr lang="en-US" sz="1200" dirty="0"/>
                        <a:t>Structure of teams, large solution with multiple teams and keeping them teams together:</a:t>
                      </a:r>
                    </a:p>
                    <a:p>
                      <a:pPr marL="206151" indent="-206151" defTabSz="734693" eaLnBrk="0" hangingPunct="0">
                        <a:lnSpc>
                          <a:spcPct val="85000"/>
                        </a:lnSpc>
                        <a:spcBef>
                          <a:spcPct val="20000"/>
                        </a:spcBef>
                        <a:spcAft>
                          <a:spcPct val="20000"/>
                        </a:spcAft>
                        <a:buFont typeface="Arial"/>
                        <a:buChar char="•"/>
                      </a:pPr>
                      <a:r>
                        <a:rPr lang="en-US" sz="1200" dirty="0"/>
                        <a:t>Maintain arch. Integrity</a:t>
                      </a:r>
                    </a:p>
                    <a:p>
                      <a:pPr marL="206151" indent="-206151" defTabSz="734693" eaLnBrk="0" hangingPunct="0">
                        <a:lnSpc>
                          <a:spcPct val="85000"/>
                        </a:lnSpc>
                        <a:spcBef>
                          <a:spcPct val="20000"/>
                        </a:spcBef>
                        <a:spcAft>
                          <a:spcPct val="20000"/>
                        </a:spcAft>
                        <a:buFont typeface="Arial"/>
                        <a:buChar char="•"/>
                      </a:pPr>
                      <a:r>
                        <a:rPr lang="en-US" sz="1200" dirty="0"/>
                        <a:t>Communicate &amp; lead</a:t>
                      </a:r>
                    </a:p>
                  </a:txBody>
                  <a:tcPr/>
                </a:tc>
                <a:extLst>
                  <a:ext uri="{0D108BD9-81ED-4DB2-BD59-A6C34878D82A}">
                    <a16:rowId xmlns:a16="http://schemas.microsoft.com/office/drawing/2014/main" val="2917393393"/>
                  </a:ext>
                </a:extLst>
              </a:tr>
            </a:tbl>
          </a:graphicData>
        </a:graphic>
      </p:graphicFrame>
    </p:spTree>
    <p:extLst>
      <p:ext uri="{BB962C8B-B14F-4D97-AF65-F5344CB8AC3E}">
        <p14:creationId xmlns:p14="http://schemas.microsoft.com/office/powerpoint/2010/main" val="2268235001"/>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1212A-D984-0F4C-88E8-297259E189A3}"/>
              </a:ext>
            </a:extLst>
          </p:cNvPr>
          <p:cNvSpPr>
            <a:spLocks noGrp="1"/>
          </p:cNvSpPr>
          <p:nvPr>
            <p:ph type="title"/>
          </p:nvPr>
        </p:nvSpPr>
        <p:spPr>
          <a:xfrm>
            <a:off x="2153425" y="2119136"/>
            <a:ext cx="4813300" cy="886397"/>
          </a:xfrm>
        </p:spPr>
        <p:txBody>
          <a:bodyPr/>
          <a:lstStyle/>
          <a:p>
            <a:pPr algn="ctr"/>
            <a:r>
              <a:rPr lang="en-US" dirty="0"/>
              <a:t>Views and Viewpoints</a:t>
            </a:r>
            <a:br>
              <a:rPr lang="en-US" dirty="0"/>
            </a:br>
            <a:r>
              <a:rPr lang="en-US" dirty="0"/>
              <a:t>(background)</a:t>
            </a:r>
          </a:p>
        </p:txBody>
      </p:sp>
    </p:spTree>
    <p:extLst>
      <p:ext uri="{BB962C8B-B14F-4D97-AF65-F5344CB8AC3E}">
        <p14:creationId xmlns:p14="http://schemas.microsoft.com/office/powerpoint/2010/main" val="113033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Have been many different View / </a:t>
            </a:r>
            <a:r>
              <a:rPr lang="en-AU" dirty="0" err="1"/>
              <a:t>ViewPoint</a:t>
            </a:r>
            <a:r>
              <a:rPr lang="en-AU" dirty="0"/>
              <a:t> Models</a:t>
            </a:r>
          </a:p>
        </p:txBody>
      </p:sp>
      <p:sp>
        <p:nvSpPr>
          <p:cNvPr id="3" name="Content Placeholder 2"/>
          <p:cNvSpPr>
            <a:spLocks noGrp="1"/>
          </p:cNvSpPr>
          <p:nvPr>
            <p:ph type="body" sz="quarter" idx="14"/>
          </p:nvPr>
        </p:nvSpPr>
        <p:spPr>
          <a:xfrm>
            <a:off x="442597" y="820445"/>
            <a:ext cx="6983317" cy="3798588"/>
          </a:xfrm>
          <a:prstGeom prst="rect">
            <a:avLst/>
          </a:prstGeom>
        </p:spPr>
        <p:txBody>
          <a:bodyPr/>
          <a:lstStyle/>
          <a:p>
            <a:pPr marL="0" indent="0">
              <a:lnSpc>
                <a:spcPct val="150000"/>
              </a:lnSpc>
              <a:buNone/>
            </a:pPr>
            <a:r>
              <a:rPr lang="en-US" sz="1500" b="1" dirty="0"/>
              <a:t>8 of them are:</a:t>
            </a:r>
          </a:p>
          <a:p>
            <a:pPr marL="600075" lvl="1" indent="-342900">
              <a:lnSpc>
                <a:spcPct val="150000"/>
              </a:lnSpc>
              <a:buFont typeface="+mj-lt"/>
              <a:buAutoNum type="arabicPeriod"/>
            </a:pPr>
            <a:r>
              <a:rPr lang="en-US" sz="1500" dirty="0"/>
              <a:t>RUP 4+1 Views – Philip </a:t>
            </a:r>
            <a:r>
              <a:rPr lang="en-US" sz="1500" dirty="0" err="1"/>
              <a:t>Kruchten</a:t>
            </a:r>
            <a:r>
              <a:rPr lang="en-US" sz="1500" dirty="0"/>
              <a:t>, 1995 (IEEE Software);</a:t>
            </a:r>
          </a:p>
          <a:p>
            <a:pPr marL="600075" lvl="1" indent="-342900">
              <a:lnSpc>
                <a:spcPct val="150000"/>
              </a:lnSpc>
              <a:buFont typeface="+mj-lt"/>
              <a:buAutoNum type="arabicPeriod"/>
            </a:pPr>
            <a:r>
              <a:rPr lang="en-US" sz="1500" dirty="0"/>
              <a:t>Siemens Four – </a:t>
            </a:r>
            <a:r>
              <a:rPr lang="en-US" sz="1500" dirty="0" err="1"/>
              <a:t>Soni</a:t>
            </a:r>
            <a:r>
              <a:rPr lang="en-US" sz="1500" dirty="0"/>
              <a:t>, Nord &amp; </a:t>
            </a:r>
            <a:r>
              <a:rPr lang="en-US" sz="1500" dirty="0" err="1"/>
              <a:t>Hofmeister</a:t>
            </a:r>
            <a:r>
              <a:rPr lang="en-US" sz="1500" dirty="0"/>
              <a:t>, 1995;</a:t>
            </a:r>
          </a:p>
          <a:p>
            <a:pPr marL="600075" lvl="1" indent="-342900">
              <a:lnSpc>
                <a:spcPct val="150000"/>
              </a:lnSpc>
              <a:buFont typeface="+mj-lt"/>
              <a:buAutoNum type="arabicPeriod"/>
            </a:pPr>
            <a:r>
              <a:rPr lang="en-US" sz="1500" dirty="0"/>
              <a:t>Business Component Factory – </a:t>
            </a:r>
            <a:r>
              <a:rPr lang="en-US" sz="1500" dirty="0" err="1"/>
              <a:t>Herzum</a:t>
            </a:r>
            <a:r>
              <a:rPr lang="en-US" sz="1500" dirty="0"/>
              <a:t> &amp; Sims 1999;</a:t>
            </a:r>
          </a:p>
          <a:p>
            <a:pPr marL="600075" lvl="1" indent="-342900">
              <a:lnSpc>
                <a:spcPct val="150000"/>
              </a:lnSpc>
              <a:buFont typeface="+mj-lt"/>
              <a:buAutoNum type="arabicPeriod"/>
            </a:pPr>
            <a:r>
              <a:rPr lang="en-US" sz="1500" dirty="0"/>
              <a:t>SEI View Model – Clements et al, 2002;</a:t>
            </a:r>
          </a:p>
          <a:p>
            <a:pPr marL="600075" lvl="1" indent="-342900">
              <a:lnSpc>
                <a:spcPct val="150000"/>
              </a:lnSpc>
              <a:buFont typeface="+mj-lt"/>
              <a:buAutoNum type="arabicPeriod"/>
            </a:pPr>
            <a:r>
              <a:rPr lang="en-US" sz="1500" dirty="0"/>
              <a:t>Garland &amp; Anthony 2003;</a:t>
            </a:r>
          </a:p>
          <a:p>
            <a:pPr marL="600075" lvl="1" indent="-342900">
              <a:lnSpc>
                <a:spcPct val="150000"/>
              </a:lnSpc>
              <a:buFont typeface="+mj-lt"/>
              <a:buAutoNum type="arabicPeriod"/>
            </a:pPr>
            <a:r>
              <a:rPr lang="en-US" sz="1500" dirty="0"/>
              <a:t>ISO RM-ODP -  </a:t>
            </a:r>
            <a:r>
              <a:rPr lang="en-US" sz="1500" i="1" dirty="0"/>
              <a:t>ISO/IEC 10746;</a:t>
            </a:r>
          </a:p>
          <a:p>
            <a:pPr marL="600075" lvl="1" indent="-342900">
              <a:lnSpc>
                <a:spcPct val="150000"/>
              </a:lnSpc>
              <a:buFont typeface="+mj-lt"/>
              <a:buAutoNum type="arabicPeriod"/>
            </a:pPr>
            <a:r>
              <a:rPr lang="en-US" sz="1500" dirty="0"/>
              <a:t>Microsoft DDD</a:t>
            </a:r>
          </a:p>
          <a:p>
            <a:pPr marL="600075" lvl="1" indent="-342900">
              <a:lnSpc>
                <a:spcPct val="150000"/>
              </a:lnSpc>
              <a:buFont typeface="+mj-lt"/>
              <a:buAutoNum type="arabicPeriod"/>
            </a:pPr>
            <a:r>
              <a:rPr lang="en-US" sz="1500" dirty="0" err="1"/>
              <a:t>Rozanski</a:t>
            </a:r>
            <a:r>
              <a:rPr lang="en-US" sz="1500" dirty="0"/>
              <a:t> &amp; Woods – 7 Viewpoints 2012;</a:t>
            </a:r>
          </a:p>
        </p:txBody>
      </p:sp>
    </p:spTree>
    <p:extLst>
      <p:ext uri="{BB962C8B-B14F-4D97-AF65-F5344CB8AC3E}">
        <p14:creationId xmlns:p14="http://schemas.microsoft.com/office/powerpoint/2010/main" val="21301452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p:cNvSpPr>
            <a:spLocks noGrp="1" noChangeArrowheads="1"/>
          </p:cNvSpPr>
          <p:nvPr>
            <p:ph type="title"/>
          </p:nvPr>
        </p:nvSpPr>
        <p:spPr>
          <a:noFill/>
        </p:spPr>
        <p:txBody>
          <a:bodyPr vert="horz" wrap="square" lIns="32424" tIns="32424" rIns="32424" bIns="32424" rtlCol="0" anchor="ctr" anchorCtr="0">
            <a:spAutoFit/>
          </a:bodyPr>
          <a:lstStyle/>
          <a:p>
            <a:pPr defTabSz="798116"/>
            <a:r>
              <a:rPr lang="en-US" dirty="0"/>
              <a:t>RUP 4+1 Views – Philip </a:t>
            </a:r>
            <a:r>
              <a:rPr lang="en-US" dirty="0" err="1"/>
              <a:t>Kruchten</a:t>
            </a:r>
            <a:r>
              <a:rPr lang="en-US" dirty="0"/>
              <a:t>, 1995 (IEEE Software)</a:t>
            </a:r>
          </a:p>
        </p:txBody>
      </p:sp>
      <p:sp>
        <p:nvSpPr>
          <p:cNvPr id="478211" name="Rectangle 3"/>
          <p:cNvSpPr>
            <a:spLocks noChangeArrowheads="1"/>
          </p:cNvSpPr>
          <p:nvPr/>
        </p:nvSpPr>
        <p:spPr bwMode="auto">
          <a:xfrm>
            <a:off x="751879" y="2290558"/>
            <a:ext cx="1328540" cy="120015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71831" tIns="35916" rIns="71831" bIns="35916"/>
          <a:lstStyle/>
          <a:p>
            <a:endParaRPr lang="en-US" sz="1575" dirty="0">
              <a:solidFill>
                <a:schemeClr val="tx1"/>
              </a:solidFill>
              <a:latin typeface="+mj-lt"/>
            </a:endParaRPr>
          </a:p>
        </p:txBody>
      </p:sp>
      <p:sp>
        <p:nvSpPr>
          <p:cNvPr id="478212" name="Rectangle 4"/>
          <p:cNvSpPr>
            <a:spLocks noChangeArrowheads="1"/>
          </p:cNvSpPr>
          <p:nvPr/>
        </p:nvSpPr>
        <p:spPr bwMode="auto">
          <a:xfrm>
            <a:off x="2237779" y="976112"/>
            <a:ext cx="1423988" cy="1184672"/>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71831" tIns="35916" rIns="71831" bIns="35916"/>
          <a:lstStyle/>
          <a:p>
            <a:endParaRPr lang="en-US" sz="1575" dirty="0">
              <a:solidFill>
                <a:schemeClr val="tx1"/>
              </a:solidFill>
              <a:latin typeface="+mj-lt"/>
            </a:endParaRPr>
          </a:p>
        </p:txBody>
      </p:sp>
      <p:sp>
        <p:nvSpPr>
          <p:cNvPr id="1216517" name="Rectangle 5"/>
          <p:cNvSpPr>
            <a:spLocks noChangeArrowheads="1"/>
          </p:cNvSpPr>
          <p:nvPr/>
        </p:nvSpPr>
        <p:spPr bwMode="auto">
          <a:xfrm>
            <a:off x="751882" y="976112"/>
            <a:ext cx="1305322" cy="1184672"/>
          </a:xfrm>
          <a:prstGeom prst="rect">
            <a:avLst/>
          </a:prstGeom>
          <a:ln>
            <a:noFill/>
            <a:headEnd/>
            <a:tailEnd/>
          </a:ln>
        </p:spPr>
        <p:style>
          <a:lnRef idx="1">
            <a:schemeClr val="accent5"/>
          </a:lnRef>
          <a:fillRef idx="2">
            <a:schemeClr val="accent5"/>
          </a:fillRef>
          <a:effectRef idx="1">
            <a:schemeClr val="accent5"/>
          </a:effectRef>
          <a:fontRef idx="minor">
            <a:schemeClr val="dk1"/>
          </a:fontRef>
        </p:style>
        <p:txBody>
          <a:bodyPr lIns="71831" tIns="35916" rIns="71831" bIns="35916"/>
          <a:lstStyle/>
          <a:p>
            <a:pPr algn="ctr" eaLnBrk="0" hangingPunct="0">
              <a:lnSpc>
                <a:spcPct val="100000"/>
              </a:lnSpc>
              <a:defRPr/>
            </a:pPr>
            <a:endParaRPr lang="en-US" sz="1151">
              <a:solidFill>
                <a:schemeClr val="tx1"/>
              </a:solidFill>
              <a:effectLst>
                <a:outerShdw blurRad="38100" dist="38100" dir="2700000" algn="tl">
                  <a:srgbClr val="FFFFFF"/>
                </a:outerShdw>
              </a:effectLst>
              <a:latin typeface="+mj-lt"/>
            </a:endParaRPr>
          </a:p>
        </p:txBody>
      </p:sp>
      <p:sp>
        <p:nvSpPr>
          <p:cNvPr id="478214" name="Rectangle 6"/>
          <p:cNvSpPr>
            <a:spLocks noChangeArrowheads="1"/>
          </p:cNvSpPr>
          <p:nvPr/>
        </p:nvSpPr>
        <p:spPr bwMode="auto">
          <a:xfrm>
            <a:off x="2237779" y="2290558"/>
            <a:ext cx="1423988" cy="1200150"/>
          </a:xfrm>
          <a:prstGeom prst="rect">
            <a:avLst/>
          </a:prstGeom>
          <a:ln>
            <a:noFill/>
            <a:headEnd/>
            <a:tailEnd/>
          </a:ln>
        </p:spPr>
        <p:style>
          <a:lnRef idx="1">
            <a:schemeClr val="accent4"/>
          </a:lnRef>
          <a:fillRef idx="2">
            <a:schemeClr val="accent4"/>
          </a:fillRef>
          <a:effectRef idx="1">
            <a:schemeClr val="accent4"/>
          </a:effectRef>
          <a:fontRef idx="minor">
            <a:schemeClr val="dk1"/>
          </a:fontRef>
        </p:style>
        <p:txBody>
          <a:bodyPr lIns="71831" tIns="35916" rIns="71831" bIns="35916"/>
          <a:lstStyle/>
          <a:p>
            <a:endParaRPr lang="en-US" sz="1575" dirty="0">
              <a:solidFill>
                <a:schemeClr val="tx1"/>
              </a:solidFill>
              <a:latin typeface="+mj-lt"/>
            </a:endParaRPr>
          </a:p>
        </p:txBody>
      </p:sp>
      <p:sp>
        <p:nvSpPr>
          <p:cNvPr id="1216519" name="Oval 7"/>
          <p:cNvSpPr>
            <a:spLocks noChangeArrowheads="1"/>
          </p:cNvSpPr>
          <p:nvPr/>
        </p:nvSpPr>
        <p:spPr bwMode="auto">
          <a:xfrm>
            <a:off x="1449885" y="1611234"/>
            <a:ext cx="1438176" cy="1166813"/>
          </a:xfrm>
          <a:prstGeom prst="ellipse">
            <a:avLst/>
          </a:prstGeom>
          <a:ln>
            <a:solidFill>
              <a:schemeClr val="accent2"/>
            </a:solidFill>
            <a:headEnd/>
            <a:tailEnd/>
          </a:ln>
        </p:spPr>
        <p:style>
          <a:lnRef idx="1">
            <a:schemeClr val="accent3"/>
          </a:lnRef>
          <a:fillRef idx="2">
            <a:schemeClr val="accent3"/>
          </a:fillRef>
          <a:effectRef idx="1">
            <a:schemeClr val="accent3"/>
          </a:effectRef>
          <a:fontRef idx="minor">
            <a:schemeClr val="dk1"/>
          </a:fontRef>
        </p:style>
        <p:txBody>
          <a:bodyPr lIns="71831" tIns="35916" rIns="71831" bIns="35916"/>
          <a:lstStyle/>
          <a:p>
            <a:pPr algn="ctr" eaLnBrk="0" hangingPunct="0">
              <a:lnSpc>
                <a:spcPct val="100000"/>
              </a:lnSpc>
              <a:defRPr/>
            </a:pPr>
            <a:endParaRPr lang="en-US" sz="1151">
              <a:solidFill>
                <a:schemeClr val="tx1"/>
              </a:solidFill>
              <a:effectLst>
                <a:outerShdw blurRad="38100" dist="38100" dir="2700000" algn="tl">
                  <a:srgbClr val="FFFFFF"/>
                </a:outerShdw>
              </a:effectLst>
              <a:latin typeface="+mj-lt"/>
            </a:endParaRPr>
          </a:p>
        </p:txBody>
      </p:sp>
      <p:sp>
        <p:nvSpPr>
          <p:cNvPr id="478216" name="Rectangle 8"/>
          <p:cNvSpPr>
            <a:spLocks noChangeArrowheads="1"/>
          </p:cNvSpPr>
          <p:nvPr/>
        </p:nvSpPr>
        <p:spPr bwMode="auto">
          <a:xfrm>
            <a:off x="969867" y="2256035"/>
            <a:ext cx="1653580" cy="248840"/>
          </a:xfrm>
          <a:prstGeom prst="rect">
            <a:avLst/>
          </a:prstGeom>
          <a:noFill/>
          <a:ln w="9525">
            <a:noFill/>
            <a:miter lim="800000"/>
            <a:headEnd/>
            <a:tailEnd/>
          </a:ln>
        </p:spPr>
        <p:txBody>
          <a:bodyPr lIns="71831" tIns="35916" rIns="71831" bIns="35916"/>
          <a:lstStyle/>
          <a:p>
            <a:endParaRPr lang="en-US" sz="1575" dirty="0">
              <a:latin typeface="+mj-lt"/>
            </a:endParaRPr>
          </a:p>
        </p:txBody>
      </p:sp>
      <p:sp>
        <p:nvSpPr>
          <p:cNvPr id="1216524" name="Text Box 12"/>
          <p:cNvSpPr txBox="1">
            <a:spLocks noChangeArrowheads="1"/>
          </p:cNvSpPr>
          <p:nvPr/>
        </p:nvSpPr>
        <p:spPr bwMode="auto">
          <a:xfrm>
            <a:off x="849517" y="1135001"/>
            <a:ext cx="831051" cy="626531"/>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71831" tIns="35916" rIns="71831" bIns="35916">
            <a:spAutoFit/>
          </a:bodyPr>
          <a:lstStyle/>
          <a:p>
            <a:pPr algn="ctr" eaLnBrk="0" hangingPunct="0">
              <a:lnSpc>
                <a:spcPct val="100000"/>
              </a:lnSpc>
              <a:defRPr/>
            </a:pPr>
            <a:r>
              <a:rPr lang="en-US" sz="1200" dirty="0">
                <a:latin typeface="+mj-lt"/>
              </a:rPr>
              <a:t>Logical / Design  View</a:t>
            </a:r>
            <a:endParaRPr lang="en-US" sz="1200" dirty="0">
              <a:effectLst>
                <a:outerShdw blurRad="38100" dist="38100" dir="2700000" algn="tl">
                  <a:srgbClr val="C0C0C0"/>
                </a:outerShdw>
              </a:effectLst>
              <a:latin typeface="+mj-lt"/>
            </a:endParaRPr>
          </a:p>
        </p:txBody>
      </p:sp>
      <p:sp>
        <p:nvSpPr>
          <p:cNvPr id="1216525" name="Text Box 13"/>
          <p:cNvSpPr txBox="1">
            <a:spLocks noChangeArrowheads="1"/>
          </p:cNvSpPr>
          <p:nvPr/>
        </p:nvSpPr>
        <p:spPr bwMode="auto">
          <a:xfrm>
            <a:off x="2300408" y="1091705"/>
            <a:ext cx="1362075" cy="441865"/>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71831" tIns="35916" rIns="71831" bIns="35916">
            <a:spAutoFit/>
          </a:bodyPr>
          <a:lstStyle/>
          <a:p>
            <a:pPr algn="ctr" eaLnBrk="0" hangingPunct="0">
              <a:lnSpc>
                <a:spcPct val="100000"/>
              </a:lnSpc>
              <a:defRPr/>
            </a:pPr>
            <a:r>
              <a:rPr lang="en-US" sz="1200" dirty="0">
                <a:latin typeface="+mj-lt"/>
              </a:rPr>
              <a:t>Implementation / Development View</a:t>
            </a:r>
            <a:endParaRPr lang="en-US" sz="1200" dirty="0">
              <a:effectLst>
                <a:outerShdw blurRad="38100" dist="38100" dir="2700000" algn="tl">
                  <a:srgbClr val="C0C0C0"/>
                </a:outerShdw>
              </a:effectLst>
              <a:latin typeface="+mj-lt"/>
            </a:endParaRPr>
          </a:p>
        </p:txBody>
      </p:sp>
      <p:sp>
        <p:nvSpPr>
          <p:cNvPr id="1216526" name="Text Box 14"/>
          <p:cNvSpPr txBox="1">
            <a:spLocks noChangeArrowheads="1"/>
          </p:cNvSpPr>
          <p:nvPr/>
        </p:nvSpPr>
        <p:spPr bwMode="auto">
          <a:xfrm>
            <a:off x="2300408" y="2693590"/>
            <a:ext cx="1362075" cy="441865"/>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71831" tIns="35916" rIns="71831" bIns="35916">
            <a:spAutoFit/>
          </a:bodyPr>
          <a:lstStyle/>
          <a:p>
            <a:pPr algn="ctr" eaLnBrk="0" hangingPunct="0">
              <a:lnSpc>
                <a:spcPct val="100000"/>
              </a:lnSpc>
              <a:defRPr/>
            </a:pPr>
            <a:r>
              <a:rPr lang="en-US" sz="1200" dirty="0">
                <a:latin typeface="+mj-lt"/>
              </a:rPr>
              <a:t>Physical / Deployment View</a:t>
            </a:r>
            <a:endParaRPr lang="en-US" sz="1200" dirty="0">
              <a:effectLst>
                <a:outerShdw blurRad="38100" dist="38100" dir="2700000" algn="tl">
                  <a:srgbClr val="C0C0C0"/>
                </a:outerShdw>
              </a:effectLst>
              <a:latin typeface="+mj-lt"/>
            </a:endParaRPr>
          </a:p>
        </p:txBody>
      </p:sp>
      <p:sp>
        <p:nvSpPr>
          <p:cNvPr id="1216527" name="Text Box 15"/>
          <p:cNvSpPr txBox="1">
            <a:spLocks noChangeArrowheads="1"/>
          </p:cNvSpPr>
          <p:nvPr/>
        </p:nvSpPr>
        <p:spPr bwMode="auto">
          <a:xfrm>
            <a:off x="821119" y="2745056"/>
            <a:ext cx="1052513" cy="257199"/>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71831" tIns="35916" rIns="71831" bIns="35916">
            <a:spAutoFit/>
          </a:bodyPr>
          <a:lstStyle/>
          <a:p>
            <a:pPr algn="ctr" eaLnBrk="0" hangingPunct="0">
              <a:lnSpc>
                <a:spcPct val="100000"/>
              </a:lnSpc>
              <a:defRPr/>
            </a:pPr>
            <a:r>
              <a:rPr lang="en-US" sz="1200" dirty="0">
                <a:latin typeface="+mj-lt"/>
              </a:rPr>
              <a:t>Process View</a:t>
            </a:r>
            <a:endParaRPr lang="en-US" sz="1200" dirty="0">
              <a:effectLst>
                <a:outerShdw blurRad="38100" dist="38100" dir="2700000" algn="tl">
                  <a:srgbClr val="C0C0C0"/>
                </a:outerShdw>
              </a:effectLst>
              <a:latin typeface="+mj-lt"/>
            </a:endParaRPr>
          </a:p>
        </p:txBody>
      </p:sp>
      <p:sp>
        <p:nvSpPr>
          <p:cNvPr id="478222" name="Line 16"/>
          <p:cNvSpPr>
            <a:spLocks noChangeShapeType="1"/>
          </p:cNvSpPr>
          <p:nvPr/>
        </p:nvSpPr>
        <p:spPr bwMode="auto">
          <a:xfrm>
            <a:off x="1686204" y="1395644"/>
            <a:ext cx="657310" cy="11305"/>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71831" tIns="35916" rIns="71831" bIns="35916" anchor="ctr"/>
          <a:lstStyle/>
          <a:p>
            <a:endParaRPr lang="en-US" sz="1151">
              <a:latin typeface="+mj-lt"/>
            </a:endParaRPr>
          </a:p>
        </p:txBody>
      </p:sp>
      <p:sp>
        <p:nvSpPr>
          <p:cNvPr id="478223" name="Line 17"/>
          <p:cNvSpPr>
            <a:spLocks noChangeShapeType="1"/>
          </p:cNvSpPr>
          <p:nvPr/>
        </p:nvSpPr>
        <p:spPr bwMode="auto">
          <a:xfrm>
            <a:off x="3228379" y="1947660"/>
            <a:ext cx="780" cy="533078"/>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71831" tIns="35916" rIns="71831" bIns="35916" anchor="ctr"/>
          <a:lstStyle/>
          <a:p>
            <a:endParaRPr lang="en-US" sz="1151">
              <a:latin typeface="+mj-lt"/>
            </a:endParaRPr>
          </a:p>
        </p:txBody>
      </p:sp>
      <p:sp>
        <p:nvSpPr>
          <p:cNvPr id="478224" name="Line 18"/>
          <p:cNvSpPr>
            <a:spLocks noChangeShapeType="1"/>
          </p:cNvSpPr>
          <p:nvPr/>
        </p:nvSpPr>
        <p:spPr bwMode="auto">
          <a:xfrm flipV="1">
            <a:off x="1247178" y="1890508"/>
            <a:ext cx="0" cy="685800"/>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71831" tIns="35916" rIns="71831" bIns="35916" anchor="ctr"/>
          <a:lstStyle/>
          <a:p>
            <a:endParaRPr lang="en-US" sz="1151">
              <a:latin typeface="+mj-lt"/>
            </a:endParaRPr>
          </a:p>
        </p:txBody>
      </p:sp>
      <p:sp>
        <p:nvSpPr>
          <p:cNvPr id="478225" name="Line 19"/>
          <p:cNvSpPr>
            <a:spLocks noChangeShapeType="1"/>
          </p:cNvSpPr>
          <p:nvPr/>
        </p:nvSpPr>
        <p:spPr bwMode="auto">
          <a:xfrm flipH="1" flipV="1">
            <a:off x="1804392" y="3143679"/>
            <a:ext cx="596076" cy="6434"/>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71831" tIns="35916" rIns="71831" bIns="35916" anchor="ctr"/>
          <a:lstStyle/>
          <a:p>
            <a:endParaRPr lang="en-US" sz="1151">
              <a:latin typeface="+mj-lt"/>
            </a:endParaRPr>
          </a:p>
        </p:txBody>
      </p:sp>
      <p:sp>
        <p:nvSpPr>
          <p:cNvPr id="1216532" name="Text Box 20"/>
          <p:cNvSpPr txBox="1">
            <a:spLocks noChangeArrowheads="1"/>
          </p:cNvSpPr>
          <p:nvPr/>
        </p:nvSpPr>
        <p:spPr bwMode="auto">
          <a:xfrm>
            <a:off x="1464533" y="2027177"/>
            <a:ext cx="1420118" cy="249633"/>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71831" tIns="35916" rIns="71831" bIns="35916">
            <a:spAutoFit/>
          </a:bodyPr>
          <a:lstStyle/>
          <a:p>
            <a:pPr algn="ctr" eaLnBrk="0" hangingPunct="0">
              <a:lnSpc>
                <a:spcPct val="100000"/>
              </a:lnSpc>
              <a:defRPr/>
            </a:pPr>
            <a:r>
              <a:rPr lang="en-US" sz="1151" dirty="0">
                <a:latin typeface="+mj-lt"/>
              </a:rPr>
              <a:t>Use Case View</a:t>
            </a:r>
          </a:p>
        </p:txBody>
      </p:sp>
      <p:sp>
        <p:nvSpPr>
          <p:cNvPr id="1216534" name="Text Box 22"/>
          <p:cNvSpPr txBox="1">
            <a:spLocks noChangeArrowheads="1"/>
          </p:cNvSpPr>
          <p:nvPr/>
        </p:nvSpPr>
        <p:spPr bwMode="auto">
          <a:xfrm>
            <a:off x="732515" y="3582173"/>
            <a:ext cx="2947568" cy="249633"/>
          </a:xfrm>
          <a:prstGeom prst="rect">
            <a:avLst/>
          </a:prstGeom>
          <a:ln>
            <a:headEnd type="none" w="sm" len="sm"/>
            <a:tailEnd type="none" w="sm" len="sm"/>
          </a:ln>
        </p:spPr>
        <p:style>
          <a:lnRef idx="1">
            <a:schemeClr val="accent1"/>
          </a:lnRef>
          <a:fillRef idx="3">
            <a:schemeClr val="accent1"/>
          </a:fillRef>
          <a:effectRef idx="2">
            <a:schemeClr val="accent1"/>
          </a:effectRef>
          <a:fontRef idx="minor">
            <a:schemeClr val="lt1"/>
          </a:fontRef>
        </p:style>
        <p:txBody>
          <a:bodyPr wrap="square" lIns="71831" tIns="35916" rIns="71831" bIns="35916">
            <a:spAutoFit/>
          </a:bodyPr>
          <a:lstStyle/>
          <a:p>
            <a:pPr algn="ctr" eaLnBrk="0" hangingPunct="0">
              <a:lnSpc>
                <a:spcPct val="100000"/>
              </a:lnSpc>
              <a:defRPr/>
            </a:pPr>
            <a:r>
              <a:rPr lang="en-US" sz="1151" dirty="0">
                <a:solidFill>
                  <a:schemeClr val="tx1"/>
                </a:solidFill>
                <a:latin typeface="+mj-lt"/>
              </a:rPr>
              <a:t>Data</a:t>
            </a:r>
            <a:r>
              <a:rPr lang="en-US" sz="1151" dirty="0">
                <a:solidFill>
                  <a:schemeClr val="tx1"/>
                </a:solidFill>
                <a:effectLst>
                  <a:outerShdw blurRad="38100" dist="38100" dir="2700000" algn="tl">
                    <a:srgbClr val="FFFFFF"/>
                  </a:outerShdw>
                </a:effectLst>
                <a:latin typeface="+mj-lt"/>
              </a:rPr>
              <a:t> </a:t>
            </a:r>
            <a:r>
              <a:rPr lang="en-US" sz="1151" dirty="0">
                <a:solidFill>
                  <a:schemeClr val="tx1"/>
                </a:solidFill>
                <a:latin typeface="+mj-lt"/>
              </a:rPr>
              <a:t>View</a:t>
            </a:r>
          </a:p>
        </p:txBody>
      </p:sp>
      <p:sp>
        <p:nvSpPr>
          <p:cNvPr id="22" name="TextBox 21"/>
          <p:cNvSpPr txBox="1"/>
          <p:nvPr/>
        </p:nvSpPr>
        <p:spPr>
          <a:xfrm>
            <a:off x="4308849" y="790043"/>
            <a:ext cx="4583139" cy="3695916"/>
          </a:xfrm>
          <a:prstGeom prst="rect">
            <a:avLst/>
          </a:prstGeom>
          <a:noFill/>
        </p:spPr>
        <p:txBody>
          <a:bodyPr wrap="square" lIns="59719" tIns="29861" rIns="59719" bIns="29861" rtlCol="0">
            <a:spAutoFit/>
          </a:bodyPr>
          <a:lstStyle/>
          <a:p>
            <a:pPr marL="223947" indent="-223947">
              <a:buFont typeface="Arial" pitchFamily="34" charset="0"/>
              <a:buChar char="•"/>
            </a:pPr>
            <a:r>
              <a:rPr lang="en-AU" sz="1575" dirty="0">
                <a:solidFill>
                  <a:srgbClr val="1A1818"/>
                </a:solidFill>
              </a:rPr>
              <a:t>An ‘ancient’ model from last century.</a:t>
            </a:r>
          </a:p>
          <a:p>
            <a:pPr marL="223947" indent="-223947">
              <a:buFont typeface="Arial" pitchFamily="34" charset="0"/>
              <a:buChar char="•"/>
            </a:pPr>
            <a:r>
              <a:rPr lang="en-AU" sz="1575" dirty="0">
                <a:solidFill>
                  <a:srgbClr val="1A1818"/>
                </a:solidFill>
              </a:rPr>
              <a:t>Variety of naming schemes and many interpretations……</a:t>
            </a:r>
          </a:p>
          <a:p>
            <a:pPr marL="223947" indent="-223947">
              <a:buFont typeface="Arial" pitchFamily="34" charset="0"/>
              <a:buChar char="•"/>
            </a:pPr>
            <a:r>
              <a:rPr lang="en-US" sz="1575" dirty="0">
                <a:solidFill>
                  <a:srgbClr val="1A1818"/>
                </a:solidFill>
              </a:rPr>
              <a:t>Issues: </a:t>
            </a:r>
          </a:p>
          <a:p>
            <a:pPr marL="589523" lvl="1" indent="-223947">
              <a:buFont typeface="Arial" pitchFamily="34" charset="0"/>
              <a:buChar char="•"/>
            </a:pPr>
            <a:r>
              <a:rPr lang="en-US" sz="1575" dirty="0">
                <a:solidFill>
                  <a:srgbClr val="1A1818"/>
                </a:solidFill>
              </a:rPr>
              <a:t>What are viewpoints ?</a:t>
            </a:r>
          </a:p>
          <a:p>
            <a:pPr marL="589523" lvl="1" indent="-223947">
              <a:buFont typeface="Arial" pitchFamily="34" charset="0"/>
              <a:buChar char="•"/>
            </a:pPr>
            <a:r>
              <a:rPr lang="en-US" sz="1575" dirty="0">
                <a:solidFill>
                  <a:srgbClr val="1A1818"/>
                </a:solidFill>
              </a:rPr>
              <a:t>Where are the services, platforms, infrastructure, </a:t>
            </a:r>
            <a:r>
              <a:rPr lang="en-US" sz="1575" dirty="0" err="1">
                <a:solidFill>
                  <a:srgbClr val="1A1818"/>
                </a:solidFill>
              </a:rPr>
              <a:t>etc</a:t>
            </a:r>
            <a:r>
              <a:rPr lang="en-US" sz="1575" dirty="0">
                <a:solidFill>
                  <a:srgbClr val="1A1818"/>
                </a:solidFill>
              </a:rPr>
              <a:t> ?</a:t>
            </a:r>
          </a:p>
          <a:p>
            <a:pPr marL="589523" lvl="1" indent="-223947">
              <a:buFont typeface="Arial" pitchFamily="34" charset="0"/>
              <a:buChar char="•"/>
            </a:pPr>
            <a:r>
              <a:rPr lang="en-US" sz="1575" dirty="0">
                <a:solidFill>
                  <a:srgbClr val="1A1818"/>
                </a:solidFill>
              </a:rPr>
              <a:t>Where are the NFRs, that drive  Architecture;  not the Functional Use Cases !!!! </a:t>
            </a:r>
          </a:p>
          <a:p>
            <a:pPr marL="589523" lvl="1" indent="-223947">
              <a:buFont typeface="Arial" pitchFamily="34" charset="0"/>
              <a:buChar char="•"/>
            </a:pPr>
            <a:r>
              <a:rPr lang="en-US" sz="1575" dirty="0">
                <a:solidFill>
                  <a:srgbClr val="1A1818"/>
                </a:solidFill>
              </a:rPr>
              <a:t>Someone added a Data View ?</a:t>
            </a:r>
          </a:p>
          <a:p>
            <a:pPr marL="589523" lvl="1" indent="-223947">
              <a:buFont typeface="Arial" pitchFamily="34" charset="0"/>
              <a:buChar char="•"/>
            </a:pPr>
            <a:r>
              <a:rPr lang="en-US" sz="1575" dirty="0">
                <a:solidFill>
                  <a:srgbClr val="1A1818"/>
                </a:solidFill>
              </a:rPr>
              <a:t>Out of date for SOA, Cloud</a:t>
            </a:r>
            <a:r>
              <a:rPr lang="mr-IN" sz="1575" dirty="0">
                <a:solidFill>
                  <a:srgbClr val="1A1818"/>
                </a:solidFill>
              </a:rPr>
              <a:t>…</a:t>
            </a:r>
            <a:endParaRPr lang="en-US" sz="1575" dirty="0">
              <a:solidFill>
                <a:srgbClr val="1A1818"/>
              </a:solidFill>
            </a:endParaRPr>
          </a:p>
          <a:p>
            <a:pPr marL="589523" lvl="1" indent="-223947">
              <a:buFont typeface="Arial" pitchFamily="34" charset="0"/>
              <a:buChar char="•"/>
            </a:pPr>
            <a:r>
              <a:rPr lang="en-US" sz="1575" dirty="0">
                <a:solidFill>
                  <a:srgbClr val="1A1818"/>
                </a:solidFill>
              </a:rPr>
              <a:t>So generic it provides little value</a:t>
            </a:r>
          </a:p>
          <a:p>
            <a:pPr marL="589523" lvl="1" indent="-223947">
              <a:buFont typeface="Arial" pitchFamily="34" charset="0"/>
              <a:buChar char="•"/>
            </a:pPr>
            <a:r>
              <a:rPr lang="en-US" sz="1575" dirty="0">
                <a:solidFill>
                  <a:srgbClr val="1A1818"/>
                </a:solidFill>
              </a:rPr>
              <a:t>Where are the tiers/layers ?</a:t>
            </a:r>
          </a:p>
          <a:p>
            <a:pPr marL="589523" lvl="1" indent="-223947">
              <a:buFont typeface="Arial" pitchFamily="34" charset="0"/>
              <a:buChar char="•"/>
            </a:pPr>
            <a:r>
              <a:rPr lang="en-US" sz="1575" dirty="0" err="1">
                <a:solidFill>
                  <a:srgbClr val="1A1818"/>
                </a:solidFill>
              </a:rPr>
              <a:t>etc</a:t>
            </a:r>
            <a:r>
              <a:rPr lang="mr-IN" sz="1575" dirty="0">
                <a:solidFill>
                  <a:srgbClr val="1A1818"/>
                </a:solidFill>
              </a:rPr>
              <a:t>…</a:t>
            </a:r>
            <a:r>
              <a:rPr lang="en-AU" sz="1575" dirty="0">
                <a:solidFill>
                  <a:srgbClr val="1A1818"/>
                </a:solidFill>
              </a:rPr>
              <a:t>..</a:t>
            </a:r>
            <a:endParaRPr lang="en-US" sz="1575" dirty="0">
              <a:solidFill>
                <a:srgbClr val="1A1818"/>
              </a:solidFill>
            </a:endParaRPr>
          </a:p>
          <a:p>
            <a:pPr marL="223947" indent="-223947">
              <a:buFont typeface="Arial" pitchFamily="34" charset="0"/>
              <a:buChar char="•"/>
            </a:pPr>
            <a:endParaRPr lang="en-AU" sz="1575" dirty="0">
              <a:solidFill>
                <a:srgbClr val="1A1818"/>
              </a:solidFill>
            </a:endParaRPr>
          </a:p>
        </p:txBody>
      </p:sp>
      <p:sp>
        <p:nvSpPr>
          <p:cNvPr id="2" name="TextBox 1"/>
          <p:cNvSpPr txBox="1"/>
          <p:nvPr/>
        </p:nvSpPr>
        <p:spPr>
          <a:xfrm>
            <a:off x="1388374" y="4366346"/>
            <a:ext cx="5339923" cy="446532"/>
          </a:xfrm>
          <a:prstGeom prst="rect">
            <a:avLst/>
          </a:prstGeom>
          <a:noFill/>
        </p:spPr>
        <p:txBody>
          <a:bodyPr wrap="none" rtlCol="0">
            <a:spAutoFit/>
          </a:bodyPr>
          <a:lstStyle/>
          <a:p>
            <a:r>
              <a:rPr lang="en-US" sz="1151" dirty="0">
                <a:solidFill>
                  <a:schemeClr val="bg2">
                    <a:lumMod val="60000"/>
                    <a:lumOff val="40000"/>
                  </a:schemeClr>
                </a:solidFill>
              </a:rPr>
              <a:t>A detailed document on issues with 4+1, comparing the Cube,  </a:t>
            </a:r>
            <a:r>
              <a:rPr lang="fr-FR" sz="1151" dirty="0" err="1">
                <a:solidFill>
                  <a:schemeClr val="bg2">
                    <a:lumMod val="60000"/>
                    <a:lumOff val="40000"/>
                  </a:schemeClr>
                </a:solidFill>
              </a:rPr>
              <a:t>is</a:t>
            </a:r>
            <a:r>
              <a:rPr lang="fr-FR" sz="1151" dirty="0">
                <a:solidFill>
                  <a:schemeClr val="bg2">
                    <a:lumMod val="60000"/>
                    <a:lumOff val="40000"/>
                  </a:schemeClr>
                </a:solidFill>
              </a:rPr>
              <a:t> </a:t>
            </a:r>
            <a:r>
              <a:rPr lang="fr-FR" sz="1151" dirty="0" err="1">
                <a:solidFill>
                  <a:schemeClr val="bg2">
                    <a:lumMod val="60000"/>
                    <a:lumOff val="40000"/>
                  </a:schemeClr>
                </a:solidFill>
              </a:rPr>
              <a:t>available</a:t>
            </a:r>
            <a:r>
              <a:rPr lang="fr-FR" sz="1151" dirty="0">
                <a:solidFill>
                  <a:schemeClr val="bg2">
                    <a:lumMod val="60000"/>
                    <a:lumOff val="40000"/>
                  </a:schemeClr>
                </a:solidFill>
              </a:rPr>
              <a:t> on </a:t>
            </a:r>
            <a:r>
              <a:rPr lang="fr-FR" sz="1151" dirty="0" err="1">
                <a:solidFill>
                  <a:schemeClr val="bg2">
                    <a:lumMod val="60000"/>
                    <a:lumOff val="40000"/>
                  </a:schemeClr>
                </a:solidFill>
              </a:rPr>
              <a:t>request</a:t>
            </a:r>
            <a:r>
              <a:rPr lang="fr-FR" sz="1151" dirty="0">
                <a:solidFill>
                  <a:schemeClr val="bg2">
                    <a:lumMod val="60000"/>
                    <a:lumOff val="40000"/>
                  </a:schemeClr>
                </a:solidFill>
              </a:rPr>
              <a:t>.</a:t>
            </a:r>
            <a:endParaRPr lang="en-AU" sz="1151" dirty="0">
              <a:solidFill>
                <a:schemeClr val="bg2">
                  <a:lumMod val="60000"/>
                  <a:lumOff val="40000"/>
                </a:schemeClr>
              </a:solidFill>
            </a:endParaRPr>
          </a:p>
          <a:p>
            <a:endParaRPr lang="en-US" sz="1151" dirty="0"/>
          </a:p>
        </p:txBody>
      </p:sp>
    </p:spTree>
    <p:extLst>
      <p:ext uri="{BB962C8B-B14F-4D97-AF65-F5344CB8AC3E}">
        <p14:creationId xmlns:p14="http://schemas.microsoft.com/office/powerpoint/2010/main" val="651051894"/>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165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653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Six Common Layering Models</a:t>
            </a:r>
          </a:p>
        </p:txBody>
      </p:sp>
      <p:sp>
        <p:nvSpPr>
          <p:cNvPr id="3" name="Content Placeholder 2"/>
          <p:cNvSpPr txBox="1">
            <a:spLocks/>
          </p:cNvSpPr>
          <p:nvPr/>
        </p:nvSpPr>
        <p:spPr>
          <a:xfrm>
            <a:off x="709296" y="796768"/>
            <a:ext cx="5214334" cy="2645569"/>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buFont typeface="+mj-lt"/>
              <a:buAutoNum type="arabicPeriod"/>
            </a:pPr>
            <a:r>
              <a:rPr lang="en-US" sz="1500" dirty="0"/>
              <a:t>DDD </a:t>
            </a:r>
            <a:r>
              <a:rPr lang="mr-IN" sz="1500" dirty="0"/>
              <a:t>–</a:t>
            </a:r>
            <a:r>
              <a:rPr lang="en-US" sz="1500" dirty="0"/>
              <a:t> Eric Evans</a:t>
            </a:r>
          </a:p>
          <a:p>
            <a:pPr>
              <a:lnSpc>
                <a:spcPct val="150000"/>
              </a:lnSpc>
              <a:buFont typeface="+mj-lt"/>
              <a:buAutoNum type="arabicPeriod"/>
            </a:pPr>
            <a:r>
              <a:rPr lang="en-US" sz="1500" dirty="0"/>
              <a:t>Enterprise Java - Brown </a:t>
            </a:r>
          </a:p>
          <a:p>
            <a:pPr>
              <a:lnSpc>
                <a:spcPct val="150000"/>
              </a:lnSpc>
              <a:buFont typeface="+mj-lt"/>
              <a:buAutoNum type="arabicPeriod"/>
            </a:pPr>
            <a:r>
              <a:rPr lang="en-US" sz="1500" dirty="0"/>
              <a:t>Core J2EE </a:t>
            </a:r>
            <a:r>
              <a:rPr lang="mr-IN" sz="1500" dirty="0"/>
              <a:t>–</a:t>
            </a:r>
            <a:r>
              <a:rPr lang="en-US" sz="1500" dirty="0"/>
              <a:t> origin of Cube from Sun</a:t>
            </a:r>
          </a:p>
          <a:p>
            <a:pPr>
              <a:lnSpc>
                <a:spcPct val="150000"/>
              </a:lnSpc>
              <a:buFont typeface="+mj-lt"/>
              <a:buAutoNum type="arabicPeriod"/>
            </a:pPr>
            <a:r>
              <a:rPr lang="en-US" sz="1500" dirty="0"/>
              <a:t>Microsoft DNA  </a:t>
            </a:r>
          </a:p>
          <a:p>
            <a:pPr>
              <a:lnSpc>
                <a:spcPct val="150000"/>
              </a:lnSpc>
              <a:buFont typeface="+mj-lt"/>
              <a:buAutoNum type="arabicPeriod"/>
            </a:pPr>
            <a:r>
              <a:rPr lang="en-US" sz="1500" dirty="0"/>
              <a:t>Microsoft DDD </a:t>
            </a:r>
            <a:r>
              <a:rPr lang="mr-IN" sz="1500" dirty="0"/>
              <a:t>–</a:t>
            </a:r>
            <a:r>
              <a:rPr lang="en-US" sz="1500" dirty="0"/>
              <a:t> updated DNA, based on Domain Driven Patterns</a:t>
            </a:r>
          </a:p>
          <a:p>
            <a:pPr>
              <a:lnSpc>
                <a:spcPct val="150000"/>
              </a:lnSpc>
              <a:buFont typeface="+mj-lt"/>
              <a:buAutoNum type="arabicPeriod"/>
            </a:pPr>
            <a:r>
              <a:rPr lang="en-US" sz="1500" dirty="0"/>
              <a:t>EJB Design - </a:t>
            </a:r>
            <a:r>
              <a:rPr lang="en-US" sz="1500" dirty="0" err="1"/>
              <a:t>Marinescu</a:t>
            </a:r>
            <a:endParaRPr lang="en-US" sz="1500" dirty="0"/>
          </a:p>
          <a:p>
            <a:pPr>
              <a:lnSpc>
                <a:spcPct val="150000"/>
              </a:lnSpc>
              <a:buFont typeface="+mj-lt"/>
              <a:buAutoNum type="arabicPeriod"/>
            </a:pPr>
            <a:r>
              <a:rPr lang="en-US" sz="1500" dirty="0"/>
              <a:t>Fowler</a:t>
            </a:r>
          </a:p>
          <a:p>
            <a:pPr>
              <a:lnSpc>
                <a:spcPct val="150000"/>
              </a:lnSpc>
              <a:buFont typeface="+mj-lt"/>
              <a:buAutoNum type="arabicPeriod"/>
            </a:pPr>
            <a:r>
              <a:rPr lang="en-US" sz="1500" dirty="0" err="1"/>
              <a:t>.Net</a:t>
            </a:r>
            <a:r>
              <a:rPr lang="en-US" sz="1500" dirty="0"/>
              <a:t> Enterprise Design - </a:t>
            </a:r>
            <a:r>
              <a:rPr lang="en-US" sz="1500" dirty="0" err="1"/>
              <a:t>Nilson</a:t>
            </a:r>
            <a:endParaRPr lang="en-US" sz="1500" dirty="0"/>
          </a:p>
        </p:txBody>
      </p:sp>
      <p:sp>
        <p:nvSpPr>
          <p:cNvPr id="4" name="Rounded Rectangle 3"/>
          <p:cNvSpPr/>
          <p:nvPr/>
        </p:nvSpPr>
        <p:spPr>
          <a:xfrm>
            <a:off x="6613634" y="842825"/>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User Interface</a:t>
            </a:r>
          </a:p>
        </p:txBody>
      </p:sp>
      <p:sp>
        <p:nvSpPr>
          <p:cNvPr id="5" name="Rounded Rectangle 4"/>
          <p:cNvSpPr/>
          <p:nvPr/>
        </p:nvSpPr>
        <p:spPr>
          <a:xfrm>
            <a:off x="6613634" y="1351124"/>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Application</a:t>
            </a:r>
          </a:p>
        </p:txBody>
      </p:sp>
      <p:sp>
        <p:nvSpPr>
          <p:cNvPr id="6" name="Rounded Rectangle 5"/>
          <p:cNvSpPr/>
          <p:nvPr/>
        </p:nvSpPr>
        <p:spPr>
          <a:xfrm>
            <a:off x="6613634" y="1902778"/>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Domain</a:t>
            </a:r>
          </a:p>
        </p:txBody>
      </p:sp>
      <p:sp>
        <p:nvSpPr>
          <p:cNvPr id="7" name="Rounded Rectangle 6"/>
          <p:cNvSpPr/>
          <p:nvPr/>
        </p:nvSpPr>
        <p:spPr>
          <a:xfrm>
            <a:off x="6613634" y="2454432"/>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Infrastructure</a:t>
            </a:r>
          </a:p>
        </p:txBody>
      </p:sp>
      <p:cxnSp>
        <p:nvCxnSpPr>
          <p:cNvPr id="9" name="Straight Arrow Connector 8"/>
          <p:cNvCxnSpPr>
            <a:cxnSpLocks/>
          </p:cNvCxnSpPr>
          <p:nvPr/>
        </p:nvCxnSpPr>
        <p:spPr>
          <a:xfrm>
            <a:off x="3009900" y="1040524"/>
            <a:ext cx="2988879" cy="0"/>
          </a:xfrm>
          <a:prstGeom prst="straightConnector1">
            <a:avLst/>
          </a:prstGeom>
          <a:ln w="22225">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1575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Web Architecture  -  Back in 2001</a:t>
            </a:r>
          </a:p>
        </p:txBody>
      </p:sp>
      <p:sp>
        <p:nvSpPr>
          <p:cNvPr id="7" name="Rectangle 6"/>
          <p:cNvSpPr/>
          <p:nvPr/>
        </p:nvSpPr>
        <p:spPr>
          <a:xfrm>
            <a:off x="1460683" y="822598"/>
            <a:ext cx="6329726" cy="291138"/>
          </a:xfrm>
          <a:prstGeom prst="rect">
            <a:avLst/>
          </a:prstGeom>
        </p:spPr>
        <p:txBody>
          <a:bodyPr wrap="square" lIns="59719" tIns="29861" rIns="59719" bIns="29861">
            <a:spAutoFit/>
          </a:bodyPr>
          <a:lstStyle/>
          <a:p>
            <a:r>
              <a:rPr lang="en-US" sz="1500" dirty="0">
                <a:solidFill>
                  <a:srgbClr val="1A1818"/>
                </a:solidFill>
              </a:rPr>
              <a:t>“The Architecture of Web Applications”, Grady </a:t>
            </a:r>
            <a:r>
              <a:rPr lang="en-US" sz="1500" dirty="0" err="1">
                <a:solidFill>
                  <a:srgbClr val="1A1818"/>
                </a:solidFill>
              </a:rPr>
              <a:t>Booch</a:t>
            </a:r>
            <a:r>
              <a:rPr lang="en-US" sz="1500" dirty="0">
                <a:solidFill>
                  <a:srgbClr val="1A1818"/>
                </a:solidFill>
              </a:rPr>
              <a:t>, </a:t>
            </a:r>
            <a:r>
              <a:rPr lang="en-AU" sz="1500" dirty="0">
                <a:solidFill>
                  <a:srgbClr val="1A1818"/>
                </a:solidFill>
              </a:rPr>
              <a:t>1 Jun 2001</a:t>
            </a:r>
          </a:p>
        </p:txBody>
      </p:sp>
      <p:grpSp>
        <p:nvGrpSpPr>
          <p:cNvPr id="8" name="Group 1033"/>
          <p:cNvGrpSpPr>
            <a:grpSpLocks/>
          </p:cNvGrpSpPr>
          <p:nvPr/>
        </p:nvGrpSpPr>
        <p:grpSpPr bwMode="auto">
          <a:xfrm>
            <a:off x="1860258" y="2141253"/>
            <a:ext cx="813015" cy="660293"/>
            <a:chOff x="1671638" y="4297363"/>
            <a:chExt cx="1900230" cy="1471057"/>
          </a:xfrm>
          <a:solidFill>
            <a:schemeClr val="bg1"/>
          </a:solidFill>
        </p:grpSpPr>
        <p:grpSp>
          <p:nvGrpSpPr>
            <p:cNvPr id="9" name="Group 242"/>
            <p:cNvGrpSpPr>
              <a:grpSpLocks/>
            </p:cNvGrpSpPr>
            <p:nvPr/>
          </p:nvGrpSpPr>
          <p:grpSpPr bwMode="auto">
            <a:xfrm>
              <a:off x="1671638" y="5397444"/>
              <a:ext cx="1900230" cy="370986"/>
              <a:chOff x="2165" y="1392"/>
              <a:chExt cx="726" cy="157"/>
            </a:xfrm>
            <a:grpFill/>
          </p:grpSpPr>
          <p:sp>
            <p:nvSpPr>
              <p:cNvPr id="223" name="Freeform 42"/>
              <p:cNvSpPr>
                <a:spLocks/>
              </p:cNvSpPr>
              <p:nvPr/>
            </p:nvSpPr>
            <p:spPr bwMode="auto">
              <a:xfrm>
                <a:off x="2165" y="1392"/>
                <a:ext cx="726" cy="143"/>
              </a:xfrm>
              <a:custGeom>
                <a:avLst/>
                <a:gdLst>
                  <a:gd name="T0" fmla="*/ 0 w 726"/>
                  <a:gd name="T1" fmla="*/ 143 h 143"/>
                  <a:gd name="T2" fmla="*/ 26 w 726"/>
                  <a:gd name="T3" fmla="*/ 0 h 143"/>
                  <a:gd name="T4" fmla="*/ 689 w 726"/>
                  <a:gd name="T5" fmla="*/ 0 h 143"/>
                  <a:gd name="T6" fmla="*/ 726 w 726"/>
                  <a:gd name="T7" fmla="*/ 143 h 143"/>
                  <a:gd name="T8" fmla="*/ 0 w 726"/>
                  <a:gd name="T9" fmla="*/ 143 h 143"/>
                  <a:gd name="T10" fmla="*/ 0 60000 65536"/>
                  <a:gd name="T11" fmla="*/ 0 60000 65536"/>
                  <a:gd name="T12" fmla="*/ 0 60000 65536"/>
                  <a:gd name="T13" fmla="*/ 0 60000 65536"/>
                  <a:gd name="T14" fmla="*/ 0 60000 65536"/>
                  <a:gd name="T15" fmla="*/ 0 w 726"/>
                  <a:gd name="T16" fmla="*/ 0 h 143"/>
                  <a:gd name="T17" fmla="*/ 726 w 726"/>
                  <a:gd name="T18" fmla="*/ 143 h 143"/>
                </a:gdLst>
                <a:ahLst/>
                <a:cxnLst>
                  <a:cxn ang="T10">
                    <a:pos x="T0" y="T1"/>
                  </a:cxn>
                  <a:cxn ang="T11">
                    <a:pos x="T2" y="T3"/>
                  </a:cxn>
                  <a:cxn ang="T12">
                    <a:pos x="T4" y="T5"/>
                  </a:cxn>
                  <a:cxn ang="T13">
                    <a:pos x="T6" y="T7"/>
                  </a:cxn>
                  <a:cxn ang="T14">
                    <a:pos x="T8" y="T9"/>
                  </a:cxn>
                </a:cxnLst>
                <a:rect l="T15" t="T16" r="T17" b="T18"/>
                <a:pathLst>
                  <a:path w="726" h="143">
                    <a:moveTo>
                      <a:pt x="0" y="143"/>
                    </a:moveTo>
                    <a:lnTo>
                      <a:pt x="26" y="0"/>
                    </a:lnTo>
                    <a:lnTo>
                      <a:pt x="689" y="0"/>
                    </a:lnTo>
                    <a:lnTo>
                      <a:pt x="726" y="143"/>
                    </a:lnTo>
                    <a:lnTo>
                      <a:pt x="0" y="143"/>
                    </a:lnTo>
                    <a:close/>
                  </a:path>
                </a:pathLst>
              </a:custGeom>
              <a:grpFill/>
              <a:ln w="6350">
                <a:solidFill>
                  <a:srgbClr val="000000"/>
                </a:solidFill>
                <a:round/>
                <a:headEnd/>
                <a:tailEnd/>
              </a:ln>
            </p:spPr>
            <p:txBody>
              <a:bodyPr/>
              <a:lstStyle/>
              <a:p>
                <a:endParaRPr lang="en-US" sz="900" dirty="0">
                  <a:solidFill>
                    <a:srgbClr val="1A1818"/>
                  </a:solidFill>
                </a:endParaRPr>
              </a:p>
            </p:txBody>
          </p:sp>
          <p:sp>
            <p:nvSpPr>
              <p:cNvPr id="224" name="Freeform 43"/>
              <p:cNvSpPr>
                <a:spLocks/>
              </p:cNvSpPr>
              <p:nvPr/>
            </p:nvSpPr>
            <p:spPr bwMode="auto">
              <a:xfrm>
                <a:off x="2165" y="1392"/>
                <a:ext cx="726" cy="143"/>
              </a:xfrm>
              <a:custGeom>
                <a:avLst/>
                <a:gdLst>
                  <a:gd name="T0" fmla="*/ 0 w 726"/>
                  <a:gd name="T1" fmla="*/ 143 h 143"/>
                  <a:gd name="T2" fmla="*/ 26 w 726"/>
                  <a:gd name="T3" fmla="*/ 0 h 143"/>
                  <a:gd name="T4" fmla="*/ 689 w 726"/>
                  <a:gd name="T5" fmla="*/ 0 h 143"/>
                  <a:gd name="T6" fmla="*/ 726 w 726"/>
                  <a:gd name="T7" fmla="*/ 143 h 143"/>
                  <a:gd name="T8" fmla="*/ 0 w 726"/>
                  <a:gd name="T9" fmla="*/ 143 h 143"/>
                  <a:gd name="T10" fmla="*/ 0 60000 65536"/>
                  <a:gd name="T11" fmla="*/ 0 60000 65536"/>
                  <a:gd name="T12" fmla="*/ 0 60000 65536"/>
                  <a:gd name="T13" fmla="*/ 0 60000 65536"/>
                  <a:gd name="T14" fmla="*/ 0 60000 65536"/>
                  <a:gd name="T15" fmla="*/ 0 w 726"/>
                  <a:gd name="T16" fmla="*/ 0 h 143"/>
                  <a:gd name="T17" fmla="*/ 726 w 726"/>
                  <a:gd name="T18" fmla="*/ 143 h 143"/>
                </a:gdLst>
                <a:ahLst/>
                <a:cxnLst>
                  <a:cxn ang="T10">
                    <a:pos x="T0" y="T1"/>
                  </a:cxn>
                  <a:cxn ang="T11">
                    <a:pos x="T2" y="T3"/>
                  </a:cxn>
                  <a:cxn ang="T12">
                    <a:pos x="T4" y="T5"/>
                  </a:cxn>
                  <a:cxn ang="T13">
                    <a:pos x="T6" y="T7"/>
                  </a:cxn>
                  <a:cxn ang="T14">
                    <a:pos x="T8" y="T9"/>
                  </a:cxn>
                </a:cxnLst>
                <a:rect l="T15" t="T16" r="T17" b="T18"/>
                <a:pathLst>
                  <a:path w="726" h="143">
                    <a:moveTo>
                      <a:pt x="0" y="143"/>
                    </a:moveTo>
                    <a:lnTo>
                      <a:pt x="26" y="0"/>
                    </a:lnTo>
                    <a:lnTo>
                      <a:pt x="689" y="0"/>
                    </a:lnTo>
                    <a:lnTo>
                      <a:pt x="726" y="143"/>
                    </a:lnTo>
                    <a:lnTo>
                      <a:pt x="0" y="143"/>
                    </a:lnTo>
                  </a:path>
                </a:pathLst>
              </a:custGeom>
              <a:grpFill/>
              <a:ln w="6350">
                <a:solidFill>
                  <a:srgbClr val="000000"/>
                </a:solidFill>
                <a:round/>
                <a:headEnd/>
                <a:tailEnd/>
              </a:ln>
            </p:spPr>
            <p:txBody>
              <a:bodyPr/>
              <a:lstStyle/>
              <a:p>
                <a:endParaRPr lang="en-US" sz="900" dirty="0">
                  <a:solidFill>
                    <a:srgbClr val="1A1818"/>
                  </a:solidFill>
                </a:endParaRPr>
              </a:p>
            </p:txBody>
          </p:sp>
          <p:sp>
            <p:nvSpPr>
              <p:cNvPr id="225" name="Freeform 44"/>
              <p:cNvSpPr>
                <a:spLocks/>
              </p:cNvSpPr>
              <p:nvPr/>
            </p:nvSpPr>
            <p:spPr bwMode="auto">
              <a:xfrm>
                <a:off x="2165" y="1534"/>
                <a:ext cx="726" cy="15"/>
              </a:xfrm>
              <a:custGeom>
                <a:avLst/>
                <a:gdLst>
                  <a:gd name="T0" fmla="*/ 0 w 726"/>
                  <a:gd name="T1" fmla="*/ 0 h 15"/>
                  <a:gd name="T2" fmla="*/ 7 w 726"/>
                  <a:gd name="T3" fmla="*/ 15 h 15"/>
                  <a:gd name="T4" fmla="*/ 721 w 726"/>
                  <a:gd name="T5" fmla="*/ 15 h 15"/>
                  <a:gd name="T6" fmla="*/ 726 w 726"/>
                  <a:gd name="T7" fmla="*/ 0 h 15"/>
                  <a:gd name="T8" fmla="*/ 0 w 726"/>
                  <a:gd name="T9" fmla="*/ 0 h 15"/>
                  <a:gd name="T10" fmla="*/ 0 60000 65536"/>
                  <a:gd name="T11" fmla="*/ 0 60000 65536"/>
                  <a:gd name="T12" fmla="*/ 0 60000 65536"/>
                  <a:gd name="T13" fmla="*/ 0 60000 65536"/>
                  <a:gd name="T14" fmla="*/ 0 60000 65536"/>
                  <a:gd name="T15" fmla="*/ 0 w 726"/>
                  <a:gd name="T16" fmla="*/ 0 h 15"/>
                  <a:gd name="T17" fmla="*/ 726 w 726"/>
                  <a:gd name="T18" fmla="*/ 15 h 15"/>
                </a:gdLst>
                <a:ahLst/>
                <a:cxnLst>
                  <a:cxn ang="T10">
                    <a:pos x="T0" y="T1"/>
                  </a:cxn>
                  <a:cxn ang="T11">
                    <a:pos x="T2" y="T3"/>
                  </a:cxn>
                  <a:cxn ang="T12">
                    <a:pos x="T4" y="T5"/>
                  </a:cxn>
                  <a:cxn ang="T13">
                    <a:pos x="T6" y="T7"/>
                  </a:cxn>
                  <a:cxn ang="T14">
                    <a:pos x="T8" y="T9"/>
                  </a:cxn>
                </a:cxnLst>
                <a:rect l="T15" t="T16" r="T17" b="T18"/>
                <a:pathLst>
                  <a:path w="726" h="15">
                    <a:moveTo>
                      <a:pt x="0" y="0"/>
                    </a:moveTo>
                    <a:lnTo>
                      <a:pt x="7" y="15"/>
                    </a:lnTo>
                    <a:lnTo>
                      <a:pt x="721" y="15"/>
                    </a:lnTo>
                    <a:lnTo>
                      <a:pt x="726" y="0"/>
                    </a:lnTo>
                    <a:lnTo>
                      <a:pt x="0" y="0"/>
                    </a:lnTo>
                    <a:close/>
                  </a:path>
                </a:pathLst>
              </a:custGeom>
              <a:grpFill/>
              <a:ln w="6350">
                <a:solidFill>
                  <a:srgbClr val="000000"/>
                </a:solidFill>
                <a:round/>
                <a:headEnd/>
                <a:tailEnd/>
              </a:ln>
            </p:spPr>
            <p:txBody>
              <a:bodyPr/>
              <a:lstStyle/>
              <a:p>
                <a:endParaRPr lang="en-US" sz="900" dirty="0">
                  <a:solidFill>
                    <a:srgbClr val="1A1818"/>
                  </a:solidFill>
                </a:endParaRPr>
              </a:p>
            </p:txBody>
          </p:sp>
          <p:sp>
            <p:nvSpPr>
              <p:cNvPr id="226" name="Freeform 45"/>
              <p:cNvSpPr>
                <a:spLocks/>
              </p:cNvSpPr>
              <p:nvPr/>
            </p:nvSpPr>
            <p:spPr bwMode="auto">
              <a:xfrm>
                <a:off x="2165" y="1534"/>
                <a:ext cx="726" cy="15"/>
              </a:xfrm>
              <a:custGeom>
                <a:avLst/>
                <a:gdLst>
                  <a:gd name="T0" fmla="*/ 0 w 726"/>
                  <a:gd name="T1" fmla="*/ 0 h 15"/>
                  <a:gd name="T2" fmla="*/ 7 w 726"/>
                  <a:gd name="T3" fmla="*/ 15 h 15"/>
                  <a:gd name="T4" fmla="*/ 721 w 726"/>
                  <a:gd name="T5" fmla="*/ 15 h 15"/>
                  <a:gd name="T6" fmla="*/ 726 w 726"/>
                  <a:gd name="T7" fmla="*/ 0 h 15"/>
                  <a:gd name="T8" fmla="*/ 0 w 726"/>
                  <a:gd name="T9" fmla="*/ 0 h 15"/>
                  <a:gd name="T10" fmla="*/ 0 60000 65536"/>
                  <a:gd name="T11" fmla="*/ 0 60000 65536"/>
                  <a:gd name="T12" fmla="*/ 0 60000 65536"/>
                  <a:gd name="T13" fmla="*/ 0 60000 65536"/>
                  <a:gd name="T14" fmla="*/ 0 60000 65536"/>
                  <a:gd name="T15" fmla="*/ 0 w 726"/>
                  <a:gd name="T16" fmla="*/ 0 h 15"/>
                  <a:gd name="T17" fmla="*/ 726 w 726"/>
                  <a:gd name="T18" fmla="*/ 15 h 15"/>
                </a:gdLst>
                <a:ahLst/>
                <a:cxnLst>
                  <a:cxn ang="T10">
                    <a:pos x="T0" y="T1"/>
                  </a:cxn>
                  <a:cxn ang="T11">
                    <a:pos x="T2" y="T3"/>
                  </a:cxn>
                  <a:cxn ang="T12">
                    <a:pos x="T4" y="T5"/>
                  </a:cxn>
                  <a:cxn ang="T13">
                    <a:pos x="T6" y="T7"/>
                  </a:cxn>
                  <a:cxn ang="T14">
                    <a:pos x="T8" y="T9"/>
                  </a:cxn>
                </a:cxnLst>
                <a:rect l="T15" t="T16" r="T17" b="T18"/>
                <a:pathLst>
                  <a:path w="726" h="15">
                    <a:moveTo>
                      <a:pt x="0" y="0"/>
                    </a:moveTo>
                    <a:lnTo>
                      <a:pt x="7" y="15"/>
                    </a:lnTo>
                    <a:lnTo>
                      <a:pt x="721" y="15"/>
                    </a:lnTo>
                    <a:lnTo>
                      <a:pt x="726" y="0"/>
                    </a:lnTo>
                    <a:lnTo>
                      <a:pt x="0" y="0"/>
                    </a:lnTo>
                  </a:path>
                </a:pathLst>
              </a:custGeom>
              <a:grpFill/>
              <a:ln w="6350">
                <a:solidFill>
                  <a:srgbClr val="000000"/>
                </a:solidFill>
                <a:round/>
                <a:headEnd/>
                <a:tailEnd/>
              </a:ln>
            </p:spPr>
            <p:txBody>
              <a:bodyPr/>
              <a:lstStyle/>
              <a:p>
                <a:endParaRPr lang="en-US" sz="900" dirty="0">
                  <a:solidFill>
                    <a:srgbClr val="1A1818"/>
                  </a:solidFill>
                </a:endParaRPr>
              </a:p>
            </p:txBody>
          </p:sp>
          <p:sp>
            <p:nvSpPr>
              <p:cNvPr id="227" name="Freeform 46"/>
              <p:cNvSpPr>
                <a:spLocks/>
              </p:cNvSpPr>
              <p:nvPr/>
            </p:nvSpPr>
            <p:spPr bwMode="auto">
              <a:xfrm>
                <a:off x="2292"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28" name="Rectangle 47"/>
              <p:cNvSpPr>
                <a:spLocks noChangeArrowheads="1"/>
              </p:cNvSpPr>
              <p:nvPr/>
            </p:nvSpPr>
            <p:spPr bwMode="auto">
              <a:xfrm>
                <a:off x="2295"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29" name="Freeform 48"/>
              <p:cNvSpPr>
                <a:spLocks/>
              </p:cNvSpPr>
              <p:nvPr/>
            </p:nvSpPr>
            <p:spPr bwMode="auto">
              <a:xfrm>
                <a:off x="2289"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0" name="Freeform 49"/>
              <p:cNvSpPr>
                <a:spLocks/>
              </p:cNvSpPr>
              <p:nvPr/>
            </p:nvSpPr>
            <p:spPr bwMode="auto">
              <a:xfrm>
                <a:off x="2306"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1" name="Freeform 50"/>
              <p:cNvSpPr>
                <a:spLocks/>
              </p:cNvSpPr>
              <p:nvPr/>
            </p:nvSpPr>
            <p:spPr bwMode="auto">
              <a:xfrm>
                <a:off x="2318"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2" name="Rectangle 51"/>
              <p:cNvSpPr>
                <a:spLocks noChangeArrowheads="1"/>
              </p:cNvSpPr>
              <p:nvPr/>
            </p:nvSpPr>
            <p:spPr bwMode="auto">
              <a:xfrm>
                <a:off x="2321"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33" name="Freeform 52"/>
              <p:cNvSpPr>
                <a:spLocks/>
              </p:cNvSpPr>
              <p:nvPr/>
            </p:nvSpPr>
            <p:spPr bwMode="auto">
              <a:xfrm>
                <a:off x="231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4" name="Freeform 53"/>
              <p:cNvSpPr>
                <a:spLocks/>
              </p:cNvSpPr>
              <p:nvPr/>
            </p:nvSpPr>
            <p:spPr bwMode="auto">
              <a:xfrm>
                <a:off x="2332"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5" name="Freeform 54"/>
              <p:cNvSpPr>
                <a:spLocks/>
              </p:cNvSpPr>
              <p:nvPr/>
            </p:nvSpPr>
            <p:spPr bwMode="auto">
              <a:xfrm>
                <a:off x="2344" y="1457"/>
                <a:ext cx="17" cy="10"/>
              </a:xfrm>
              <a:custGeom>
                <a:avLst/>
                <a:gdLst>
                  <a:gd name="T0" fmla="*/ 14 w 17"/>
                  <a:gd name="T1" fmla="*/ 0 h 10"/>
                  <a:gd name="T2" fmla="*/ 3 w 17"/>
                  <a:gd name="T3" fmla="*/ 0 h 10"/>
                  <a:gd name="T4" fmla="*/ 0 w 17"/>
                  <a:gd name="T5" fmla="*/ 10 h 10"/>
                  <a:gd name="T6" fmla="*/ 17 w 17"/>
                  <a:gd name="T7" fmla="*/ 10 h 10"/>
                  <a:gd name="T8" fmla="*/ 14 w 17"/>
                  <a:gd name="T9" fmla="*/ 0 h 10"/>
                  <a:gd name="T10" fmla="*/ 0 60000 65536"/>
                  <a:gd name="T11" fmla="*/ 0 60000 65536"/>
                  <a:gd name="T12" fmla="*/ 0 60000 65536"/>
                  <a:gd name="T13" fmla="*/ 0 60000 65536"/>
                  <a:gd name="T14" fmla="*/ 0 60000 65536"/>
                  <a:gd name="T15" fmla="*/ 0 w 17"/>
                  <a:gd name="T16" fmla="*/ 0 h 10"/>
                  <a:gd name="T17" fmla="*/ 17 w 17"/>
                  <a:gd name="T18" fmla="*/ 10 h 10"/>
                </a:gdLst>
                <a:ahLst/>
                <a:cxnLst>
                  <a:cxn ang="T10">
                    <a:pos x="T0" y="T1"/>
                  </a:cxn>
                  <a:cxn ang="T11">
                    <a:pos x="T2" y="T3"/>
                  </a:cxn>
                  <a:cxn ang="T12">
                    <a:pos x="T4" y="T5"/>
                  </a:cxn>
                  <a:cxn ang="T13">
                    <a:pos x="T6" y="T7"/>
                  </a:cxn>
                  <a:cxn ang="T14">
                    <a:pos x="T8" y="T9"/>
                  </a:cxn>
                </a:cxnLst>
                <a:rect l="T15" t="T16" r="T17" b="T18"/>
                <a:pathLst>
                  <a:path w="17" h="10">
                    <a:moveTo>
                      <a:pt x="14" y="0"/>
                    </a:moveTo>
                    <a:lnTo>
                      <a:pt x="3" y="0"/>
                    </a:lnTo>
                    <a:lnTo>
                      <a:pt x="0" y="10"/>
                    </a:lnTo>
                    <a:lnTo>
                      <a:pt x="17"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6" name="Rectangle 55"/>
              <p:cNvSpPr>
                <a:spLocks noChangeArrowheads="1"/>
              </p:cNvSpPr>
              <p:nvPr/>
            </p:nvSpPr>
            <p:spPr bwMode="auto">
              <a:xfrm>
                <a:off x="2347"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37" name="Freeform 56"/>
              <p:cNvSpPr>
                <a:spLocks/>
              </p:cNvSpPr>
              <p:nvPr/>
            </p:nvSpPr>
            <p:spPr bwMode="auto">
              <a:xfrm>
                <a:off x="2341"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8" name="Freeform 57"/>
              <p:cNvSpPr>
                <a:spLocks/>
              </p:cNvSpPr>
              <p:nvPr/>
            </p:nvSpPr>
            <p:spPr bwMode="auto">
              <a:xfrm>
                <a:off x="2358"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39" name="Freeform 58"/>
              <p:cNvSpPr>
                <a:spLocks/>
              </p:cNvSpPr>
              <p:nvPr/>
            </p:nvSpPr>
            <p:spPr bwMode="auto">
              <a:xfrm>
                <a:off x="2371"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0" name="Rectangle 59"/>
              <p:cNvSpPr>
                <a:spLocks noChangeArrowheads="1"/>
              </p:cNvSpPr>
              <p:nvPr/>
            </p:nvSpPr>
            <p:spPr bwMode="auto">
              <a:xfrm>
                <a:off x="2373"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41" name="Freeform 60"/>
              <p:cNvSpPr>
                <a:spLocks/>
              </p:cNvSpPr>
              <p:nvPr/>
            </p:nvSpPr>
            <p:spPr bwMode="auto">
              <a:xfrm>
                <a:off x="2368"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2" name="Freeform 61"/>
              <p:cNvSpPr>
                <a:spLocks/>
              </p:cNvSpPr>
              <p:nvPr/>
            </p:nvSpPr>
            <p:spPr bwMode="auto">
              <a:xfrm>
                <a:off x="2384"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3" name="Freeform 62"/>
              <p:cNvSpPr>
                <a:spLocks/>
              </p:cNvSpPr>
              <p:nvPr/>
            </p:nvSpPr>
            <p:spPr bwMode="auto">
              <a:xfrm>
                <a:off x="2397"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4" name="Rectangle 63"/>
              <p:cNvSpPr>
                <a:spLocks noChangeArrowheads="1"/>
              </p:cNvSpPr>
              <p:nvPr/>
            </p:nvSpPr>
            <p:spPr bwMode="auto">
              <a:xfrm>
                <a:off x="2400"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45" name="Freeform 64"/>
              <p:cNvSpPr>
                <a:spLocks/>
              </p:cNvSpPr>
              <p:nvPr/>
            </p:nvSpPr>
            <p:spPr bwMode="auto">
              <a:xfrm>
                <a:off x="2394"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6" name="Freeform 65"/>
              <p:cNvSpPr>
                <a:spLocks/>
              </p:cNvSpPr>
              <p:nvPr/>
            </p:nvSpPr>
            <p:spPr bwMode="auto">
              <a:xfrm>
                <a:off x="2410"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7" name="Freeform 66"/>
              <p:cNvSpPr>
                <a:spLocks/>
              </p:cNvSpPr>
              <p:nvPr/>
            </p:nvSpPr>
            <p:spPr bwMode="auto">
              <a:xfrm>
                <a:off x="2423"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8" name="Rectangle 67"/>
              <p:cNvSpPr>
                <a:spLocks noChangeArrowheads="1"/>
              </p:cNvSpPr>
              <p:nvPr/>
            </p:nvSpPr>
            <p:spPr bwMode="auto">
              <a:xfrm>
                <a:off x="2426"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49" name="Freeform 68"/>
              <p:cNvSpPr>
                <a:spLocks/>
              </p:cNvSpPr>
              <p:nvPr/>
            </p:nvSpPr>
            <p:spPr bwMode="auto">
              <a:xfrm>
                <a:off x="2420"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0" name="Freeform 69"/>
              <p:cNvSpPr>
                <a:spLocks/>
              </p:cNvSpPr>
              <p:nvPr/>
            </p:nvSpPr>
            <p:spPr bwMode="auto">
              <a:xfrm>
                <a:off x="2437"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1" name="Freeform 70"/>
              <p:cNvSpPr>
                <a:spLocks/>
              </p:cNvSpPr>
              <p:nvPr/>
            </p:nvSpPr>
            <p:spPr bwMode="auto">
              <a:xfrm>
                <a:off x="2449"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2" name="Rectangle 71"/>
              <p:cNvSpPr>
                <a:spLocks noChangeArrowheads="1"/>
              </p:cNvSpPr>
              <p:nvPr/>
            </p:nvSpPr>
            <p:spPr bwMode="auto">
              <a:xfrm>
                <a:off x="2451"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53" name="Freeform 72"/>
              <p:cNvSpPr>
                <a:spLocks/>
              </p:cNvSpPr>
              <p:nvPr/>
            </p:nvSpPr>
            <p:spPr bwMode="auto">
              <a:xfrm>
                <a:off x="244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4" name="Freeform 73"/>
              <p:cNvSpPr>
                <a:spLocks/>
              </p:cNvSpPr>
              <p:nvPr/>
            </p:nvSpPr>
            <p:spPr bwMode="auto">
              <a:xfrm>
                <a:off x="2462"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5" name="Freeform 74"/>
              <p:cNvSpPr>
                <a:spLocks/>
              </p:cNvSpPr>
              <p:nvPr/>
            </p:nvSpPr>
            <p:spPr bwMode="auto">
              <a:xfrm>
                <a:off x="2475"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6" name="Rectangle 75"/>
              <p:cNvSpPr>
                <a:spLocks noChangeArrowheads="1"/>
              </p:cNvSpPr>
              <p:nvPr/>
            </p:nvSpPr>
            <p:spPr bwMode="auto">
              <a:xfrm>
                <a:off x="2478"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57" name="Freeform 76"/>
              <p:cNvSpPr>
                <a:spLocks/>
              </p:cNvSpPr>
              <p:nvPr/>
            </p:nvSpPr>
            <p:spPr bwMode="auto">
              <a:xfrm>
                <a:off x="2472"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8" name="Freeform 77"/>
              <p:cNvSpPr>
                <a:spLocks/>
              </p:cNvSpPr>
              <p:nvPr/>
            </p:nvSpPr>
            <p:spPr bwMode="auto">
              <a:xfrm>
                <a:off x="2489"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9" name="Freeform 78"/>
              <p:cNvSpPr>
                <a:spLocks/>
              </p:cNvSpPr>
              <p:nvPr/>
            </p:nvSpPr>
            <p:spPr bwMode="auto">
              <a:xfrm>
                <a:off x="2501"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0" name="Rectangle 79"/>
              <p:cNvSpPr>
                <a:spLocks noChangeArrowheads="1"/>
              </p:cNvSpPr>
              <p:nvPr/>
            </p:nvSpPr>
            <p:spPr bwMode="auto">
              <a:xfrm>
                <a:off x="2504"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61" name="Freeform 80"/>
              <p:cNvSpPr>
                <a:spLocks/>
              </p:cNvSpPr>
              <p:nvPr/>
            </p:nvSpPr>
            <p:spPr bwMode="auto">
              <a:xfrm>
                <a:off x="2498"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2" name="Freeform 81"/>
              <p:cNvSpPr>
                <a:spLocks/>
              </p:cNvSpPr>
              <p:nvPr/>
            </p:nvSpPr>
            <p:spPr bwMode="auto">
              <a:xfrm>
                <a:off x="2515"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3" name="Freeform 82"/>
              <p:cNvSpPr>
                <a:spLocks/>
              </p:cNvSpPr>
              <p:nvPr/>
            </p:nvSpPr>
            <p:spPr bwMode="auto">
              <a:xfrm>
                <a:off x="2528"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4" name="Rectangle 83"/>
              <p:cNvSpPr>
                <a:spLocks noChangeArrowheads="1"/>
              </p:cNvSpPr>
              <p:nvPr/>
            </p:nvSpPr>
            <p:spPr bwMode="auto">
              <a:xfrm>
                <a:off x="2531"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65" name="Freeform 84"/>
              <p:cNvSpPr>
                <a:spLocks/>
              </p:cNvSpPr>
              <p:nvPr/>
            </p:nvSpPr>
            <p:spPr bwMode="auto">
              <a:xfrm>
                <a:off x="2525"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6" name="Freeform 85"/>
              <p:cNvSpPr>
                <a:spLocks/>
              </p:cNvSpPr>
              <p:nvPr/>
            </p:nvSpPr>
            <p:spPr bwMode="auto">
              <a:xfrm>
                <a:off x="2541"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7" name="Freeform 86"/>
              <p:cNvSpPr>
                <a:spLocks/>
              </p:cNvSpPr>
              <p:nvPr/>
            </p:nvSpPr>
            <p:spPr bwMode="auto">
              <a:xfrm>
                <a:off x="2554"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68" name="Rectangle 87"/>
              <p:cNvSpPr>
                <a:spLocks noChangeArrowheads="1"/>
              </p:cNvSpPr>
              <p:nvPr/>
            </p:nvSpPr>
            <p:spPr bwMode="auto">
              <a:xfrm>
                <a:off x="2556"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69" name="Freeform 88"/>
              <p:cNvSpPr>
                <a:spLocks/>
              </p:cNvSpPr>
              <p:nvPr/>
            </p:nvSpPr>
            <p:spPr bwMode="auto">
              <a:xfrm>
                <a:off x="2551"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0" name="Freeform 89"/>
              <p:cNvSpPr>
                <a:spLocks/>
              </p:cNvSpPr>
              <p:nvPr/>
            </p:nvSpPr>
            <p:spPr bwMode="auto">
              <a:xfrm>
                <a:off x="2567"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1" name="Freeform 90"/>
              <p:cNvSpPr>
                <a:spLocks/>
              </p:cNvSpPr>
              <p:nvPr/>
            </p:nvSpPr>
            <p:spPr bwMode="auto">
              <a:xfrm>
                <a:off x="2580"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2" name="Rectangle 91"/>
              <p:cNvSpPr>
                <a:spLocks noChangeArrowheads="1"/>
              </p:cNvSpPr>
              <p:nvPr/>
            </p:nvSpPr>
            <p:spPr bwMode="auto">
              <a:xfrm>
                <a:off x="2582"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73" name="Freeform 92"/>
              <p:cNvSpPr>
                <a:spLocks/>
              </p:cNvSpPr>
              <p:nvPr/>
            </p:nvSpPr>
            <p:spPr bwMode="auto">
              <a:xfrm>
                <a:off x="2577"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4" name="Freeform 93"/>
              <p:cNvSpPr>
                <a:spLocks/>
              </p:cNvSpPr>
              <p:nvPr/>
            </p:nvSpPr>
            <p:spPr bwMode="auto">
              <a:xfrm>
                <a:off x="2593"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5" name="Freeform 94"/>
              <p:cNvSpPr>
                <a:spLocks/>
              </p:cNvSpPr>
              <p:nvPr/>
            </p:nvSpPr>
            <p:spPr bwMode="auto">
              <a:xfrm>
                <a:off x="2243"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6" name="Rectangle 95"/>
              <p:cNvSpPr>
                <a:spLocks noChangeArrowheads="1"/>
              </p:cNvSpPr>
              <p:nvPr/>
            </p:nvSpPr>
            <p:spPr bwMode="auto">
              <a:xfrm>
                <a:off x="2246"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77" name="Freeform 96"/>
              <p:cNvSpPr>
                <a:spLocks/>
              </p:cNvSpPr>
              <p:nvPr/>
            </p:nvSpPr>
            <p:spPr bwMode="auto">
              <a:xfrm>
                <a:off x="2240"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8" name="Freeform 97"/>
              <p:cNvSpPr>
                <a:spLocks/>
              </p:cNvSpPr>
              <p:nvPr/>
            </p:nvSpPr>
            <p:spPr bwMode="auto">
              <a:xfrm>
                <a:off x="2256"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9" name="Freeform 98"/>
              <p:cNvSpPr>
                <a:spLocks/>
              </p:cNvSpPr>
              <p:nvPr/>
            </p:nvSpPr>
            <p:spPr bwMode="auto">
              <a:xfrm>
                <a:off x="2269"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0" name="Rectangle 99"/>
              <p:cNvSpPr>
                <a:spLocks noChangeArrowheads="1"/>
              </p:cNvSpPr>
              <p:nvPr/>
            </p:nvSpPr>
            <p:spPr bwMode="auto">
              <a:xfrm>
                <a:off x="2272"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81" name="Freeform 100"/>
              <p:cNvSpPr>
                <a:spLocks/>
              </p:cNvSpPr>
              <p:nvPr/>
            </p:nvSpPr>
            <p:spPr bwMode="auto">
              <a:xfrm>
                <a:off x="2267"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2" name="Freeform 101"/>
              <p:cNvSpPr>
                <a:spLocks/>
              </p:cNvSpPr>
              <p:nvPr/>
            </p:nvSpPr>
            <p:spPr bwMode="auto">
              <a:xfrm>
                <a:off x="2283"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3" name="Freeform 102"/>
              <p:cNvSpPr>
                <a:spLocks/>
              </p:cNvSpPr>
              <p:nvPr/>
            </p:nvSpPr>
            <p:spPr bwMode="auto">
              <a:xfrm>
                <a:off x="2295"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4" name="Rectangle 103"/>
              <p:cNvSpPr>
                <a:spLocks noChangeArrowheads="1"/>
              </p:cNvSpPr>
              <p:nvPr/>
            </p:nvSpPr>
            <p:spPr bwMode="auto">
              <a:xfrm>
                <a:off x="2298"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85" name="Freeform 104"/>
              <p:cNvSpPr>
                <a:spLocks/>
              </p:cNvSpPr>
              <p:nvPr/>
            </p:nvSpPr>
            <p:spPr bwMode="auto">
              <a:xfrm>
                <a:off x="2293"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6" name="Freeform 105"/>
              <p:cNvSpPr>
                <a:spLocks/>
              </p:cNvSpPr>
              <p:nvPr/>
            </p:nvSpPr>
            <p:spPr bwMode="auto">
              <a:xfrm>
                <a:off x="2309"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7" name="Freeform 106"/>
              <p:cNvSpPr>
                <a:spLocks/>
              </p:cNvSpPr>
              <p:nvPr/>
            </p:nvSpPr>
            <p:spPr bwMode="auto">
              <a:xfrm>
                <a:off x="2322"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8" name="Rectangle 107"/>
              <p:cNvSpPr>
                <a:spLocks noChangeArrowheads="1"/>
              </p:cNvSpPr>
              <p:nvPr/>
            </p:nvSpPr>
            <p:spPr bwMode="auto">
              <a:xfrm>
                <a:off x="2324"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89" name="Freeform 108"/>
              <p:cNvSpPr>
                <a:spLocks/>
              </p:cNvSpPr>
              <p:nvPr/>
            </p:nvSpPr>
            <p:spPr bwMode="auto">
              <a:xfrm>
                <a:off x="2319"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0" name="Freeform 109"/>
              <p:cNvSpPr>
                <a:spLocks/>
              </p:cNvSpPr>
              <p:nvPr/>
            </p:nvSpPr>
            <p:spPr bwMode="auto">
              <a:xfrm>
                <a:off x="2335"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1" name="Freeform 110"/>
              <p:cNvSpPr>
                <a:spLocks/>
              </p:cNvSpPr>
              <p:nvPr/>
            </p:nvSpPr>
            <p:spPr bwMode="auto">
              <a:xfrm>
                <a:off x="2348"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2" name="Rectangle 111"/>
              <p:cNvSpPr>
                <a:spLocks noChangeArrowheads="1"/>
              </p:cNvSpPr>
              <p:nvPr/>
            </p:nvSpPr>
            <p:spPr bwMode="auto">
              <a:xfrm>
                <a:off x="2351"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93" name="Freeform 112"/>
              <p:cNvSpPr>
                <a:spLocks/>
              </p:cNvSpPr>
              <p:nvPr/>
            </p:nvSpPr>
            <p:spPr bwMode="auto">
              <a:xfrm>
                <a:off x="2345"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4" name="Freeform 113"/>
              <p:cNvSpPr>
                <a:spLocks/>
              </p:cNvSpPr>
              <p:nvPr/>
            </p:nvSpPr>
            <p:spPr bwMode="auto">
              <a:xfrm>
                <a:off x="2361"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5" name="Freeform 114"/>
              <p:cNvSpPr>
                <a:spLocks/>
              </p:cNvSpPr>
              <p:nvPr/>
            </p:nvSpPr>
            <p:spPr bwMode="auto">
              <a:xfrm>
                <a:off x="2374"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6" name="Rectangle 115"/>
              <p:cNvSpPr>
                <a:spLocks noChangeArrowheads="1"/>
              </p:cNvSpPr>
              <p:nvPr/>
            </p:nvSpPr>
            <p:spPr bwMode="auto">
              <a:xfrm>
                <a:off x="2377"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97" name="Freeform 116"/>
              <p:cNvSpPr>
                <a:spLocks/>
              </p:cNvSpPr>
              <p:nvPr/>
            </p:nvSpPr>
            <p:spPr bwMode="auto">
              <a:xfrm>
                <a:off x="2371"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8" name="Freeform 117"/>
              <p:cNvSpPr>
                <a:spLocks/>
              </p:cNvSpPr>
              <p:nvPr/>
            </p:nvSpPr>
            <p:spPr bwMode="auto">
              <a:xfrm>
                <a:off x="2388"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9" name="Freeform 118"/>
              <p:cNvSpPr>
                <a:spLocks/>
              </p:cNvSpPr>
              <p:nvPr/>
            </p:nvSpPr>
            <p:spPr bwMode="auto">
              <a:xfrm>
                <a:off x="2400"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0" name="Rectangle 119"/>
              <p:cNvSpPr>
                <a:spLocks noChangeArrowheads="1"/>
              </p:cNvSpPr>
              <p:nvPr/>
            </p:nvSpPr>
            <p:spPr bwMode="auto">
              <a:xfrm>
                <a:off x="2403"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01" name="Freeform 120"/>
              <p:cNvSpPr>
                <a:spLocks/>
              </p:cNvSpPr>
              <p:nvPr/>
            </p:nvSpPr>
            <p:spPr bwMode="auto">
              <a:xfrm>
                <a:off x="2398"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2" name="Freeform 121"/>
              <p:cNvSpPr>
                <a:spLocks/>
              </p:cNvSpPr>
              <p:nvPr/>
            </p:nvSpPr>
            <p:spPr bwMode="auto">
              <a:xfrm>
                <a:off x="2414"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3" name="Freeform 122"/>
              <p:cNvSpPr>
                <a:spLocks/>
              </p:cNvSpPr>
              <p:nvPr/>
            </p:nvSpPr>
            <p:spPr bwMode="auto">
              <a:xfrm>
                <a:off x="2427"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4" name="Rectangle 123"/>
              <p:cNvSpPr>
                <a:spLocks noChangeArrowheads="1"/>
              </p:cNvSpPr>
              <p:nvPr/>
            </p:nvSpPr>
            <p:spPr bwMode="auto">
              <a:xfrm>
                <a:off x="2429"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05" name="Freeform 124"/>
              <p:cNvSpPr>
                <a:spLocks/>
              </p:cNvSpPr>
              <p:nvPr/>
            </p:nvSpPr>
            <p:spPr bwMode="auto">
              <a:xfrm>
                <a:off x="2424"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6" name="Freeform 125"/>
              <p:cNvSpPr>
                <a:spLocks/>
              </p:cNvSpPr>
              <p:nvPr/>
            </p:nvSpPr>
            <p:spPr bwMode="auto">
              <a:xfrm>
                <a:off x="2440"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7" name="Freeform 126"/>
              <p:cNvSpPr>
                <a:spLocks/>
              </p:cNvSpPr>
              <p:nvPr/>
            </p:nvSpPr>
            <p:spPr bwMode="auto">
              <a:xfrm>
                <a:off x="2453"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08" name="Rectangle 127"/>
              <p:cNvSpPr>
                <a:spLocks noChangeArrowheads="1"/>
              </p:cNvSpPr>
              <p:nvPr/>
            </p:nvSpPr>
            <p:spPr bwMode="auto">
              <a:xfrm>
                <a:off x="2455"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09" name="Freeform 128"/>
              <p:cNvSpPr>
                <a:spLocks/>
              </p:cNvSpPr>
              <p:nvPr/>
            </p:nvSpPr>
            <p:spPr bwMode="auto">
              <a:xfrm>
                <a:off x="2450"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0" name="Freeform 129"/>
              <p:cNvSpPr>
                <a:spLocks/>
              </p:cNvSpPr>
              <p:nvPr/>
            </p:nvSpPr>
            <p:spPr bwMode="auto">
              <a:xfrm>
                <a:off x="2466"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1" name="Freeform 130"/>
              <p:cNvSpPr>
                <a:spLocks/>
              </p:cNvSpPr>
              <p:nvPr/>
            </p:nvSpPr>
            <p:spPr bwMode="auto">
              <a:xfrm>
                <a:off x="2479"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2" name="Rectangle 131"/>
              <p:cNvSpPr>
                <a:spLocks noChangeArrowheads="1"/>
              </p:cNvSpPr>
              <p:nvPr/>
            </p:nvSpPr>
            <p:spPr bwMode="auto">
              <a:xfrm>
                <a:off x="2482"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13" name="Freeform 132"/>
              <p:cNvSpPr>
                <a:spLocks/>
              </p:cNvSpPr>
              <p:nvPr/>
            </p:nvSpPr>
            <p:spPr bwMode="auto">
              <a:xfrm>
                <a:off x="2476"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4" name="Freeform 133"/>
              <p:cNvSpPr>
                <a:spLocks/>
              </p:cNvSpPr>
              <p:nvPr/>
            </p:nvSpPr>
            <p:spPr bwMode="auto">
              <a:xfrm>
                <a:off x="2492"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5" name="Freeform 134"/>
              <p:cNvSpPr>
                <a:spLocks/>
              </p:cNvSpPr>
              <p:nvPr/>
            </p:nvSpPr>
            <p:spPr bwMode="auto">
              <a:xfrm>
                <a:off x="2505"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6" name="Rectangle 135"/>
              <p:cNvSpPr>
                <a:spLocks noChangeArrowheads="1"/>
              </p:cNvSpPr>
              <p:nvPr/>
            </p:nvSpPr>
            <p:spPr bwMode="auto">
              <a:xfrm>
                <a:off x="2508"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17" name="Freeform 136"/>
              <p:cNvSpPr>
                <a:spLocks/>
              </p:cNvSpPr>
              <p:nvPr/>
            </p:nvSpPr>
            <p:spPr bwMode="auto">
              <a:xfrm>
                <a:off x="2502"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8" name="Freeform 137"/>
              <p:cNvSpPr>
                <a:spLocks/>
              </p:cNvSpPr>
              <p:nvPr/>
            </p:nvSpPr>
            <p:spPr bwMode="auto">
              <a:xfrm>
                <a:off x="2519"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9" name="Freeform 138"/>
              <p:cNvSpPr>
                <a:spLocks/>
              </p:cNvSpPr>
              <p:nvPr/>
            </p:nvSpPr>
            <p:spPr bwMode="auto">
              <a:xfrm>
                <a:off x="2531"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0" name="Rectangle 139"/>
              <p:cNvSpPr>
                <a:spLocks noChangeArrowheads="1"/>
              </p:cNvSpPr>
              <p:nvPr/>
            </p:nvSpPr>
            <p:spPr bwMode="auto">
              <a:xfrm>
                <a:off x="2534"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21" name="Freeform 140"/>
              <p:cNvSpPr>
                <a:spLocks/>
              </p:cNvSpPr>
              <p:nvPr/>
            </p:nvSpPr>
            <p:spPr bwMode="auto">
              <a:xfrm>
                <a:off x="2528"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2" name="Freeform 141"/>
              <p:cNvSpPr>
                <a:spLocks/>
              </p:cNvSpPr>
              <p:nvPr/>
            </p:nvSpPr>
            <p:spPr bwMode="auto">
              <a:xfrm>
                <a:off x="2545"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3" name="Freeform 142"/>
              <p:cNvSpPr>
                <a:spLocks/>
              </p:cNvSpPr>
              <p:nvPr/>
            </p:nvSpPr>
            <p:spPr bwMode="auto">
              <a:xfrm>
                <a:off x="2558"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4" name="Rectangle 143"/>
              <p:cNvSpPr>
                <a:spLocks noChangeArrowheads="1"/>
              </p:cNvSpPr>
              <p:nvPr/>
            </p:nvSpPr>
            <p:spPr bwMode="auto">
              <a:xfrm>
                <a:off x="2560"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25" name="Freeform 144"/>
              <p:cNvSpPr>
                <a:spLocks/>
              </p:cNvSpPr>
              <p:nvPr/>
            </p:nvSpPr>
            <p:spPr bwMode="auto">
              <a:xfrm>
                <a:off x="2555"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6" name="Freeform 145"/>
              <p:cNvSpPr>
                <a:spLocks/>
              </p:cNvSpPr>
              <p:nvPr/>
            </p:nvSpPr>
            <p:spPr bwMode="auto">
              <a:xfrm>
                <a:off x="2571"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7" name="Freeform 146"/>
              <p:cNvSpPr>
                <a:spLocks/>
              </p:cNvSpPr>
              <p:nvPr/>
            </p:nvSpPr>
            <p:spPr bwMode="auto">
              <a:xfrm>
                <a:off x="2316"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8" name="Rectangle 147"/>
              <p:cNvSpPr>
                <a:spLocks noChangeArrowheads="1"/>
              </p:cNvSpPr>
              <p:nvPr/>
            </p:nvSpPr>
            <p:spPr bwMode="auto">
              <a:xfrm>
                <a:off x="2319"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29" name="Freeform 148"/>
              <p:cNvSpPr>
                <a:spLocks/>
              </p:cNvSpPr>
              <p:nvPr/>
            </p:nvSpPr>
            <p:spPr bwMode="auto">
              <a:xfrm>
                <a:off x="2314"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0" name="Freeform 149"/>
              <p:cNvSpPr>
                <a:spLocks/>
              </p:cNvSpPr>
              <p:nvPr/>
            </p:nvSpPr>
            <p:spPr bwMode="auto">
              <a:xfrm>
                <a:off x="2330"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1" name="Freeform 150"/>
              <p:cNvSpPr>
                <a:spLocks/>
              </p:cNvSpPr>
              <p:nvPr/>
            </p:nvSpPr>
            <p:spPr bwMode="auto">
              <a:xfrm>
                <a:off x="2342" y="147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2" name="Rectangle 151"/>
              <p:cNvSpPr>
                <a:spLocks noChangeArrowheads="1"/>
              </p:cNvSpPr>
              <p:nvPr/>
            </p:nvSpPr>
            <p:spPr bwMode="auto">
              <a:xfrm>
                <a:off x="2345"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33" name="Freeform 152"/>
              <p:cNvSpPr>
                <a:spLocks/>
              </p:cNvSpPr>
              <p:nvPr/>
            </p:nvSpPr>
            <p:spPr bwMode="auto">
              <a:xfrm>
                <a:off x="2340"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4" name="Freeform 153"/>
              <p:cNvSpPr>
                <a:spLocks/>
              </p:cNvSpPr>
              <p:nvPr/>
            </p:nvSpPr>
            <p:spPr bwMode="auto">
              <a:xfrm>
                <a:off x="2356"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5" name="Freeform 154"/>
              <p:cNvSpPr>
                <a:spLocks/>
              </p:cNvSpPr>
              <p:nvPr/>
            </p:nvSpPr>
            <p:spPr bwMode="auto">
              <a:xfrm>
                <a:off x="2369"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6" name="Rectangle 155"/>
              <p:cNvSpPr>
                <a:spLocks noChangeArrowheads="1"/>
              </p:cNvSpPr>
              <p:nvPr/>
            </p:nvSpPr>
            <p:spPr bwMode="auto">
              <a:xfrm>
                <a:off x="2371"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37" name="Freeform 156"/>
              <p:cNvSpPr>
                <a:spLocks/>
              </p:cNvSpPr>
              <p:nvPr/>
            </p:nvSpPr>
            <p:spPr bwMode="auto">
              <a:xfrm>
                <a:off x="2366"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8" name="Freeform 157"/>
              <p:cNvSpPr>
                <a:spLocks/>
              </p:cNvSpPr>
              <p:nvPr/>
            </p:nvSpPr>
            <p:spPr bwMode="auto">
              <a:xfrm>
                <a:off x="2382"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9" name="Freeform 158"/>
              <p:cNvSpPr>
                <a:spLocks/>
              </p:cNvSpPr>
              <p:nvPr/>
            </p:nvSpPr>
            <p:spPr bwMode="auto">
              <a:xfrm>
                <a:off x="2395"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0" name="Rectangle 159"/>
              <p:cNvSpPr>
                <a:spLocks noChangeArrowheads="1"/>
              </p:cNvSpPr>
              <p:nvPr/>
            </p:nvSpPr>
            <p:spPr bwMode="auto">
              <a:xfrm>
                <a:off x="2398" y="147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41" name="Freeform 160"/>
              <p:cNvSpPr>
                <a:spLocks/>
              </p:cNvSpPr>
              <p:nvPr/>
            </p:nvSpPr>
            <p:spPr bwMode="auto">
              <a:xfrm>
                <a:off x="2392"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2" name="Freeform 161"/>
              <p:cNvSpPr>
                <a:spLocks/>
              </p:cNvSpPr>
              <p:nvPr/>
            </p:nvSpPr>
            <p:spPr bwMode="auto">
              <a:xfrm>
                <a:off x="2408"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3" name="Freeform 162"/>
              <p:cNvSpPr>
                <a:spLocks/>
              </p:cNvSpPr>
              <p:nvPr/>
            </p:nvSpPr>
            <p:spPr bwMode="auto">
              <a:xfrm>
                <a:off x="2421"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4" name="Rectangle 163"/>
              <p:cNvSpPr>
                <a:spLocks noChangeArrowheads="1"/>
              </p:cNvSpPr>
              <p:nvPr/>
            </p:nvSpPr>
            <p:spPr bwMode="auto">
              <a:xfrm>
                <a:off x="2424"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45" name="Freeform 164"/>
              <p:cNvSpPr>
                <a:spLocks/>
              </p:cNvSpPr>
              <p:nvPr/>
            </p:nvSpPr>
            <p:spPr bwMode="auto">
              <a:xfrm>
                <a:off x="2418"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6" name="Freeform 165"/>
              <p:cNvSpPr>
                <a:spLocks/>
              </p:cNvSpPr>
              <p:nvPr/>
            </p:nvSpPr>
            <p:spPr bwMode="auto">
              <a:xfrm>
                <a:off x="2435"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7" name="Freeform 166"/>
              <p:cNvSpPr>
                <a:spLocks/>
              </p:cNvSpPr>
              <p:nvPr/>
            </p:nvSpPr>
            <p:spPr bwMode="auto">
              <a:xfrm>
                <a:off x="2447"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48" name="Rectangle 167"/>
              <p:cNvSpPr>
                <a:spLocks noChangeArrowheads="1"/>
              </p:cNvSpPr>
              <p:nvPr/>
            </p:nvSpPr>
            <p:spPr bwMode="auto">
              <a:xfrm>
                <a:off x="2450"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49" name="Freeform 168"/>
              <p:cNvSpPr>
                <a:spLocks/>
              </p:cNvSpPr>
              <p:nvPr/>
            </p:nvSpPr>
            <p:spPr bwMode="auto">
              <a:xfrm>
                <a:off x="2445"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0" name="Freeform 169"/>
              <p:cNvSpPr>
                <a:spLocks/>
              </p:cNvSpPr>
              <p:nvPr/>
            </p:nvSpPr>
            <p:spPr bwMode="auto">
              <a:xfrm>
                <a:off x="2461"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1" name="Freeform 170"/>
              <p:cNvSpPr>
                <a:spLocks/>
              </p:cNvSpPr>
              <p:nvPr/>
            </p:nvSpPr>
            <p:spPr bwMode="auto">
              <a:xfrm>
                <a:off x="2474"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2" name="Rectangle 171"/>
              <p:cNvSpPr>
                <a:spLocks noChangeArrowheads="1"/>
              </p:cNvSpPr>
              <p:nvPr/>
            </p:nvSpPr>
            <p:spPr bwMode="auto">
              <a:xfrm>
                <a:off x="2476"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53" name="Freeform 172"/>
              <p:cNvSpPr>
                <a:spLocks/>
              </p:cNvSpPr>
              <p:nvPr/>
            </p:nvSpPr>
            <p:spPr bwMode="auto">
              <a:xfrm>
                <a:off x="2471"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4" name="Freeform 173"/>
              <p:cNvSpPr>
                <a:spLocks/>
              </p:cNvSpPr>
              <p:nvPr/>
            </p:nvSpPr>
            <p:spPr bwMode="auto">
              <a:xfrm>
                <a:off x="2487"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5" name="Freeform 174"/>
              <p:cNvSpPr>
                <a:spLocks/>
              </p:cNvSpPr>
              <p:nvPr/>
            </p:nvSpPr>
            <p:spPr bwMode="auto">
              <a:xfrm>
                <a:off x="2500"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6" name="Rectangle 175"/>
              <p:cNvSpPr>
                <a:spLocks noChangeArrowheads="1"/>
              </p:cNvSpPr>
              <p:nvPr/>
            </p:nvSpPr>
            <p:spPr bwMode="auto">
              <a:xfrm>
                <a:off x="2502"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57" name="Freeform 176"/>
              <p:cNvSpPr>
                <a:spLocks/>
              </p:cNvSpPr>
              <p:nvPr/>
            </p:nvSpPr>
            <p:spPr bwMode="auto">
              <a:xfrm>
                <a:off x="2497"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8" name="Freeform 177"/>
              <p:cNvSpPr>
                <a:spLocks/>
              </p:cNvSpPr>
              <p:nvPr/>
            </p:nvSpPr>
            <p:spPr bwMode="auto">
              <a:xfrm>
                <a:off x="2513"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9" name="Freeform 178"/>
              <p:cNvSpPr>
                <a:spLocks/>
              </p:cNvSpPr>
              <p:nvPr/>
            </p:nvSpPr>
            <p:spPr bwMode="auto">
              <a:xfrm>
                <a:off x="2526"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0" name="Rectangle 179"/>
              <p:cNvSpPr>
                <a:spLocks noChangeArrowheads="1"/>
              </p:cNvSpPr>
              <p:nvPr/>
            </p:nvSpPr>
            <p:spPr bwMode="auto">
              <a:xfrm>
                <a:off x="2529" y="147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61" name="Freeform 180"/>
              <p:cNvSpPr>
                <a:spLocks/>
              </p:cNvSpPr>
              <p:nvPr/>
            </p:nvSpPr>
            <p:spPr bwMode="auto">
              <a:xfrm>
                <a:off x="2523"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2" name="Freeform 181"/>
              <p:cNvSpPr>
                <a:spLocks/>
              </p:cNvSpPr>
              <p:nvPr/>
            </p:nvSpPr>
            <p:spPr bwMode="auto">
              <a:xfrm>
                <a:off x="2539"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3" name="Freeform 182"/>
              <p:cNvSpPr>
                <a:spLocks/>
              </p:cNvSpPr>
              <p:nvPr/>
            </p:nvSpPr>
            <p:spPr bwMode="auto">
              <a:xfrm>
                <a:off x="2552"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4" name="Rectangle 183"/>
              <p:cNvSpPr>
                <a:spLocks noChangeArrowheads="1"/>
              </p:cNvSpPr>
              <p:nvPr/>
            </p:nvSpPr>
            <p:spPr bwMode="auto">
              <a:xfrm>
                <a:off x="2555"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65" name="Freeform 184"/>
              <p:cNvSpPr>
                <a:spLocks/>
              </p:cNvSpPr>
              <p:nvPr/>
            </p:nvSpPr>
            <p:spPr bwMode="auto">
              <a:xfrm>
                <a:off x="2550"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6" name="Freeform 185"/>
              <p:cNvSpPr>
                <a:spLocks/>
              </p:cNvSpPr>
              <p:nvPr/>
            </p:nvSpPr>
            <p:spPr bwMode="auto">
              <a:xfrm>
                <a:off x="2566"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7" name="Freeform 186"/>
              <p:cNvSpPr>
                <a:spLocks/>
              </p:cNvSpPr>
              <p:nvPr/>
            </p:nvSpPr>
            <p:spPr bwMode="auto">
              <a:xfrm>
                <a:off x="2578"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8" name="Rectangle 187"/>
              <p:cNvSpPr>
                <a:spLocks noChangeArrowheads="1"/>
              </p:cNvSpPr>
              <p:nvPr/>
            </p:nvSpPr>
            <p:spPr bwMode="auto">
              <a:xfrm>
                <a:off x="2580"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69" name="Freeform 188"/>
              <p:cNvSpPr>
                <a:spLocks/>
              </p:cNvSpPr>
              <p:nvPr/>
            </p:nvSpPr>
            <p:spPr bwMode="auto">
              <a:xfrm>
                <a:off x="2575"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0" name="Freeform 189"/>
              <p:cNvSpPr>
                <a:spLocks/>
              </p:cNvSpPr>
              <p:nvPr/>
            </p:nvSpPr>
            <p:spPr bwMode="auto">
              <a:xfrm>
                <a:off x="2592"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1" name="Freeform 190"/>
              <p:cNvSpPr>
                <a:spLocks/>
              </p:cNvSpPr>
              <p:nvPr/>
            </p:nvSpPr>
            <p:spPr bwMode="auto">
              <a:xfrm>
                <a:off x="2287"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2" name="Rectangle 191"/>
              <p:cNvSpPr>
                <a:spLocks noChangeArrowheads="1"/>
              </p:cNvSpPr>
              <p:nvPr/>
            </p:nvSpPr>
            <p:spPr bwMode="auto">
              <a:xfrm>
                <a:off x="2290"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73" name="Freeform 192"/>
              <p:cNvSpPr>
                <a:spLocks/>
              </p:cNvSpPr>
              <p:nvPr/>
            </p:nvSpPr>
            <p:spPr bwMode="auto">
              <a:xfrm>
                <a:off x="2285"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4" name="Freeform 193"/>
              <p:cNvSpPr>
                <a:spLocks/>
              </p:cNvSpPr>
              <p:nvPr/>
            </p:nvSpPr>
            <p:spPr bwMode="auto">
              <a:xfrm>
                <a:off x="2301"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5" name="Freeform 194"/>
              <p:cNvSpPr>
                <a:spLocks/>
              </p:cNvSpPr>
              <p:nvPr/>
            </p:nvSpPr>
            <p:spPr bwMode="auto">
              <a:xfrm>
                <a:off x="2313"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6" name="Rectangle 195"/>
              <p:cNvSpPr>
                <a:spLocks noChangeArrowheads="1"/>
              </p:cNvSpPr>
              <p:nvPr/>
            </p:nvSpPr>
            <p:spPr bwMode="auto">
              <a:xfrm>
                <a:off x="2316"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77" name="Freeform 196"/>
              <p:cNvSpPr>
                <a:spLocks/>
              </p:cNvSpPr>
              <p:nvPr/>
            </p:nvSpPr>
            <p:spPr bwMode="auto">
              <a:xfrm>
                <a:off x="2310"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8" name="Freeform 197"/>
              <p:cNvSpPr>
                <a:spLocks/>
              </p:cNvSpPr>
              <p:nvPr/>
            </p:nvSpPr>
            <p:spPr bwMode="auto">
              <a:xfrm>
                <a:off x="2326"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9" name="Freeform 198"/>
              <p:cNvSpPr>
                <a:spLocks/>
              </p:cNvSpPr>
              <p:nvPr/>
            </p:nvSpPr>
            <p:spPr bwMode="auto">
              <a:xfrm>
                <a:off x="2339"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0" name="Rectangle 199"/>
              <p:cNvSpPr>
                <a:spLocks noChangeArrowheads="1"/>
              </p:cNvSpPr>
              <p:nvPr/>
            </p:nvSpPr>
            <p:spPr bwMode="auto">
              <a:xfrm>
                <a:off x="2342"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81" name="Freeform 200"/>
              <p:cNvSpPr>
                <a:spLocks/>
              </p:cNvSpPr>
              <p:nvPr/>
            </p:nvSpPr>
            <p:spPr bwMode="auto">
              <a:xfrm>
                <a:off x="2336"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2" name="Freeform 201"/>
              <p:cNvSpPr>
                <a:spLocks/>
              </p:cNvSpPr>
              <p:nvPr/>
            </p:nvSpPr>
            <p:spPr bwMode="auto">
              <a:xfrm>
                <a:off x="2353"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3" name="Freeform 202"/>
              <p:cNvSpPr>
                <a:spLocks/>
              </p:cNvSpPr>
              <p:nvPr/>
            </p:nvSpPr>
            <p:spPr bwMode="auto">
              <a:xfrm>
                <a:off x="2365"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4" name="Rectangle 203"/>
              <p:cNvSpPr>
                <a:spLocks noChangeArrowheads="1"/>
              </p:cNvSpPr>
              <p:nvPr/>
            </p:nvSpPr>
            <p:spPr bwMode="auto">
              <a:xfrm>
                <a:off x="2368"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85" name="Freeform 204"/>
              <p:cNvSpPr>
                <a:spLocks/>
              </p:cNvSpPr>
              <p:nvPr/>
            </p:nvSpPr>
            <p:spPr bwMode="auto">
              <a:xfrm>
                <a:off x="236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6" name="Freeform 205"/>
              <p:cNvSpPr>
                <a:spLocks/>
              </p:cNvSpPr>
              <p:nvPr/>
            </p:nvSpPr>
            <p:spPr bwMode="auto">
              <a:xfrm>
                <a:off x="2379"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7" name="Freeform 206"/>
              <p:cNvSpPr>
                <a:spLocks/>
              </p:cNvSpPr>
              <p:nvPr/>
            </p:nvSpPr>
            <p:spPr bwMode="auto">
              <a:xfrm>
                <a:off x="2391"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88" name="Rectangle 207"/>
              <p:cNvSpPr>
                <a:spLocks noChangeArrowheads="1"/>
              </p:cNvSpPr>
              <p:nvPr/>
            </p:nvSpPr>
            <p:spPr bwMode="auto">
              <a:xfrm>
                <a:off x="2394"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89" name="Freeform 208"/>
              <p:cNvSpPr>
                <a:spLocks/>
              </p:cNvSpPr>
              <p:nvPr/>
            </p:nvSpPr>
            <p:spPr bwMode="auto">
              <a:xfrm>
                <a:off x="2388"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0" name="Freeform 209"/>
              <p:cNvSpPr>
                <a:spLocks/>
              </p:cNvSpPr>
              <p:nvPr/>
            </p:nvSpPr>
            <p:spPr bwMode="auto">
              <a:xfrm>
                <a:off x="2405"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1" name="Freeform 210"/>
              <p:cNvSpPr>
                <a:spLocks/>
              </p:cNvSpPr>
              <p:nvPr/>
            </p:nvSpPr>
            <p:spPr bwMode="auto">
              <a:xfrm>
                <a:off x="2418"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2" name="Rectangle 211"/>
              <p:cNvSpPr>
                <a:spLocks noChangeArrowheads="1"/>
              </p:cNvSpPr>
              <p:nvPr/>
            </p:nvSpPr>
            <p:spPr bwMode="auto">
              <a:xfrm>
                <a:off x="2420"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93" name="Freeform 212"/>
              <p:cNvSpPr>
                <a:spLocks/>
              </p:cNvSpPr>
              <p:nvPr/>
            </p:nvSpPr>
            <p:spPr bwMode="auto">
              <a:xfrm>
                <a:off x="2414"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4" name="Freeform 213"/>
              <p:cNvSpPr>
                <a:spLocks/>
              </p:cNvSpPr>
              <p:nvPr/>
            </p:nvSpPr>
            <p:spPr bwMode="auto">
              <a:xfrm>
                <a:off x="2431"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5" name="Freeform 214"/>
              <p:cNvSpPr>
                <a:spLocks/>
              </p:cNvSpPr>
              <p:nvPr/>
            </p:nvSpPr>
            <p:spPr bwMode="auto">
              <a:xfrm>
                <a:off x="2444"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6" name="Rectangle 215"/>
              <p:cNvSpPr>
                <a:spLocks noChangeArrowheads="1"/>
              </p:cNvSpPr>
              <p:nvPr/>
            </p:nvSpPr>
            <p:spPr bwMode="auto">
              <a:xfrm>
                <a:off x="2447"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97" name="Freeform 216"/>
              <p:cNvSpPr>
                <a:spLocks/>
              </p:cNvSpPr>
              <p:nvPr/>
            </p:nvSpPr>
            <p:spPr bwMode="auto">
              <a:xfrm>
                <a:off x="2441"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8" name="Freeform 217"/>
              <p:cNvSpPr>
                <a:spLocks/>
              </p:cNvSpPr>
              <p:nvPr/>
            </p:nvSpPr>
            <p:spPr bwMode="auto">
              <a:xfrm>
                <a:off x="2457"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9" name="Freeform 218"/>
              <p:cNvSpPr>
                <a:spLocks/>
              </p:cNvSpPr>
              <p:nvPr/>
            </p:nvSpPr>
            <p:spPr bwMode="auto">
              <a:xfrm>
                <a:off x="2470"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0" name="Rectangle 219"/>
              <p:cNvSpPr>
                <a:spLocks noChangeArrowheads="1"/>
              </p:cNvSpPr>
              <p:nvPr/>
            </p:nvSpPr>
            <p:spPr bwMode="auto">
              <a:xfrm>
                <a:off x="2473"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01" name="Freeform 220"/>
              <p:cNvSpPr>
                <a:spLocks/>
              </p:cNvSpPr>
              <p:nvPr/>
            </p:nvSpPr>
            <p:spPr bwMode="auto">
              <a:xfrm>
                <a:off x="2468"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2" name="Freeform 221"/>
              <p:cNvSpPr>
                <a:spLocks/>
              </p:cNvSpPr>
              <p:nvPr/>
            </p:nvSpPr>
            <p:spPr bwMode="auto">
              <a:xfrm>
                <a:off x="2484"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3" name="Freeform 222"/>
              <p:cNvSpPr>
                <a:spLocks/>
              </p:cNvSpPr>
              <p:nvPr/>
            </p:nvSpPr>
            <p:spPr bwMode="auto">
              <a:xfrm>
                <a:off x="2496"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4" name="Rectangle 223"/>
              <p:cNvSpPr>
                <a:spLocks noChangeArrowheads="1"/>
              </p:cNvSpPr>
              <p:nvPr/>
            </p:nvSpPr>
            <p:spPr bwMode="auto">
              <a:xfrm>
                <a:off x="2498"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05" name="Freeform 224"/>
              <p:cNvSpPr>
                <a:spLocks/>
              </p:cNvSpPr>
              <p:nvPr/>
            </p:nvSpPr>
            <p:spPr bwMode="auto">
              <a:xfrm>
                <a:off x="249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6" name="Freeform 225"/>
              <p:cNvSpPr>
                <a:spLocks/>
              </p:cNvSpPr>
              <p:nvPr/>
            </p:nvSpPr>
            <p:spPr bwMode="auto">
              <a:xfrm>
                <a:off x="2509"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7" name="Freeform 226"/>
              <p:cNvSpPr>
                <a:spLocks/>
              </p:cNvSpPr>
              <p:nvPr/>
            </p:nvSpPr>
            <p:spPr bwMode="auto">
              <a:xfrm>
                <a:off x="2522"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8" name="Rectangle 227"/>
              <p:cNvSpPr>
                <a:spLocks noChangeArrowheads="1"/>
              </p:cNvSpPr>
              <p:nvPr/>
            </p:nvSpPr>
            <p:spPr bwMode="auto">
              <a:xfrm>
                <a:off x="2525"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09" name="Freeform 228"/>
              <p:cNvSpPr>
                <a:spLocks/>
              </p:cNvSpPr>
              <p:nvPr/>
            </p:nvSpPr>
            <p:spPr bwMode="auto">
              <a:xfrm>
                <a:off x="2519"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0" name="Freeform 229"/>
              <p:cNvSpPr>
                <a:spLocks/>
              </p:cNvSpPr>
              <p:nvPr/>
            </p:nvSpPr>
            <p:spPr bwMode="auto">
              <a:xfrm>
                <a:off x="2535"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1" name="Freeform 230"/>
              <p:cNvSpPr>
                <a:spLocks/>
              </p:cNvSpPr>
              <p:nvPr/>
            </p:nvSpPr>
            <p:spPr bwMode="auto">
              <a:xfrm>
                <a:off x="2585" y="1437"/>
                <a:ext cx="34" cy="11"/>
              </a:xfrm>
              <a:custGeom>
                <a:avLst/>
                <a:gdLst>
                  <a:gd name="T0" fmla="*/ 29 w 34"/>
                  <a:gd name="T1" fmla="*/ 0 h 11"/>
                  <a:gd name="T2" fmla="*/ 4 w 34"/>
                  <a:gd name="T3" fmla="*/ 0 h 11"/>
                  <a:gd name="T4" fmla="*/ 0 w 34"/>
                  <a:gd name="T5" fmla="*/ 11 h 11"/>
                  <a:gd name="T6" fmla="*/ 34 w 34"/>
                  <a:gd name="T7" fmla="*/ 11 h 11"/>
                  <a:gd name="T8" fmla="*/ 29 w 34"/>
                  <a:gd name="T9" fmla="*/ 0 h 11"/>
                  <a:gd name="T10" fmla="*/ 0 60000 65536"/>
                  <a:gd name="T11" fmla="*/ 0 60000 65536"/>
                  <a:gd name="T12" fmla="*/ 0 60000 65536"/>
                  <a:gd name="T13" fmla="*/ 0 60000 65536"/>
                  <a:gd name="T14" fmla="*/ 0 60000 65536"/>
                  <a:gd name="T15" fmla="*/ 0 w 34"/>
                  <a:gd name="T16" fmla="*/ 0 h 11"/>
                  <a:gd name="T17" fmla="*/ 34 w 34"/>
                  <a:gd name="T18" fmla="*/ 11 h 11"/>
                </a:gdLst>
                <a:ahLst/>
                <a:cxnLst>
                  <a:cxn ang="T10">
                    <a:pos x="T0" y="T1"/>
                  </a:cxn>
                  <a:cxn ang="T11">
                    <a:pos x="T2" y="T3"/>
                  </a:cxn>
                  <a:cxn ang="T12">
                    <a:pos x="T4" y="T5"/>
                  </a:cxn>
                  <a:cxn ang="T13">
                    <a:pos x="T6" y="T7"/>
                  </a:cxn>
                  <a:cxn ang="T14">
                    <a:pos x="T8" y="T9"/>
                  </a:cxn>
                </a:cxnLst>
                <a:rect l="T15" t="T16" r="T17" b="T18"/>
                <a:pathLst>
                  <a:path w="34" h="11">
                    <a:moveTo>
                      <a:pt x="29" y="0"/>
                    </a:moveTo>
                    <a:lnTo>
                      <a:pt x="4" y="0"/>
                    </a:lnTo>
                    <a:lnTo>
                      <a:pt x="0" y="11"/>
                    </a:lnTo>
                    <a:lnTo>
                      <a:pt x="34" y="11"/>
                    </a:lnTo>
                    <a:lnTo>
                      <a:pt x="29"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2" name="Rectangle 231"/>
              <p:cNvSpPr>
                <a:spLocks noChangeArrowheads="1"/>
              </p:cNvSpPr>
              <p:nvPr/>
            </p:nvSpPr>
            <p:spPr bwMode="auto">
              <a:xfrm>
                <a:off x="2589" y="1433"/>
                <a:ext cx="25"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13" name="Freeform 232"/>
              <p:cNvSpPr>
                <a:spLocks/>
              </p:cNvSpPr>
              <p:nvPr/>
            </p:nvSpPr>
            <p:spPr bwMode="auto">
              <a:xfrm>
                <a:off x="2580" y="1434"/>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4" name="Freeform 233"/>
              <p:cNvSpPr>
                <a:spLocks/>
              </p:cNvSpPr>
              <p:nvPr/>
            </p:nvSpPr>
            <p:spPr bwMode="auto">
              <a:xfrm>
                <a:off x="2615" y="1434"/>
                <a:ext cx="9" cy="13"/>
              </a:xfrm>
              <a:custGeom>
                <a:avLst/>
                <a:gdLst>
                  <a:gd name="T0" fmla="*/ 0 w 9"/>
                  <a:gd name="T1" fmla="*/ 0 h 13"/>
                  <a:gd name="T2" fmla="*/ 9 w 9"/>
                  <a:gd name="T3" fmla="*/ 11 h 13"/>
                  <a:gd name="T4" fmla="*/ 5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0" y="0"/>
                    </a:moveTo>
                    <a:lnTo>
                      <a:pt x="9" y="11"/>
                    </a:lnTo>
                    <a:lnTo>
                      <a:pt x="5"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5" name="Line 234"/>
              <p:cNvSpPr>
                <a:spLocks noChangeShapeType="1"/>
              </p:cNvSpPr>
              <p:nvPr/>
            </p:nvSpPr>
            <p:spPr bwMode="auto">
              <a:xfrm>
                <a:off x="2197" y="1402"/>
                <a:ext cx="655" cy="1"/>
              </a:xfrm>
              <a:prstGeom prst="line">
                <a:avLst/>
              </a:prstGeom>
              <a:grpFill/>
              <a:ln w="1588">
                <a:solidFill>
                  <a:srgbClr val="000000"/>
                </a:solidFill>
                <a:round/>
                <a:headEnd/>
                <a:tailEnd/>
              </a:ln>
            </p:spPr>
            <p:txBody>
              <a:bodyPr/>
              <a:lstStyle/>
              <a:p>
                <a:endParaRPr lang="en-US" sz="900" dirty="0">
                  <a:solidFill>
                    <a:srgbClr val="1A1818"/>
                  </a:solidFill>
                </a:endParaRPr>
              </a:p>
            </p:txBody>
          </p:sp>
          <p:sp>
            <p:nvSpPr>
              <p:cNvPr id="416" name="Freeform 235"/>
              <p:cNvSpPr>
                <a:spLocks/>
              </p:cNvSpPr>
              <p:nvPr/>
            </p:nvSpPr>
            <p:spPr bwMode="auto">
              <a:xfrm>
                <a:off x="2575" y="1496"/>
                <a:ext cx="43" cy="11"/>
              </a:xfrm>
              <a:custGeom>
                <a:avLst/>
                <a:gdLst>
                  <a:gd name="T0" fmla="*/ 36 w 43"/>
                  <a:gd name="T1" fmla="*/ 0 h 11"/>
                  <a:gd name="T2" fmla="*/ 6 w 43"/>
                  <a:gd name="T3" fmla="*/ 0 h 11"/>
                  <a:gd name="T4" fmla="*/ 0 w 43"/>
                  <a:gd name="T5" fmla="*/ 11 h 11"/>
                  <a:gd name="T6" fmla="*/ 43 w 43"/>
                  <a:gd name="T7" fmla="*/ 11 h 11"/>
                  <a:gd name="T8" fmla="*/ 36 w 43"/>
                  <a:gd name="T9" fmla="*/ 0 h 11"/>
                  <a:gd name="T10" fmla="*/ 0 60000 65536"/>
                  <a:gd name="T11" fmla="*/ 0 60000 65536"/>
                  <a:gd name="T12" fmla="*/ 0 60000 65536"/>
                  <a:gd name="T13" fmla="*/ 0 60000 65536"/>
                  <a:gd name="T14" fmla="*/ 0 60000 65536"/>
                  <a:gd name="T15" fmla="*/ 0 w 43"/>
                  <a:gd name="T16" fmla="*/ 0 h 11"/>
                  <a:gd name="T17" fmla="*/ 43 w 43"/>
                  <a:gd name="T18" fmla="*/ 11 h 11"/>
                </a:gdLst>
                <a:ahLst/>
                <a:cxnLst>
                  <a:cxn ang="T10">
                    <a:pos x="T0" y="T1"/>
                  </a:cxn>
                  <a:cxn ang="T11">
                    <a:pos x="T2" y="T3"/>
                  </a:cxn>
                  <a:cxn ang="T12">
                    <a:pos x="T4" y="T5"/>
                  </a:cxn>
                  <a:cxn ang="T13">
                    <a:pos x="T6" y="T7"/>
                  </a:cxn>
                  <a:cxn ang="T14">
                    <a:pos x="T8" y="T9"/>
                  </a:cxn>
                </a:cxnLst>
                <a:rect l="T15" t="T16" r="T17" b="T18"/>
                <a:pathLst>
                  <a:path w="43" h="11">
                    <a:moveTo>
                      <a:pt x="36" y="0"/>
                    </a:moveTo>
                    <a:lnTo>
                      <a:pt x="6" y="0"/>
                    </a:lnTo>
                    <a:lnTo>
                      <a:pt x="0" y="11"/>
                    </a:lnTo>
                    <a:lnTo>
                      <a:pt x="43" y="11"/>
                    </a:lnTo>
                    <a:lnTo>
                      <a:pt x="36"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7" name="Rectangle 236"/>
              <p:cNvSpPr>
                <a:spLocks noChangeArrowheads="1"/>
              </p:cNvSpPr>
              <p:nvPr/>
            </p:nvSpPr>
            <p:spPr bwMode="auto">
              <a:xfrm>
                <a:off x="2580" y="1492"/>
                <a:ext cx="3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18" name="Freeform 237"/>
              <p:cNvSpPr>
                <a:spLocks/>
              </p:cNvSpPr>
              <p:nvPr/>
            </p:nvSpPr>
            <p:spPr bwMode="auto">
              <a:xfrm>
                <a:off x="2570" y="1493"/>
                <a:ext cx="10" cy="13"/>
              </a:xfrm>
              <a:custGeom>
                <a:avLst/>
                <a:gdLst>
                  <a:gd name="T0" fmla="*/ 10 w 10"/>
                  <a:gd name="T1" fmla="*/ 0 h 13"/>
                  <a:gd name="T2" fmla="*/ 0 w 10"/>
                  <a:gd name="T3" fmla="*/ 11 h 13"/>
                  <a:gd name="T4" fmla="*/ 4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9" name="Freeform 238"/>
              <p:cNvSpPr>
                <a:spLocks/>
              </p:cNvSpPr>
              <p:nvPr/>
            </p:nvSpPr>
            <p:spPr bwMode="auto">
              <a:xfrm>
                <a:off x="2613" y="1493"/>
                <a:ext cx="11" cy="13"/>
              </a:xfrm>
              <a:custGeom>
                <a:avLst/>
                <a:gdLst>
                  <a:gd name="T0" fmla="*/ 0 w 11"/>
                  <a:gd name="T1" fmla="*/ 0 h 13"/>
                  <a:gd name="T2" fmla="*/ 11 w 11"/>
                  <a:gd name="T3" fmla="*/ 11 h 13"/>
                  <a:gd name="T4" fmla="*/ 6 w 11"/>
                  <a:gd name="T5" fmla="*/ 13 h 13"/>
                  <a:gd name="T6" fmla="*/ 0 60000 65536"/>
                  <a:gd name="T7" fmla="*/ 0 60000 65536"/>
                  <a:gd name="T8" fmla="*/ 0 60000 65536"/>
                  <a:gd name="T9" fmla="*/ 0 w 11"/>
                  <a:gd name="T10" fmla="*/ 0 h 13"/>
                  <a:gd name="T11" fmla="*/ 11 w 11"/>
                  <a:gd name="T12" fmla="*/ 13 h 13"/>
                </a:gdLst>
                <a:ahLst/>
                <a:cxnLst>
                  <a:cxn ang="T6">
                    <a:pos x="T0" y="T1"/>
                  </a:cxn>
                  <a:cxn ang="T7">
                    <a:pos x="T2" y="T3"/>
                  </a:cxn>
                  <a:cxn ang="T8">
                    <a:pos x="T4" y="T5"/>
                  </a:cxn>
                </a:cxnLst>
                <a:rect l="T9" t="T10" r="T11" b="T12"/>
                <a:pathLst>
                  <a:path w="11" h="13">
                    <a:moveTo>
                      <a:pt x="0" y="0"/>
                    </a:moveTo>
                    <a:lnTo>
                      <a:pt x="11" y="11"/>
                    </a:lnTo>
                    <a:lnTo>
                      <a:pt x="6"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20" name="Freeform 239"/>
              <p:cNvSpPr>
                <a:spLocks/>
              </p:cNvSpPr>
              <p:nvPr/>
            </p:nvSpPr>
            <p:spPr bwMode="auto">
              <a:xfrm>
                <a:off x="2247" y="1477"/>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21" name="Rectangle 240"/>
              <p:cNvSpPr>
                <a:spLocks noChangeArrowheads="1"/>
              </p:cNvSpPr>
              <p:nvPr/>
            </p:nvSpPr>
            <p:spPr bwMode="auto">
              <a:xfrm>
                <a:off x="2251" y="1473"/>
                <a:ext cx="26"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22" name="Freeform 241"/>
              <p:cNvSpPr>
                <a:spLocks/>
              </p:cNvSpPr>
              <p:nvPr/>
            </p:nvSpPr>
            <p:spPr bwMode="auto">
              <a:xfrm>
                <a:off x="2242" y="1473"/>
                <a:ext cx="9" cy="14"/>
              </a:xfrm>
              <a:custGeom>
                <a:avLst/>
                <a:gdLst>
                  <a:gd name="T0" fmla="*/ 9 w 9"/>
                  <a:gd name="T1" fmla="*/ 0 h 14"/>
                  <a:gd name="T2" fmla="*/ 0 w 9"/>
                  <a:gd name="T3" fmla="*/ 12 h 14"/>
                  <a:gd name="T4" fmla="*/ 4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9" y="0"/>
                    </a:moveTo>
                    <a:lnTo>
                      <a:pt x="0"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grpSp>
        <p:grpSp>
          <p:nvGrpSpPr>
            <p:cNvPr id="10" name="Group 443"/>
            <p:cNvGrpSpPr>
              <a:grpSpLocks/>
            </p:cNvGrpSpPr>
            <p:nvPr/>
          </p:nvGrpSpPr>
          <p:grpSpPr bwMode="auto">
            <a:xfrm>
              <a:off x="1729581" y="5436066"/>
              <a:ext cx="1751039" cy="283390"/>
              <a:chOff x="2184" y="1407"/>
              <a:chExt cx="669" cy="120"/>
            </a:xfrm>
            <a:grpFill/>
          </p:grpSpPr>
          <p:sp>
            <p:nvSpPr>
              <p:cNvPr id="23" name="Freeform 243"/>
              <p:cNvSpPr>
                <a:spLocks/>
              </p:cNvSpPr>
              <p:nvPr/>
            </p:nvSpPr>
            <p:spPr bwMode="auto">
              <a:xfrm>
                <a:off x="2277" y="1473"/>
                <a:ext cx="10" cy="14"/>
              </a:xfrm>
              <a:custGeom>
                <a:avLst/>
                <a:gdLst>
                  <a:gd name="T0" fmla="*/ 0 w 10"/>
                  <a:gd name="T1" fmla="*/ 0 h 14"/>
                  <a:gd name="T2" fmla="*/ 10 w 10"/>
                  <a:gd name="T3" fmla="*/ 12 h 14"/>
                  <a:gd name="T4" fmla="*/ 6 w 10"/>
                  <a:gd name="T5" fmla="*/ 14 h 14"/>
                  <a:gd name="T6" fmla="*/ 0 60000 65536"/>
                  <a:gd name="T7" fmla="*/ 0 60000 65536"/>
                  <a:gd name="T8" fmla="*/ 0 60000 65536"/>
                  <a:gd name="T9" fmla="*/ 0 w 10"/>
                  <a:gd name="T10" fmla="*/ 0 h 14"/>
                  <a:gd name="T11" fmla="*/ 10 w 10"/>
                  <a:gd name="T12" fmla="*/ 14 h 14"/>
                </a:gdLst>
                <a:ahLst/>
                <a:cxnLst>
                  <a:cxn ang="T6">
                    <a:pos x="T0" y="T1"/>
                  </a:cxn>
                  <a:cxn ang="T7">
                    <a:pos x="T2" y="T3"/>
                  </a:cxn>
                  <a:cxn ang="T8">
                    <a:pos x="T4" y="T5"/>
                  </a:cxn>
                </a:cxnLst>
                <a:rect l="T9" t="T10" r="T11" b="T12"/>
                <a:pathLst>
                  <a:path w="10" h="14">
                    <a:moveTo>
                      <a:pt x="0" y="0"/>
                    </a:moveTo>
                    <a:lnTo>
                      <a:pt x="10" y="12"/>
                    </a:lnTo>
                    <a:lnTo>
                      <a:pt x="6"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4" name="Freeform 244"/>
              <p:cNvSpPr>
                <a:spLocks/>
              </p:cNvSpPr>
              <p:nvPr/>
            </p:nvSpPr>
            <p:spPr bwMode="auto">
              <a:xfrm>
                <a:off x="2245"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5" name="Rectangle 245"/>
              <p:cNvSpPr>
                <a:spLocks noChangeArrowheads="1"/>
              </p:cNvSpPr>
              <p:nvPr/>
            </p:nvSpPr>
            <p:spPr bwMode="auto">
              <a:xfrm>
                <a:off x="2248" y="1407"/>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6" name="Freeform 246"/>
              <p:cNvSpPr>
                <a:spLocks/>
              </p:cNvSpPr>
              <p:nvPr/>
            </p:nvSpPr>
            <p:spPr bwMode="auto">
              <a:xfrm>
                <a:off x="2242"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7" name="Freeform 247"/>
              <p:cNvSpPr>
                <a:spLocks/>
              </p:cNvSpPr>
              <p:nvPr/>
            </p:nvSpPr>
            <p:spPr bwMode="auto">
              <a:xfrm>
                <a:off x="2258"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8" name="Freeform 248"/>
              <p:cNvSpPr>
                <a:spLocks/>
              </p:cNvSpPr>
              <p:nvPr/>
            </p:nvSpPr>
            <p:spPr bwMode="auto">
              <a:xfrm>
                <a:off x="2271"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9" name="Rectangle 249"/>
              <p:cNvSpPr>
                <a:spLocks noChangeArrowheads="1"/>
              </p:cNvSpPr>
              <p:nvPr/>
            </p:nvSpPr>
            <p:spPr bwMode="auto">
              <a:xfrm>
                <a:off x="2274"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0" name="Freeform 250"/>
              <p:cNvSpPr>
                <a:spLocks/>
              </p:cNvSpPr>
              <p:nvPr/>
            </p:nvSpPr>
            <p:spPr bwMode="auto">
              <a:xfrm>
                <a:off x="2269"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1" name="Freeform 251"/>
              <p:cNvSpPr>
                <a:spLocks/>
              </p:cNvSpPr>
              <p:nvPr/>
            </p:nvSpPr>
            <p:spPr bwMode="auto">
              <a:xfrm>
                <a:off x="2285"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2" name="Freeform 252"/>
              <p:cNvSpPr>
                <a:spLocks/>
              </p:cNvSpPr>
              <p:nvPr/>
            </p:nvSpPr>
            <p:spPr bwMode="auto">
              <a:xfrm>
                <a:off x="2297" y="1410"/>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3" name="Rectangle 253"/>
              <p:cNvSpPr>
                <a:spLocks noChangeArrowheads="1"/>
              </p:cNvSpPr>
              <p:nvPr/>
            </p:nvSpPr>
            <p:spPr bwMode="auto">
              <a:xfrm>
                <a:off x="2300"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4" name="Freeform 254"/>
              <p:cNvSpPr>
                <a:spLocks/>
              </p:cNvSpPr>
              <p:nvPr/>
            </p:nvSpPr>
            <p:spPr bwMode="auto">
              <a:xfrm>
                <a:off x="2295"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5" name="Freeform 255"/>
              <p:cNvSpPr>
                <a:spLocks/>
              </p:cNvSpPr>
              <p:nvPr/>
            </p:nvSpPr>
            <p:spPr bwMode="auto">
              <a:xfrm>
                <a:off x="2311"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6" name="Freeform 256"/>
              <p:cNvSpPr>
                <a:spLocks/>
              </p:cNvSpPr>
              <p:nvPr/>
            </p:nvSpPr>
            <p:spPr bwMode="auto">
              <a:xfrm>
                <a:off x="2324"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7" name="Rectangle 257"/>
              <p:cNvSpPr>
                <a:spLocks noChangeArrowheads="1"/>
              </p:cNvSpPr>
              <p:nvPr/>
            </p:nvSpPr>
            <p:spPr bwMode="auto">
              <a:xfrm>
                <a:off x="2326"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38" name="Freeform 258"/>
              <p:cNvSpPr>
                <a:spLocks/>
              </p:cNvSpPr>
              <p:nvPr/>
            </p:nvSpPr>
            <p:spPr bwMode="auto">
              <a:xfrm>
                <a:off x="232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39" name="Freeform 259"/>
              <p:cNvSpPr>
                <a:spLocks/>
              </p:cNvSpPr>
              <p:nvPr/>
            </p:nvSpPr>
            <p:spPr bwMode="auto">
              <a:xfrm>
                <a:off x="233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0" name="Freeform 260"/>
              <p:cNvSpPr>
                <a:spLocks/>
              </p:cNvSpPr>
              <p:nvPr/>
            </p:nvSpPr>
            <p:spPr bwMode="auto">
              <a:xfrm>
                <a:off x="2369"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1" name="Rectangle 261"/>
              <p:cNvSpPr>
                <a:spLocks noChangeArrowheads="1"/>
              </p:cNvSpPr>
              <p:nvPr/>
            </p:nvSpPr>
            <p:spPr bwMode="auto">
              <a:xfrm>
                <a:off x="2371"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2" name="Freeform 262"/>
              <p:cNvSpPr>
                <a:spLocks/>
              </p:cNvSpPr>
              <p:nvPr/>
            </p:nvSpPr>
            <p:spPr bwMode="auto">
              <a:xfrm>
                <a:off x="2365"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3" name="Freeform 263"/>
              <p:cNvSpPr>
                <a:spLocks/>
              </p:cNvSpPr>
              <p:nvPr/>
            </p:nvSpPr>
            <p:spPr bwMode="auto">
              <a:xfrm>
                <a:off x="2382"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4" name="Freeform 264"/>
              <p:cNvSpPr>
                <a:spLocks/>
              </p:cNvSpPr>
              <p:nvPr/>
            </p:nvSpPr>
            <p:spPr bwMode="auto">
              <a:xfrm>
                <a:off x="2395"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5" name="Rectangle 265"/>
              <p:cNvSpPr>
                <a:spLocks noChangeArrowheads="1"/>
              </p:cNvSpPr>
              <p:nvPr/>
            </p:nvSpPr>
            <p:spPr bwMode="auto">
              <a:xfrm>
                <a:off x="2398" y="1407"/>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46" name="Freeform 266"/>
              <p:cNvSpPr>
                <a:spLocks/>
              </p:cNvSpPr>
              <p:nvPr/>
            </p:nvSpPr>
            <p:spPr bwMode="auto">
              <a:xfrm>
                <a:off x="2392"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7" name="Freeform 267"/>
              <p:cNvSpPr>
                <a:spLocks/>
              </p:cNvSpPr>
              <p:nvPr/>
            </p:nvSpPr>
            <p:spPr bwMode="auto">
              <a:xfrm>
                <a:off x="2408"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8" name="Freeform 268"/>
              <p:cNvSpPr>
                <a:spLocks/>
              </p:cNvSpPr>
              <p:nvPr/>
            </p:nvSpPr>
            <p:spPr bwMode="auto">
              <a:xfrm>
                <a:off x="2421"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49" name="Rectangle 269"/>
              <p:cNvSpPr>
                <a:spLocks noChangeArrowheads="1"/>
              </p:cNvSpPr>
              <p:nvPr/>
            </p:nvSpPr>
            <p:spPr bwMode="auto">
              <a:xfrm>
                <a:off x="2424"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50" name="Freeform 270"/>
              <p:cNvSpPr>
                <a:spLocks/>
              </p:cNvSpPr>
              <p:nvPr/>
            </p:nvSpPr>
            <p:spPr bwMode="auto">
              <a:xfrm>
                <a:off x="2418"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1" name="Freeform 271"/>
              <p:cNvSpPr>
                <a:spLocks/>
              </p:cNvSpPr>
              <p:nvPr/>
            </p:nvSpPr>
            <p:spPr bwMode="auto">
              <a:xfrm>
                <a:off x="2435"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2" name="Freeform 272"/>
              <p:cNvSpPr>
                <a:spLocks/>
              </p:cNvSpPr>
              <p:nvPr/>
            </p:nvSpPr>
            <p:spPr bwMode="auto">
              <a:xfrm>
                <a:off x="2447"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3" name="Rectangle 273"/>
              <p:cNvSpPr>
                <a:spLocks noChangeArrowheads="1"/>
              </p:cNvSpPr>
              <p:nvPr/>
            </p:nvSpPr>
            <p:spPr bwMode="auto">
              <a:xfrm>
                <a:off x="2450"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54" name="Freeform 274"/>
              <p:cNvSpPr>
                <a:spLocks/>
              </p:cNvSpPr>
              <p:nvPr/>
            </p:nvSpPr>
            <p:spPr bwMode="auto">
              <a:xfrm>
                <a:off x="2445"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5" name="Freeform 275"/>
              <p:cNvSpPr>
                <a:spLocks/>
              </p:cNvSpPr>
              <p:nvPr/>
            </p:nvSpPr>
            <p:spPr bwMode="auto">
              <a:xfrm>
                <a:off x="2461"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6" name="Freeform 276"/>
              <p:cNvSpPr>
                <a:spLocks/>
              </p:cNvSpPr>
              <p:nvPr/>
            </p:nvSpPr>
            <p:spPr bwMode="auto">
              <a:xfrm>
                <a:off x="2527"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7" name="Rectangle 277"/>
              <p:cNvSpPr>
                <a:spLocks noChangeArrowheads="1"/>
              </p:cNvSpPr>
              <p:nvPr/>
            </p:nvSpPr>
            <p:spPr bwMode="auto">
              <a:xfrm>
                <a:off x="2529"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58" name="Freeform 278"/>
              <p:cNvSpPr>
                <a:spLocks/>
              </p:cNvSpPr>
              <p:nvPr/>
            </p:nvSpPr>
            <p:spPr bwMode="auto">
              <a:xfrm>
                <a:off x="2524"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59" name="Freeform 279"/>
              <p:cNvSpPr>
                <a:spLocks/>
              </p:cNvSpPr>
              <p:nvPr/>
            </p:nvSpPr>
            <p:spPr bwMode="auto">
              <a:xfrm>
                <a:off x="2540" y="1407"/>
                <a:ext cx="6" cy="15"/>
              </a:xfrm>
              <a:custGeom>
                <a:avLst/>
                <a:gdLst>
                  <a:gd name="T0" fmla="*/ 0 w 6"/>
                  <a:gd name="T1" fmla="*/ 0 h 15"/>
                  <a:gd name="T2" fmla="*/ 6 w 6"/>
                  <a:gd name="T3" fmla="*/ 13 h 15"/>
                  <a:gd name="T4" fmla="*/ 3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0" name="Freeform 280"/>
              <p:cNvSpPr>
                <a:spLocks/>
              </p:cNvSpPr>
              <p:nvPr/>
            </p:nvSpPr>
            <p:spPr bwMode="auto">
              <a:xfrm>
                <a:off x="2553"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1" name="Rectangle 281"/>
              <p:cNvSpPr>
                <a:spLocks noChangeArrowheads="1"/>
              </p:cNvSpPr>
              <p:nvPr/>
            </p:nvSpPr>
            <p:spPr bwMode="auto">
              <a:xfrm>
                <a:off x="2556" y="1407"/>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62" name="Freeform 282"/>
              <p:cNvSpPr>
                <a:spLocks/>
              </p:cNvSpPr>
              <p:nvPr/>
            </p:nvSpPr>
            <p:spPr bwMode="auto">
              <a:xfrm>
                <a:off x="2550"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3" name="Freeform 283"/>
              <p:cNvSpPr>
                <a:spLocks/>
              </p:cNvSpPr>
              <p:nvPr/>
            </p:nvSpPr>
            <p:spPr bwMode="auto">
              <a:xfrm>
                <a:off x="2566"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4" name="Freeform 284"/>
              <p:cNvSpPr>
                <a:spLocks/>
              </p:cNvSpPr>
              <p:nvPr/>
            </p:nvSpPr>
            <p:spPr bwMode="auto">
              <a:xfrm>
                <a:off x="2579"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5" name="Rectangle 285"/>
              <p:cNvSpPr>
                <a:spLocks noChangeArrowheads="1"/>
              </p:cNvSpPr>
              <p:nvPr/>
            </p:nvSpPr>
            <p:spPr bwMode="auto">
              <a:xfrm>
                <a:off x="2582"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66" name="Freeform 286"/>
              <p:cNvSpPr>
                <a:spLocks/>
              </p:cNvSpPr>
              <p:nvPr/>
            </p:nvSpPr>
            <p:spPr bwMode="auto">
              <a:xfrm>
                <a:off x="2576"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7" name="Freeform 287"/>
              <p:cNvSpPr>
                <a:spLocks/>
              </p:cNvSpPr>
              <p:nvPr/>
            </p:nvSpPr>
            <p:spPr bwMode="auto">
              <a:xfrm>
                <a:off x="2593"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8" name="Freeform 288"/>
              <p:cNvSpPr>
                <a:spLocks/>
              </p:cNvSpPr>
              <p:nvPr/>
            </p:nvSpPr>
            <p:spPr bwMode="auto">
              <a:xfrm>
                <a:off x="2605"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69" name="Rectangle 289"/>
              <p:cNvSpPr>
                <a:spLocks noChangeArrowheads="1"/>
              </p:cNvSpPr>
              <p:nvPr/>
            </p:nvSpPr>
            <p:spPr bwMode="auto">
              <a:xfrm>
                <a:off x="2608"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70" name="Freeform 290"/>
              <p:cNvSpPr>
                <a:spLocks/>
              </p:cNvSpPr>
              <p:nvPr/>
            </p:nvSpPr>
            <p:spPr bwMode="auto">
              <a:xfrm>
                <a:off x="2603"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1" name="Freeform 291"/>
              <p:cNvSpPr>
                <a:spLocks/>
              </p:cNvSpPr>
              <p:nvPr/>
            </p:nvSpPr>
            <p:spPr bwMode="auto">
              <a:xfrm>
                <a:off x="2619"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2" name="Freeform 292"/>
              <p:cNvSpPr>
                <a:spLocks/>
              </p:cNvSpPr>
              <p:nvPr/>
            </p:nvSpPr>
            <p:spPr bwMode="auto">
              <a:xfrm>
                <a:off x="2652" y="1410"/>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3" name="Rectangle 293"/>
              <p:cNvSpPr>
                <a:spLocks noChangeArrowheads="1"/>
              </p:cNvSpPr>
              <p:nvPr/>
            </p:nvSpPr>
            <p:spPr bwMode="auto">
              <a:xfrm>
                <a:off x="2655"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74" name="Freeform 294"/>
              <p:cNvSpPr>
                <a:spLocks/>
              </p:cNvSpPr>
              <p:nvPr/>
            </p:nvSpPr>
            <p:spPr bwMode="auto">
              <a:xfrm>
                <a:off x="2650"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5" name="Freeform 295"/>
              <p:cNvSpPr>
                <a:spLocks/>
              </p:cNvSpPr>
              <p:nvPr/>
            </p:nvSpPr>
            <p:spPr bwMode="auto">
              <a:xfrm>
                <a:off x="2666"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6" name="Freeform 296"/>
              <p:cNvSpPr>
                <a:spLocks/>
              </p:cNvSpPr>
              <p:nvPr/>
            </p:nvSpPr>
            <p:spPr bwMode="auto">
              <a:xfrm>
                <a:off x="2652"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7" name="Rectangle 297"/>
              <p:cNvSpPr>
                <a:spLocks noChangeArrowheads="1"/>
              </p:cNvSpPr>
              <p:nvPr/>
            </p:nvSpPr>
            <p:spPr bwMode="auto">
              <a:xfrm>
                <a:off x="2655"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78" name="Freeform 298"/>
              <p:cNvSpPr>
                <a:spLocks/>
              </p:cNvSpPr>
              <p:nvPr/>
            </p:nvSpPr>
            <p:spPr bwMode="auto">
              <a:xfrm>
                <a:off x="2650"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79" name="Freeform 299"/>
              <p:cNvSpPr>
                <a:spLocks/>
              </p:cNvSpPr>
              <p:nvPr/>
            </p:nvSpPr>
            <p:spPr bwMode="auto">
              <a:xfrm>
                <a:off x="2666"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0" name="Freeform 300"/>
              <p:cNvSpPr>
                <a:spLocks/>
              </p:cNvSpPr>
              <p:nvPr/>
            </p:nvSpPr>
            <p:spPr bwMode="auto">
              <a:xfrm>
                <a:off x="2679"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1" name="Rectangle 301"/>
              <p:cNvSpPr>
                <a:spLocks noChangeArrowheads="1"/>
              </p:cNvSpPr>
              <p:nvPr/>
            </p:nvSpPr>
            <p:spPr bwMode="auto">
              <a:xfrm>
                <a:off x="2681"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82" name="Freeform 302"/>
              <p:cNvSpPr>
                <a:spLocks/>
              </p:cNvSpPr>
              <p:nvPr/>
            </p:nvSpPr>
            <p:spPr bwMode="auto">
              <a:xfrm>
                <a:off x="2676"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3" name="Freeform 303"/>
              <p:cNvSpPr>
                <a:spLocks/>
              </p:cNvSpPr>
              <p:nvPr/>
            </p:nvSpPr>
            <p:spPr bwMode="auto">
              <a:xfrm>
                <a:off x="2692"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4" name="Freeform 304"/>
              <p:cNvSpPr>
                <a:spLocks/>
              </p:cNvSpPr>
              <p:nvPr/>
            </p:nvSpPr>
            <p:spPr bwMode="auto">
              <a:xfrm>
                <a:off x="2705"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5" name="Rectangle 305"/>
              <p:cNvSpPr>
                <a:spLocks noChangeArrowheads="1"/>
              </p:cNvSpPr>
              <p:nvPr/>
            </p:nvSpPr>
            <p:spPr bwMode="auto">
              <a:xfrm>
                <a:off x="2708"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86" name="Freeform 306"/>
              <p:cNvSpPr>
                <a:spLocks/>
              </p:cNvSpPr>
              <p:nvPr/>
            </p:nvSpPr>
            <p:spPr bwMode="auto">
              <a:xfrm>
                <a:off x="2702"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7" name="Freeform 307"/>
              <p:cNvSpPr>
                <a:spLocks/>
              </p:cNvSpPr>
              <p:nvPr/>
            </p:nvSpPr>
            <p:spPr bwMode="auto">
              <a:xfrm>
                <a:off x="2718"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8" name="Freeform 308"/>
              <p:cNvSpPr>
                <a:spLocks/>
              </p:cNvSpPr>
              <p:nvPr/>
            </p:nvSpPr>
            <p:spPr bwMode="auto">
              <a:xfrm>
                <a:off x="2652" y="1457"/>
                <a:ext cx="17" cy="10"/>
              </a:xfrm>
              <a:custGeom>
                <a:avLst/>
                <a:gdLst>
                  <a:gd name="T0" fmla="*/ 14 w 17"/>
                  <a:gd name="T1" fmla="*/ 0 h 10"/>
                  <a:gd name="T2" fmla="*/ 3 w 17"/>
                  <a:gd name="T3" fmla="*/ 0 h 10"/>
                  <a:gd name="T4" fmla="*/ 0 w 17"/>
                  <a:gd name="T5" fmla="*/ 10 h 10"/>
                  <a:gd name="T6" fmla="*/ 17 w 17"/>
                  <a:gd name="T7" fmla="*/ 10 h 10"/>
                  <a:gd name="T8" fmla="*/ 14 w 17"/>
                  <a:gd name="T9" fmla="*/ 0 h 10"/>
                  <a:gd name="T10" fmla="*/ 0 60000 65536"/>
                  <a:gd name="T11" fmla="*/ 0 60000 65536"/>
                  <a:gd name="T12" fmla="*/ 0 60000 65536"/>
                  <a:gd name="T13" fmla="*/ 0 60000 65536"/>
                  <a:gd name="T14" fmla="*/ 0 60000 65536"/>
                  <a:gd name="T15" fmla="*/ 0 w 17"/>
                  <a:gd name="T16" fmla="*/ 0 h 10"/>
                  <a:gd name="T17" fmla="*/ 17 w 17"/>
                  <a:gd name="T18" fmla="*/ 10 h 10"/>
                </a:gdLst>
                <a:ahLst/>
                <a:cxnLst>
                  <a:cxn ang="T10">
                    <a:pos x="T0" y="T1"/>
                  </a:cxn>
                  <a:cxn ang="T11">
                    <a:pos x="T2" y="T3"/>
                  </a:cxn>
                  <a:cxn ang="T12">
                    <a:pos x="T4" y="T5"/>
                  </a:cxn>
                  <a:cxn ang="T13">
                    <a:pos x="T6" y="T7"/>
                  </a:cxn>
                  <a:cxn ang="T14">
                    <a:pos x="T8" y="T9"/>
                  </a:cxn>
                </a:cxnLst>
                <a:rect l="T15" t="T16" r="T17" b="T18"/>
                <a:pathLst>
                  <a:path w="17" h="10">
                    <a:moveTo>
                      <a:pt x="14" y="0"/>
                    </a:moveTo>
                    <a:lnTo>
                      <a:pt x="3" y="0"/>
                    </a:lnTo>
                    <a:lnTo>
                      <a:pt x="0" y="10"/>
                    </a:lnTo>
                    <a:lnTo>
                      <a:pt x="17" y="10"/>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89" name="Rectangle 309"/>
              <p:cNvSpPr>
                <a:spLocks noChangeArrowheads="1"/>
              </p:cNvSpPr>
              <p:nvPr/>
            </p:nvSpPr>
            <p:spPr bwMode="auto">
              <a:xfrm>
                <a:off x="2655"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90" name="Freeform 310"/>
              <p:cNvSpPr>
                <a:spLocks/>
              </p:cNvSpPr>
              <p:nvPr/>
            </p:nvSpPr>
            <p:spPr bwMode="auto">
              <a:xfrm>
                <a:off x="2650"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1" name="Freeform 311"/>
              <p:cNvSpPr>
                <a:spLocks/>
              </p:cNvSpPr>
              <p:nvPr/>
            </p:nvSpPr>
            <p:spPr bwMode="auto">
              <a:xfrm>
                <a:off x="2666"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2" name="Freeform 312"/>
              <p:cNvSpPr>
                <a:spLocks/>
              </p:cNvSpPr>
              <p:nvPr/>
            </p:nvSpPr>
            <p:spPr bwMode="auto">
              <a:xfrm>
                <a:off x="2679"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3" name="Rectangle 313"/>
              <p:cNvSpPr>
                <a:spLocks noChangeArrowheads="1"/>
              </p:cNvSpPr>
              <p:nvPr/>
            </p:nvSpPr>
            <p:spPr bwMode="auto">
              <a:xfrm>
                <a:off x="2681"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94" name="Freeform 314"/>
              <p:cNvSpPr>
                <a:spLocks/>
              </p:cNvSpPr>
              <p:nvPr/>
            </p:nvSpPr>
            <p:spPr bwMode="auto">
              <a:xfrm>
                <a:off x="267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5" name="Freeform 315"/>
              <p:cNvSpPr>
                <a:spLocks/>
              </p:cNvSpPr>
              <p:nvPr/>
            </p:nvSpPr>
            <p:spPr bwMode="auto">
              <a:xfrm>
                <a:off x="2692"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6" name="Freeform 316"/>
              <p:cNvSpPr>
                <a:spLocks/>
              </p:cNvSpPr>
              <p:nvPr/>
            </p:nvSpPr>
            <p:spPr bwMode="auto">
              <a:xfrm>
                <a:off x="2705"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7" name="Rectangle 317"/>
              <p:cNvSpPr>
                <a:spLocks noChangeArrowheads="1"/>
              </p:cNvSpPr>
              <p:nvPr/>
            </p:nvSpPr>
            <p:spPr bwMode="auto">
              <a:xfrm>
                <a:off x="2708"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98" name="Freeform 318"/>
              <p:cNvSpPr>
                <a:spLocks/>
              </p:cNvSpPr>
              <p:nvPr/>
            </p:nvSpPr>
            <p:spPr bwMode="auto">
              <a:xfrm>
                <a:off x="2702"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99" name="Freeform 319"/>
              <p:cNvSpPr>
                <a:spLocks/>
              </p:cNvSpPr>
              <p:nvPr/>
            </p:nvSpPr>
            <p:spPr bwMode="auto">
              <a:xfrm>
                <a:off x="2718"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0" name="Freeform 320"/>
              <p:cNvSpPr>
                <a:spLocks/>
              </p:cNvSpPr>
              <p:nvPr/>
            </p:nvSpPr>
            <p:spPr bwMode="auto">
              <a:xfrm>
                <a:off x="2680"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1" name="Rectangle 321"/>
              <p:cNvSpPr>
                <a:spLocks noChangeArrowheads="1"/>
              </p:cNvSpPr>
              <p:nvPr/>
            </p:nvSpPr>
            <p:spPr bwMode="auto">
              <a:xfrm>
                <a:off x="2683" y="147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02" name="Freeform 322"/>
              <p:cNvSpPr>
                <a:spLocks/>
              </p:cNvSpPr>
              <p:nvPr/>
            </p:nvSpPr>
            <p:spPr bwMode="auto">
              <a:xfrm>
                <a:off x="2677"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3" name="Freeform 323"/>
              <p:cNvSpPr>
                <a:spLocks/>
              </p:cNvSpPr>
              <p:nvPr/>
            </p:nvSpPr>
            <p:spPr bwMode="auto">
              <a:xfrm>
                <a:off x="2693"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4" name="Freeform 324"/>
              <p:cNvSpPr>
                <a:spLocks/>
              </p:cNvSpPr>
              <p:nvPr/>
            </p:nvSpPr>
            <p:spPr bwMode="auto">
              <a:xfrm>
                <a:off x="2302" y="1516"/>
                <a:ext cx="262" cy="11"/>
              </a:xfrm>
              <a:custGeom>
                <a:avLst/>
                <a:gdLst>
                  <a:gd name="T0" fmla="*/ 256 w 262"/>
                  <a:gd name="T1" fmla="*/ 0 h 11"/>
                  <a:gd name="T2" fmla="*/ 5 w 262"/>
                  <a:gd name="T3" fmla="*/ 0 h 11"/>
                  <a:gd name="T4" fmla="*/ 0 w 262"/>
                  <a:gd name="T5" fmla="*/ 11 h 11"/>
                  <a:gd name="T6" fmla="*/ 262 w 262"/>
                  <a:gd name="T7" fmla="*/ 11 h 11"/>
                  <a:gd name="T8" fmla="*/ 256 w 262"/>
                  <a:gd name="T9" fmla="*/ 0 h 11"/>
                  <a:gd name="T10" fmla="*/ 0 60000 65536"/>
                  <a:gd name="T11" fmla="*/ 0 60000 65536"/>
                  <a:gd name="T12" fmla="*/ 0 60000 65536"/>
                  <a:gd name="T13" fmla="*/ 0 60000 65536"/>
                  <a:gd name="T14" fmla="*/ 0 60000 65536"/>
                  <a:gd name="T15" fmla="*/ 0 w 262"/>
                  <a:gd name="T16" fmla="*/ 0 h 11"/>
                  <a:gd name="T17" fmla="*/ 262 w 262"/>
                  <a:gd name="T18" fmla="*/ 11 h 11"/>
                </a:gdLst>
                <a:ahLst/>
                <a:cxnLst>
                  <a:cxn ang="T10">
                    <a:pos x="T0" y="T1"/>
                  </a:cxn>
                  <a:cxn ang="T11">
                    <a:pos x="T2" y="T3"/>
                  </a:cxn>
                  <a:cxn ang="T12">
                    <a:pos x="T4" y="T5"/>
                  </a:cxn>
                  <a:cxn ang="T13">
                    <a:pos x="T6" y="T7"/>
                  </a:cxn>
                  <a:cxn ang="T14">
                    <a:pos x="T8" y="T9"/>
                  </a:cxn>
                </a:cxnLst>
                <a:rect l="T15" t="T16" r="T17" b="T18"/>
                <a:pathLst>
                  <a:path w="262" h="11">
                    <a:moveTo>
                      <a:pt x="256" y="0"/>
                    </a:moveTo>
                    <a:lnTo>
                      <a:pt x="5" y="0"/>
                    </a:lnTo>
                    <a:lnTo>
                      <a:pt x="0" y="11"/>
                    </a:lnTo>
                    <a:lnTo>
                      <a:pt x="262" y="11"/>
                    </a:lnTo>
                    <a:lnTo>
                      <a:pt x="256"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5" name="Rectangle 325"/>
              <p:cNvSpPr>
                <a:spLocks noChangeArrowheads="1"/>
              </p:cNvSpPr>
              <p:nvPr/>
            </p:nvSpPr>
            <p:spPr bwMode="auto">
              <a:xfrm>
                <a:off x="2307" y="1512"/>
                <a:ext cx="25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06" name="Freeform 326"/>
              <p:cNvSpPr>
                <a:spLocks/>
              </p:cNvSpPr>
              <p:nvPr/>
            </p:nvSpPr>
            <p:spPr bwMode="auto">
              <a:xfrm>
                <a:off x="2558" y="1512"/>
                <a:ext cx="10" cy="15"/>
              </a:xfrm>
              <a:custGeom>
                <a:avLst/>
                <a:gdLst>
                  <a:gd name="T0" fmla="*/ 0 w 10"/>
                  <a:gd name="T1" fmla="*/ 0 h 15"/>
                  <a:gd name="T2" fmla="*/ 10 w 10"/>
                  <a:gd name="T3" fmla="*/ 13 h 15"/>
                  <a:gd name="T4" fmla="*/ 6 w 10"/>
                  <a:gd name="T5" fmla="*/ 15 h 15"/>
                  <a:gd name="T6" fmla="*/ 0 60000 65536"/>
                  <a:gd name="T7" fmla="*/ 0 60000 65536"/>
                  <a:gd name="T8" fmla="*/ 0 60000 65536"/>
                  <a:gd name="T9" fmla="*/ 0 w 10"/>
                  <a:gd name="T10" fmla="*/ 0 h 15"/>
                  <a:gd name="T11" fmla="*/ 10 w 10"/>
                  <a:gd name="T12" fmla="*/ 15 h 15"/>
                </a:gdLst>
                <a:ahLst/>
                <a:cxnLst>
                  <a:cxn ang="T6">
                    <a:pos x="T0" y="T1"/>
                  </a:cxn>
                  <a:cxn ang="T7">
                    <a:pos x="T2" y="T3"/>
                  </a:cxn>
                  <a:cxn ang="T8">
                    <a:pos x="T4" y="T5"/>
                  </a:cxn>
                </a:cxnLst>
                <a:rect l="T9" t="T10" r="T11" b="T12"/>
                <a:pathLst>
                  <a:path w="10" h="15">
                    <a:moveTo>
                      <a:pt x="0" y="0"/>
                    </a:moveTo>
                    <a:lnTo>
                      <a:pt x="10" y="13"/>
                    </a:lnTo>
                    <a:lnTo>
                      <a:pt x="6"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7" name="Freeform 327"/>
              <p:cNvSpPr>
                <a:spLocks/>
              </p:cNvSpPr>
              <p:nvPr/>
            </p:nvSpPr>
            <p:spPr bwMode="auto">
              <a:xfrm>
                <a:off x="2297" y="1513"/>
                <a:ext cx="10" cy="13"/>
              </a:xfrm>
              <a:custGeom>
                <a:avLst/>
                <a:gdLst>
                  <a:gd name="T0" fmla="*/ 10 w 10"/>
                  <a:gd name="T1" fmla="*/ 0 h 13"/>
                  <a:gd name="T2" fmla="*/ 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6"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8" name="Freeform 328"/>
              <p:cNvSpPr>
                <a:spLocks/>
              </p:cNvSpPr>
              <p:nvPr/>
            </p:nvSpPr>
            <p:spPr bwMode="auto">
              <a:xfrm>
                <a:off x="2654"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09" name="Rectangle 329"/>
              <p:cNvSpPr>
                <a:spLocks noChangeArrowheads="1"/>
              </p:cNvSpPr>
              <p:nvPr/>
            </p:nvSpPr>
            <p:spPr bwMode="auto">
              <a:xfrm>
                <a:off x="2656"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10" name="Freeform 330"/>
              <p:cNvSpPr>
                <a:spLocks/>
              </p:cNvSpPr>
              <p:nvPr/>
            </p:nvSpPr>
            <p:spPr bwMode="auto">
              <a:xfrm>
                <a:off x="2650"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1" name="Freeform 331"/>
              <p:cNvSpPr>
                <a:spLocks/>
              </p:cNvSpPr>
              <p:nvPr/>
            </p:nvSpPr>
            <p:spPr bwMode="auto">
              <a:xfrm>
                <a:off x="2667"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2" name="Freeform 332"/>
              <p:cNvSpPr>
                <a:spLocks/>
              </p:cNvSpPr>
              <p:nvPr/>
            </p:nvSpPr>
            <p:spPr bwMode="auto">
              <a:xfrm>
                <a:off x="2680"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3" name="Rectangle 333"/>
              <p:cNvSpPr>
                <a:spLocks noChangeArrowheads="1"/>
              </p:cNvSpPr>
              <p:nvPr/>
            </p:nvSpPr>
            <p:spPr bwMode="auto">
              <a:xfrm>
                <a:off x="2683"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14" name="Freeform 334"/>
              <p:cNvSpPr>
                <a:spLocks/>
              </p:cNvSpPr>
              <p:nvPr/>
            </p:nvSpPr>
            <p:spPr bwMode="auto">
              <a:xfrm>
                <a:off x="2677"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5" name="Freeform 335"/>
              <p:cNvSpPr>
                <a:spLocks/>
              </p:cNvSpPr>
              <p:nvPr/>
            </p:nvSpPr>
            <p:spPr bwMode="auto">
              <a:xfrm>
                <a:off x="2693"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6" name="Freeform 336"/>
              <p:cNvSpPr>
                <a:spLocks/>
              </p:cNvSpPr>
              <p:nvPr/>
            </p:nvSpPr>
            <p:spPr bwMode="auto">
              <a:xfrm>
                <a:off x="2706"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7" name="Rectangle 337"/>
              <p:cNvSpPr>
                <a:spLocks noChangeArrowheads="1"/>
              </p:cNvSpPr>
              <p:nvPr/>
            </p:nvSpPr>
            <p:spPr bwMode="auto">
              <a:xfrm>
                <a:off x="2708"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18" name="Freeform 338"/>
              <p:cNvSpPr>
                <a:spLocks/>
              </p:cNvSpPr>
              <p:nvPr/>
            </p:nvSpPr>
            <p:spPr bwMode="auto">
              <a:xfrm>
                <a:off x="270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19" name="Freeform 339"/>
              <p:cNvSpPr>
                <a:spLocks/>
              </p:cNvSpPr>
              <p:nvPr/>
            </p:nvSpPr>
            <p:spPr bwMode="auto">
              <a:xfrm>
                <a:off x="2719"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0" name="Freeform 340"/>
              <p:cNvSpPr>
                <a:spLocks/>
              </p:cNvSpPr>
              <p:nvPr/>
            </p:nvSpPr>
            <p:spPr bwMode="auto">
              <a:xfrm>
                <a:off x="2755"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1" name="Rectangle 341"/>
              <p:cNvSpPr>
                <a:spLocks noChangeArrowheads="1"/>
              </p:cNvSpPr>
              <p:nvPr/>
            </p:nvSpPr>
            <p:spPr bwMode="auto">
              <a:xfrm>
                <a:off x="2757"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22" name="Freeform 342"/>
              <p:cNvSpPr>
                <a:spLocks/>
              </p:cNvSpPr>
              <p:nvPr/>
            </p:nvSpPr>
            <p:spPr bwMode="auto">
              <a:xfrm>
                <a:off x="2752"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3" name="Freeform 343"/>
              <p:cNvSpPr>
                <a:spLocks/>
              </p:cNvSpPr>
              <p:nvPr/>
            </p:nvSpPr>
            <p:spPr bwMode="auto">
              <a:xfrm>
                <a:off x="2768"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4" name="Freeform 344"/>
              <p:cNvSpPr>
                <a:spLocks/>
              </p:cNvSpPr>
              <p:nvPr/>
            </p:nvSpPr>
            <p:spPr bwMode="auto">
              <a:xfrm>
                <a:off x="2781"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5" name="Rectangle 345"/>
              <p:cNvSpPr>
                <a:spLocks noChangeArrowheads="1"/>
              </p:cNvSpPr>
              <p:nvPr/>
            </p:nvSpPr>
            <p:spPr bwMode="auto">
              <a:xfrm>
                <a:off x="2784"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26" name="Freeform 346"/>
              <p:cNvSpPr>
                <a:spLocks/>
              </p:cNvSpPr>
              <p:nvPr/>
            </p:nvSpPr>
            <p:spPr bwMode="auto">
              <a:xfrm>
                <a:off x="2778"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7" name="Freeform 347"/>
              <p:cNvSpPr>
                <a:spLocks/>
              </p:cNvSpPr>
              <p:nvPr/>
            </p:nvSpPr>
            <p:spPr bwMode="auto">
              <a:xfrm>
                <a:off x="2794"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8" name="Freeform 348"/>
              <p:cNvSpPr>
                <a:spLocks/>
              </p:cNvSpPr>
              <p:nvPr/>
            </p:nvSpPr>
            <p:spPr bwMode="auto">
              <a:xfrm>
                <a:off x="2807"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29" name="Rectangle 349"/>
              <p:cNvSpPr>
                <a:spLocks noChangeArrowheads="1"/>
              </p:cNvSpPr>
              <p:nvPr/>
            </p:nvSpPr>
            <p:spPr bwMode="auto">
              <a:xfrm>
                <a:off x="2810" y="143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30" name="Freeform 350"/>
              <p:cNvSpPr>
                <a:spLocks/>
              </p:cNvSpPr>
              <p:nvPr/>
            </p:nvSpPr>
            <p:spPr bwMode="auto">
              <a:xfrm>
                <a:off x="2804"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1" name="Freeform 351"/>
              <p:cNvSpPr>
                <a:spLocks/>
              </p:cNvSpPr>
              <p:nvPr/>
            </p:nvSpPr>
            <p:spPr bwMode="auto">
              <a:xfrm>
                <a:off x="2820"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2" name="Freeform 352"/>
              <p:cNvSpPr>
                <a:spLocks/>
              </p:cNvSpPr>
              <p:nvPr/>
            </p:nvSpPr>
            <p:spPr bwMode="auto">
              <a:xfrm>
                <a:off x="2833"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3" name="Rectangle 353"/>
              <p:cNvSpPr>
                <a:spLocks noChangeArrowheads="1"/>
              </p:cNvSpPr>
              <p:nvPr/>
            </p:nvSpPr>
            <p:spPr bwMode="auto">
              <a:xfrm>
                <a:off x="2836" y="143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34" name="Freeform 354"/>
              <p:cNvSpPr>
                <a:spLocks/>
              </p:cNvSpPr>
              <p:nvPr/>
            </p:nvSpPr>
            <p:spPr bwMode="auto">
              <a:xfrm>
                <a:off x="2831"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5" name="Freeform 355"/>
              <p:cNvSpPr>
                <a:spLocks/>
              </p:cNvSpPr>
              <p:nvPr/>
            </p:nvSpPr>
            <p:spPr bwMode="auto">
              <a:xfrm>
                <a:off x="2847"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6" name="Freeform 356"/>
              <p:cNvSpPr>
                <a:spLocks/>
              </p:cNvSpPr>
              <p:nvPr/>
            </p:nvSpPr>
            <p:spPr bwMode="auto">
              <a:xfrm>
                <a:off x="2755"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7" name="Rectangle 357"/>
              <p:cNvSpPr>
                <a:spLocks noChangeArrowheads="1"/>
              </p:cNvSpPr>
              <p:nvPr/>
            </p:nvSpPr>
            <p:spPr bwMode="auto">
              <a:xfrm>
                <a:off x="2757" y="145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38" name="Freeform 358"/>
              <p:cNvSpPr>
                <a:spLocks/>
              </p:cNvSpPr>
              <p:nvPr/>
            </p:nvSpPr>
            <p:spPr bwMode="auto">
              <a:xfrm>
                <a:off x="2752"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39" name="Freeform 359"/>
              <p:cNvSpPr>
                <a:spLocks/>
              </p:cNvSpPr>
              <p:nvPr/>
            </p:nvSpPr>
            <p:spPr bwMode="auto">
              <a:xfrm>
                <a:off x="2768"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0" name="Freeform 360"/>
              <p:cNvSpPr>
                <a:spLocks/>
              </p:cNvSpPr>
              <p:nvPr/>
            </p:nvSpPr>
            <p:spPr bwMode="auto">
              <a:xfrm>
                <a:off x="2781"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1" name="Rectangle 361"/>
              <p:cNvSpPr>
                <a:spLocks noChangeArrowheads="1"/>
              </p:cNvSpPr>
              <p:nvPr/>
            </p:nvSpPr>
            <p:spPr bwMode="auto">
              <a:xfrm>
                <a:off x="2784"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42" name="Freeform 362"/>
              <p:cNvSpPr>
                <a:spLocks/>
              </p:cNvSpPr>
              <p:nvPr/>
            </p:nvSpPr>
            <p:spPr bwMode="auto">
              <a:xfrm>
                <a:off x="2778"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3" name="Freeform 363"/>
              <p:cNvSpPr>
                <a:spLocks/>
              </p:cNvSpPr>
              <p:nvPr/>
            </p:nvSpPr>
            <p:spPr bwMode="auto">
              <a:xfrm>
                <a:off x="2794"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4" name="Freeform 364"/>
              <p:cNvSpPr>
                <a:spLocks/>
              </p:cNvSpPr>
              <p:nvPr/>
            </p:nvSpPr>
            <p:spPr bwMode="auto">
              <a:xfrm>
                <a:off x="2807"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5" name="Rectangle 365"/>
              <p:cNvSpPr>
                <a:spLocks noChangeArrowheads="1"/>
              </p:cNvSpPr>
              <p:nvPr/>
            </p:nvSpPr>
            <p:spPr bwMode="auto">
              <a:xfrm>
                <a:off x="2810"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46" name="Freeform 366"/>
              <p:cNvSpPr>
                <a:spLocks/>
              </p:cNvSpPr>
              <p:nvPr/>
            </p:nvSpPr>
            <p:spPr bwMode="auto">
              <a:xfrm>
                <a:off x="2804"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7" name="Freeform 367"/>
              <p:cNvSpPr>
                <a:spLocks/>
              </p:cNvSpPr>
              <p:nvPr/>
            </p:nvSpPr>
            <p:spPr bwMode="auto">
              <a:xfrm>
                <a:off x="2820"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8" name="Freeform 368"/>
              <p:cNvSpPr>
                <a:spLocks/>
              </p:cNvSpPr>
              <p:nvPr/>
            </p:nvSpPr>
            <p:spPr bwMode="auto">
              <a:xfrm>
                <a:off x="2755"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49" name="Rectangle 369"/>
              <p:cNvSpPr>
                <a:spLocks noChangeArrowheads="1"/>
              </p:cNvSpPr>
              <p:nvPr/>
            </p:nvSpPr>
            <p:spPr bwMode="auto">
              <a:xfrm>
                <a:off x="2757" y="1473"/>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50" name="Freeform 370"/>
              <p:cNvSpPr>
                <a:spLocks/>
              </p:cNvSpPr>
              <p:nvPr/>
            </p:nvSpPr>
            <p:spPr bwMode="auto">
              <a:xfrm>
                <a:off x="2752"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1" name="Freeform 371"/>
              <p:cNvSpPr>
                <a:spLocks/>
              </p:cNvSpPr>
              <p:nvPr/>
            </p:nvSpPr>
            <p:spPr bwMode="auto">
              <a:xfrm>
                <a:off x="2768"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2" name="Freeform 372"/>
              <p:cNvSpPr>
                <a:spLocks/>
              </p:cNvSpPr>
              <p:nvPr/>
            </p:nvSpPr>
            <p:spPr bwMode="auto">
              <a:xfrm>
                <a:off x="2781"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3" name="Rectangle 373"/>
              <p:cNvSpPr>
                <a:spLocks noChangeArrowheads="1"/>
              </p:cNvSpPr>
              <p:nvPr/>
            </p:nvSpPr>
            <p:spPr bwMode="auto">
              <a:xfrm>
                <a:off x="2784" y="147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54" name="Freeform 374"/>
              <p:cNvSpPr>
                <a:spLocks/>
              </p:cNvSpPr>
              <p:nvPr/>
            </p:nvSpPr>
            <p:spPr bwMode="auto">
              <a:xfrm>
                <a:off x="2778"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5" name="Freeform 375"/>
              <p:cNvSpPr>
                <a:spLocks/>
              </p:cNvSpPr>
              <p:nvPr/>
            </p:nvSpPr>
            <p:spPr bwMode="auto">
              <a:xfrm>
                <a:off x="2794"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6" name="Freeform 376"/>
              <p:cNvSpPr>
                <a:spLocks/>
              </p:cNvSpPr>
              <p:nvPr/>
            </p:nvSpPr>
            <p:spPr bwMode="auto">
              <a:xfrm>
                <a:off x="2807"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7" name="Rectangle 377"/>
              <p:cNvSpPr>
                <a:spLocks noChangeArrowheads="1"/>
              </p:cNvSpPr>
              <p:nvPr/>
            </p:nvSpPr>
            <p:spPr bwMode="auto">
              <a:xfrm>
                <a:off x="2810" y="147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58" name="Freeform 378"/>
              <p:cNvSpPr>
                <a:spLocks/>
              </p:cNvSpPr>
              <p:nvPr/>
            </p:nvSpPr>
            <p:spPr bwMode="auto">
              <a:xfrm>
                <a:off x="2804"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59" name="Freeform 379"/>
              <p:cNvSpPr>
                <a:spLocks/>
              </p:cNvSpPr>
              <p:nvPr/>
            </p:nvSpPr>
            <p:spPr bwMode="auto">
              <a:xfrm>
                <a:off x="2820"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0" name="Freeform 380"/>
              <p:cNvSpPr>
                <a:spLocks/>
              </p:cNvSpPr>
              <p:nvPr/>
            </p:nvSpPr>
            <p:spPr bwMode="auto">
              <a:xfrm>
                <a:off x="2807"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1" name="Rectangle 381"/>
              <p:cNvSpPr>
                <a:spLocks noChangeArrowheads="1"/>
              </p:cNvSpPr>
              <p:nvPr/>
            </p:nvSpPr>
            <p:spPr bwMode="auto">
              <a:xfrm>
                <a:off x="2810" y="1492"/>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62" name="Freeform 382"/>
              <p:cNvSpPr>
                <a:spLocks/>
              </p:cNvSpPr>
              <p:nvPr/>
            </p:nvSpPr>
            <p:spPr bwMode="auto">
              <a:xfrm>
                <a:off x="2804"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3" name="Freeform 383"/>
              <p:cNvSpPr>
                <a:spLocks/>
              </p:cNvSpPr>
              <p:nvPr/>
            </p:nvSpPr>
            <p:spPr bwMode="auto">
              <a:xfrm>
                <a:off x="2820"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4" name="Freeform 384"/>
              <p:cNvSpPr>
                <a:spLocks/>
              </p:cNvSpPr>
              <p:nvPr/>
            </p:nvSpPr>
            <p:spPr bwMode="auto">
              <a:xfrm>
                <a:off x="2757" y="149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5" name="Rectangle 385"/>
              <p:cNvSpPr>
                <a:spLocks noChangeArrowheads="1"/>
              </p:cNvSpPr>
              <p:nvPr/>
            </p:nvSpPr>
            <p:spPr bwMode="auto">
              <a:xfrm>
                <a:off x="2762" y="1492"/>
                <a:ext cx="26"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66" name="Freeform 386"/>
              <p:cNvSpPr>
                <a:spLocks/>
              </p:cNvSpPr>
              <p:nvPr/>
            </p:nvSpPr>
            <p:spPr bwMode="auto">
              <a:xfrm>
                <a:off x="2753" y="149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7" name="Freeform 387"/>
              <p:cNvSpPr>
                <a:spLocks/>
              </p:cNvSpPr>
              <p:nvPr/>
            </p:nvSpPr>
            <p:spPr bwMode="auto">
              <a:xfrm>
                <a:off x="2788" y="149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8" name="Freeform 388"/>
              <p:cNvSpPr>
                <a:spLocks/>
              </p:cNvSpPr>
              <p:nvPr/>
            </p:nvSpPr>
            <p:spPr bwMode="auto">
              <a:xfrm>
                <a:off x="2834" y="1501"/>
                <a:ext cx="17" cy="5"/>
              </a:xfrm>
              <a:custGeom>
                <a:avLst/>
                <a:gdLst>
                  <a:gd name="T0" fmla="*/ 17 w 17"/>
                  <a:gd name="T1" fmla="*/ 0 h 5"/>
                  <a:gd name="T2" fmla="*/ 1 w 17"/>
                  <a:gd name="T3" fmla="*/ 0 h 5"/>
                  <a:gd name="T4" fmla="*/ 0 w 17"/>
                  <a:gd name="T5" fmla="*/ 5 h 5"/>
                  <a:gd name="T6" fmla="*/ 17 w 17"/>
                  <a:gd name="T7" fmla="*/ 5 h 5"/>
                  <a:gd name="T8" fmla="*/ 17 w 17"/>
                  <a:gd name="T9" fmla="*/ 0 h 5"/>
                  <a:gd name="T10" fmla="*/ 0 60000 65536"/>
                  <a:gd name="T11" fmla="*/ 0 60000 65536"/>
                  <a:gd name="T12" fmla="*/ 0 60000 65536"/>
                  <a:gd name="T13" fmla="*/ 0 60000 65536"/>
                  <a:gd name="T14" fmla="*/ 0 60000 65536"/>
                  <a:gd name="T15" fmla="*/ 0 w 17"/>
                  <a:gd name="T16" fmla="*/ 0 h 5"/>
                  <a:gd name="T17" fmla="*/ 17 w 17"/>
                  <a:gd name="T18" fmla="*/ 5 h 5"/>
                </a:gdLst>
                <a:ahLst/>
                <a:cxnLst>
                  <a:cxn ang="T10">
                    <a:pos x="T0" y="T1"/>
                  </a:cxn>
                  <a:cxn ang="T11">
                    <a:pos x="T2" y="T3"/>
                  </a:cxn>
                  <a:cxn ang="T12">
                    <a:pos x="T4" y="T5"/>
                  </a:cxn>
                  <a:cxn ang="T13">
                    <a:pos x="T6" y="T7"/>
                  </a:cxn>
                  <a:cxn ang="T14">
                    <a:pos x="T8" y="T9"/>
                  </a:cxn>
                </a:cxnLst>
                <a:rect l="T15" t="T16" r="T17" b="T18"/>
                <a:pathLst>
                  <a:path w="17" h="5">
                    <a:moveTo>
                      <a:pt x="17" y="0"/>
                    </a:moveTo>
                    <a:lnTo>
                      <a:pt x="1" y="0"/>
                    </a:lnTo>
                    <a:lnTo>
                      <a:pt x="0" y="5"/>
                    </a:lnTo>
                    <a:lnTo>
                      <a:pt x="17" y="5"/>
                    </a:lnTo>
                    <a:lnTo>
                      <a:pt x="17"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9" name="Freeform 389"/>
              <p:cNvSpPr>
                <a:spLocks/>
              </p:cNvSpPr>
              <p:nvPr/>
            </p:nvSpPr>
            <p:spPr bwMode="auto">
              <a:xfrm>
                <a:off x="2831" y="1471"/>
                <a:ext cx="4" cy="35"/>
              </a:xfrm>
              <a:custGeom>
                <a:avLst/>
                <a:gdLst>
                  <a:gd name="T0" fmla="*/ 4 w 4"/>
                  <a:gd name="T1" fmla="*/ 0 h 35"/>
                  <a:gd name="T2" fmla="*/ 0 w 4"/>
                  <a:gd name="T3" fmla="*/ 32 h 35"/>
                  <a:gd name="T4" fmla="*/ 3 w 4"/>
                  <a:gd name="T5" fmla="*/ 35 h 35"/>
                  <a:gd name="T6" fmla="*/ 0 60000 65536"/>
                  <a:gd name="T7" fmla="*/ 0 60000 65536"/>
                  <a:gd name="T8" fmla="*/ 0 60000 65536"/>
                  <a:gd name="T9" fmla="*/ 0 w 4"/>
                  <a:gd name="T10" fmla="*/ 0 h 35"/>
                  <a:gd name="T11" fmla="*/ 4 w 4"/>
                  <a:gd name="T12" fmla="*/ 35 h 35"/>
                </a:gdLst>
                <a:ahLst/>
                <a:cxnLst>
                  <a:cxn ang="T6">
                    <a:pos x="T0" y="T1"/>
                  </a:cxn>
                  <a:cxn ang="T7">
                    <a:pos x="T2" y="T3"/>
                  </a:cxn>
                  <a:cxn ang="T8">
                    <a:pos x="T4" y="T5"/>
                  </a:cxn>
                </a:cxnLst>
                <a:rect l="T9" t="T10" r="T11" b="T12"/>
                <a:pathLst>
                  <a:path w="4" h="35">
                    <a:moveTo>
                      <a:pt x="4" y="0"/>
                    </a:moveTo>
                    <a:lnTo>
                      <a:pt x="0" y="32"/>
                    </a:lnTo>
                    <a:lnTo>
                      <a:pt x="3" y="3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0" name="Rectangle 390"/>
              <p:cNvSpPr>
                <a:spLocks noChangeArrowheads="1"/>
              </p:cNvSpPr>
              <p:nvPr/>
            </p:nvSpPr>
            <p:spPr bwMode="auto">
              <a:xfrm>
                <a:off x="2835" y="1472"/>
                <a:ext cx="15" cy="29"/>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71" name="Freeform 391"/>
              <p:cNvSpPr>
                <a:spLocks/>
              </p:cNvSpPr>
              <p:nvPr/>
            </p:nvSpPr>
            <p:spPr bwMode="auto">
              <a:xfrm>
                <a:off x="2851" y="1471"/>
                <a:ext cx="1" cy="35"/>
              </a:xfrm>
              <a:custGeom>
                <a:avLst/>
                <a:gdLst>
                  <a:gd name="T0" fmla="*/ 0 w 1"/>
                  <a:gd name="T1" fmla="*/ 0 h 35"/>
                  <a:gd name="T2" fmla="*/ 1 w 1"/>
                  <a:gd name="T3" fmla="*/ 29 h 35"/>
                  <a:gd name="T4" fmla="*/ 0 w 1"/>
                  <a:gd name="T5" fmla="*/ 35 h 35"/>
                  <a:gd name="T6" fmla="*/ 0 60000 65536"/>
                  <a:gd name="T7" fmla="*/ 0 60000 65536"/>
                  <a:gd name="T8" fmla="*/ 0 60000 65536"/>
                  <a:gd name="T9" fmla="*/ 0 w 1"/>
                  <a:gd name="T10" fmla="*/ 0 h 35"/>
                  <a:gd name="T11" fmla="*/ 1 w 1"/>
                  <a:gd name="T12" fmla="*/ 35 h 35"/>
                </a:gdLst>
                <a:ahLst/>
                <a:cxnLst>
                  <a:cxn ang="T6">
                    <a:pos x="T0" y="T1"/>
                  </a:cxn>
                  <a:cxn ang="T7">
                    <a:pos x="T2" y="T3"/>
                  </a:cxn>
                  <a:cxn ang="T8">
                    <a:pos x="T4" y="T5"/>
                  </a:cxn>
                </a:cxnLst>
                <a:rect l="T9" t="T10" r="T11" b="T12"/>
                <a:pathLst>
                  <a:path w="1" h="35">
                    <a:moveTo>
                      <a:pt x="0" y="0"/>
                    </a:moveTo>
                    <a:lnTo>
                      <a:pt x="1" y="29"/>
                    </a:lnTo>
                    <a:lnTo>
                      <a:pt x="0" y="3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2" name="Freeform 392"/>
              <p:cNvSpPr>
                <a:spLocks/>
              </p:cNvSpPr>
              <p:nvPr/>
            </p:nvSpPr>
            <p:spPr bwMode="auto">
              <a:xfrm>
                <a:off x="2474"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3" name="Rectangle 393"/>
              <p:cNvSpPr>
                <a:spLocks noChangeArrowheads="1"/>
              </p:cNvSpPr>
              <p:nvPr/>
            </p:nvSpPr>
            <p:spPr bwMode="auto">
              <a:xfrm>
                <a:off x="2476"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74" name="Freeform 394"/>
              <p:cNvSpPr>
                <a:spLocks/>
              </p:cNvSpPr>
              <p:nvPr/>
            </p:nvSpPr>
            <p:spPr bwMode="auto">
              <a:xfrm>
                <a:off x="247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5" name="Freeform 395"/>
              <p:cNvSpPr>
                <a:spLocks/>
              </p:cNvSpPr>
              <p:nvPr/>
            </p:nvSpPr>
            <p:spPr bwMode="auto">
              <a:xfrm>
                <a:off x="248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6" name="Freeform 396"/>
              <p:cNvSpPr>
                <a:spLocks/>
              </p:cNvSpPr>
              <p:nvPr/>
            </p:nvSpPr>
            <p:spPr bwMode="auto">
              <a:xfrm>
                <a:off x="2684" y="1410"/>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7" name="Rectangle 397"/>
              <p:cNvSpPr>
                <a:spLocks noChangeArrowheads="1"/>
              </p:cNvSpPr>
              <p:nvPr/>
            </p:nvSpPr>
            <p:spPr bwMode="auto">
              <a:xfrm>
                <a:off x="2689" y="1407"/>
                <a:ext cx="25"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78" name="Freeform 398"/>
              <p:cNvSpPr>
                <a:spLocks/>
              </p:cNvSpPr>
              <p:nvPr/>
            </p:nvSpPr>
            <p:spPr bwMode="auto">
              <a:xfrm>
                <a:off x="2679" y="1408"/>
                <a:ext cx="10" cy="13"/>
              </a:xfrm>
              <a:custGeom>
                <a:avLst/>
                <a:gdLst>
                  <a:gd name="T0" fmla="*/ 10 w 10"/>
                  <a:gd name="T1" fmla="*/ 0 h 13"/>
                  <a:gd name="T2" fmla="*/ 0 w 10"/>
                  <a:gd name="T3" fmla="*/ 11 h 13"/>
                  <a:gd name="T4" fmla="*/ 4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9" name="Freeform 399"/>
              <p:cNvSpPr>
                <a:spLocks/>
              </p:cNvSpPr>
              <p:nvPr/>
            </p:nvSpPr>
            <p:spPr bwMode="auto">
              <a:xfrm>
                <a:off x="2715" y="1408"/>
                <a:ext cx="9" cy="13"/>
              </a:xfrm>
              <a:custGeom>
                <a:avLst/>
                <a:gdLst>
                  <a:gd name="T0" fmla="*/ 0 w 9"/>
                  <a:gd name="T1" fmla="*/ 0 h 13"/>
                  <a:gd name="T2" fmla="*/ 9 w 9"/>
                  <a:gd name="T3" fmla="*/ 11 h 13"/>
                  <a:gd name="T4" fmla="*/ 5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0" y="0"/>
                    </a:moveTo>
                    <a:lnTo>
                      <a:pt x="9" y="11"/>
                    </a:lnTo>
                    <a:lnTo>
                      <a:pt x="5"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0" name="Freeform 400"/>
              <p:cNvSpPr>
                <a:spLocks/>
              </p:cNvSpPr>
              <p:nvPr/>
            </p:nvSpPr>
            <p:spPr bwMode="auto">
              <a:xfrm>
                <a:off x="2755"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1" name="Rectangle 401"/>
              <p:cNvSpPr>
                <a:spLocks noChangeArrowheads="1"/>
              </p:cNvSpPr>
              <p:nvPr/>
            </p:nvSpPr>
            <p:spPr bwMode="auto">
              <a:xfrm>
                <a:off x="2757"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82" name="Freeform 402"/>
              <p:cNvSpPr>
                <a:spLocks/>
              </p:cNvSpPr>
              <p:nvPr/>
            </p:nvSpPr>
            <p:spPr bwMode="auto">
              <a:xfrm>
                <a:off x="2752"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3" name="Freeform 403"/>
              <p:cNvSpPr>
                <a:spLocks/>
              </p:cNvSpPr>
              <p:nvPr/>
            </p:nvSpPr>
            <p:spPr bwMode="auto">
              <a:xfrm>
                <a:off x="2768"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4" name="Freeform 404"/>
              <p:cNvSpPr>
                <a:spLocks/>
              </p:cNvSpPr>
              <p:nvPr/>
            </p:nvSpPr>
            <p:spPr bwMode="auto">
              <a:xfrm>
                <a:off x="2781"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5" name="Rectangle 405"/>
              <p:cNvSpPr>
                <a:spLocks noChangeArrowheads="1"/>
              </p:cNvSpPr>
              <p:nvPr/>
            </p:nvSpPr>
            <p:spPr bwMode="auto">
              <a:xfrm>
                <a:off x="2784" y="1407"/>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86" name="Freeform 406"/>
              <p:cNvSpPr>
                <a:spLocks/>
              </p:cNvSpPr>
              <p:nvPr/>
            </p:nvSpPr>
            <p:spPr bwMode="auto">
              <a:xfrm>
                <a:off x="2778"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7" name="Freeform 407"/>
              <p:cNvSpPr>
                <a:spLocks/>
              </p:cNvSpPr>
              <p:nvPr/>
            </p:nvSpPr>
            <p:spPr bwMode="auto">
              <a:xfrm>
                <a:off x="2794"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8" name="Freeform 408"/>
              <p:cNvSpPr>
                <a:spLocks/>
              </p:cNvSpPr>
              <p:nvPr/>
            </p:nvSpPr>
            <p:spPr bwMode="auto">
              <a:xfrm>
                <a:off x="2807"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89" name="Rectangle 409"/>
              <p:cNvSpPr>
                <a:spLocks noChangeArrowheads="1"/>
              </p:cNvSpPr>
              <p:nvPr/>
            </p:nvSpPr>
            <p:spPr bwMode="auto">
              <a:xfrm>
                <a:off x="2810" y="1407"/>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90" name="Freeform 410"/>
              <p:cNvSpPr>
                <a:spLocks/>
              </p:cNvSpPr>
              <p:nvPr/>
            </p:nvSpPr>
            <p:spPr bwMode="auto">
              <a:xfrm>
                <a:off x="2804"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1" name="Freeform 411"/>
              <p:cNvSpPr>
                <a:spLocks/>
              </p:cNvSpPr>
              <p:nvPr/>
            </p:nvSpPr>
            <p:spPr bwMode="auto">
              <a:xfrm>
                <a:off x="2820"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2" name="Freeform 412"/>
              <p:cNvSpPr>
                <a:spLocks/>
              </p:cNvSpPr>
              <p:nvPr/>
            </p:nvSpPr>
            <p:spPr bwMode="auto">
              <a:xfrm>
                <a:off x="2833"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3" name="Rectangle 413"/>
              <p:cNvSpPr>
                <a:spLocks noChangeArrowheads="1"/>
              </p:cNvSpPr>
              <p:nvPr/>
            </p:nvSpPr>
            <p:spPr bwMode="auto">
              <a:xfrm>
                <a:off x="2836" y="1407"/>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94" name="Freeform 414"/>
              <p:cNvSpPr>
                <a:spLocks/>
              </p:cNvSpPr>
              <p:nvPr/>
            </p:nvSpPr>
            <p:spPr bwMode="auto">
              <a:xfrm>
                <a:off x="283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5" name="Freeform 415"/>
              <p:cNvSpPr>
                <a:spLocks/>
              </p:cNvSpPr>
              <p:nvPr/>
            </p:nvSpPr>
            <p:spPr bwMode="auto">
              <a:xfrm>
                <a:off x="284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6" name="Freeform 416"/>
              <p:cNvSpPr>
                <a:spLocks/>
              </p:cNvSpPr>
              <p:nvPr/>
            </p:nvSpPr>
            <p:spPr bwMode="auto">
              <a:xfrm>
                <a:off x="2834"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7" name="Rectangle 417"/>
              <p:cNvSpPr>
                <a:spLocks noChangeArrowheads="1"/>
              </p:cNvSpPr>
              <p:nvPr/>
            </p:nvSpPr>
            <p:spPr bwMode="auto">
              <a:xfrm>
                <a:off x="2837" y="1453"/>
                <a:ext cx="10"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198" name="Freeform 418"/>
              <p:cNvSpPr>
                <a:spLocks/>
              </p:cNvSpPr>
              <p:nvPr/>
            </p:nvSpPr>
            <p:spPr bwMode="auto">
              <a:xfrm>
                <a:off x="2831"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99" name="Freeform 419"/>
              <p:cNvSpPr>
                <a:spLocks/>
              </p:cNvSpPr>
              <p:nvPr/>
            </p:nvSpPr>
            <p:spPr bwMode="auto">
              <a:xfrm>
                <a:off x="2847"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0" name="Freeform 420"/>
              <p:cNvSpPr>
                <a:spLocks/>
              </p:cNvSpPr>
              <p:nvPr/>
            </p:nvSpPr>
            <p:spPr bwMode="auto">
              <a:xfrm>
                <a:off x="2605" y="1481"/>
                <a:ext cx="17" cy="5"/>
              </a:xfrm>
              <a:custGeom>
                <a:avLst/>
                <a:gdLst>
                  <a:gd name="T0" fmla="*/ 16 w 17"/>
                  <a:gd name="T1" fmla="*/ 0 h 5"/>
                  <a:gd name="T2" fmla="*/ 0 w 17"/>
                  <a:gd name="T3" fmla="*/ 0 h 5"/>
                  <a:gd name="T4" fmla="*/ 0 w 17"/>
                  <a:gd name="T5" fmla="*/ 5 h 5"/>
                  <a:gd name="T6" fmla="*/ 17 w 17"/>
                  <a:gd name="T7" fmla="*/ 5 h 5"/>
                  <a:gd name="T8" fmla="*/ 16 w 17"/>
                  <a:gd name="T9" fmla="*/ 0 h 5"/>
                  <a:gd name="T10" fmla="*/ 0 60000 65536"/>
                  <a:gd name="T11" fmla="*/ 0 60000 65536"/>
                  <a:gd name="T12" fmla="*/ 0 60000 65536"/>
                  <a:gd name="T13" fmla="*/ 0 60000 65536"/>
                  <a:gd name="T14" fmla="*/ 0 60000 65536"/>
                  <a:gd name="T15" fmla="*/ 0 w 17"/>
                  <a:gd name="T16" fmla="*/ 0 h 5"/>
                  <a:gd name="T17" fmla="*/ 17 w 17"/>
                  <a:gd name="T18" fmla="*/ 5 h 5"/>
                </a:gdLst>
                <a:ahLst/>
                <a:cxnLst>
                  <a:cxn ang="T10">
                    <a:pos x="T0" y="T1"/>
                  </a:cxn>
                  <a:cxn ang="T11">
                    <a:pos x="T2" y="T3"/>
                  </a:cxn>
                  <a:cxn ang="T12">
                    <a:pos x="T4" y="T5"/>
                  </a:cxn>
                  <a:cxn ang="T13">
                    <a:pos x="T6" y="T7"/>
                  </a:cxn>
                  <a:cxn ang="T14">
                    <a:pos x="T8" y="T9"/>
                  </a:cxn>
                </a:cxnLst>
                <a:rect l="T15" t="T16" r="T17" b="T18"/>
                <a:pathLst>
                  <a:path w="17" h="5">
                    <a:moveTo>
                      <a:pt x="16" y="0"/>
                    </a:moveTo>
                    <a:lnTo>
                      <a:pt x="0" y="0"/>
                    </a:lnTo>
                    <a:lnTo>
                      <a:pt x="0" y="5"/>
                    </a:lnTo>
                    <a:lnTo>
                      <a:pt x="17" y="5"/>
                    </a:lnTo>
                    <a:lnTo>
                      <a:pt x="16"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1" name="Freeform 421"/>
              <p:cNvSpPr>
                <a:spLocks/>
              </p:cNvSpPr>
              <p:nvPr/>
            </p:nvSpPr>
            <p:spPr bwMode="auto">
              <a:xfrm>
                <a:off x="2602" y="1451"/>
                <a:ext cx="4" cy="35"/>
              </a:xfrm>
              <a:custGeom>
                <a:avLst/>
                <a:gdLst>
                  <a:gd name="T0" fmla="*/ 4 w 4"/>
                  <a:gd name="T1" fmla="*/ 0 h 35"/>
                  <a:gd name="T2" fmla="*/ 0 w 4"/>
                  <a:gd name="T3" fmla="*/ 32 h 35"/>
                  <a:gd name="T4" fmla="*/ 3 w 4"/>
                  <a:gd name="T5" fmla="*/ 35 h 35"/>
                  <a:gd name="T6" fmla="*/ 0 60000 65536"/>
                  <a:gd name="T7" fmla="*/ 0 60000 65536"/>
                  <a:gd name="T8" fmla="*/ 0 60000 65536"/>
                  <a:gd name="T9" fmla="*/ 0 w 4"/>
                  <a:gd name="T10" fmla="*/ 0 h 35"/>
                  <a:gd name="T11" fmla="*/ 4 w 4"/>
                  <a:gd name="T12" fmla="*/ 35 h 35"/>
                </a:gdLst>
                <a:ahLst/>
                <a:cxnLst>
                  <a:cxn ang="T6">
                    <a:pos x="T0" y="T1"/>
                  </a:cxn>
                  <a:cxn ang="T7">
                    <a:pos x="T2" y="T3"/>
                  </a:cxn>
                  <a:cxn ang="T8">
                    <a:pos x="T4" y="T5"/>
                  </a:cxn>
                </a:cxnLst>
                <a:rect l="T9" t="T10" r="T11" b="T12"/>
                <a:pathLst>
                  <a:path w="4" h="35">
                    <a:moveTo>
                      <a:pt x="4" y="0"/>
                    </a:moveTo>
                    <a:lnTo>
                      <a:pt x="0" y="32"/>
                    </a:lnTo>
                    <a:lnTo>
                      <a:pt x="3" y="3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2" name="Rectangle 422"/>
              <p:cNvSpPr>
                <a:spLocks noChangeArrowheads="1"/>
              </p:cNvSpPr>
              <p:nvPr/>
            </p:nvSpPr>
            <p:spPr bwMode="auto">
              <a:xfrm>
                <a:off x="2606" y="1452"/>
                <a:ext cx="15" cy="29"/>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03" name="Freeform 423"/>
              <p:cNvSpPr>
                <a:spLocks/>
              </p:cNvSpPr>
              <p:nvPr/>
            </p:nvSpPr>
            <p:spPr bwMode="auto">
              <a:xfrm>
                <a:off x="2622" y="1451"/>
                <a:ext cx="2" cy="35"/>
              </a:xfrm>
              <a:custGeom>
                <a:avLst/>
                <a:gdLst>
                  <a:gd name="T0" fmla="*/ 0 w 2"/>
                  <a:gd name="T1" fmla="*/ 0 h 35"/>
                  <a:gd name="T2" fmla="*/ 2 w 2"/>
                  <a:gd name="T3" fmla="*/ 28 h 35"/>
                  <a:gd name="T4" fmla="*/ 1 w 2"/>
                  <a:gd name="T5" fmla="*/ 35 h 35"/>
                  <a:gd name="T6" fmla="*/ 0 60000 65536"/>
                  <a:gd name="T7" fmla="*/ 0 60000 65536"/>
                  <a:gd name="T8" fmla="*/ 0 60000 65536"/>
                  <a:gd name="T9" fmla="*/ 0 w 2"/>
                  <a:gd name="T10" fmla="*/ 0 h 35"/>
                  <a:gd name="T11" fmla="*/ 2 w 2"/>
                  <a:gd name="T12" fmla="*/ 35 h 35"/>
                </a:gdLst>
                <a:ahLst/>
                <a:cxnLst>
                  <a:cxn ang="T6">
                    <a:pos x="T0" y="T1"/>
                  </a:cxn>
                  <a:cxn ang="T7">
                    <a:pos x="T2" y="T3"/>
                  </a:cxn>
                  <a:cxn ang="T8">
                    <a:pos x="T4" y="T5"/>
                  </a:cxn>
                </a:cxnLst>
                <a:rect l="T9" t="T10" r="T11" b="T12"/>
                <a:pathLst>
                  <a:path w="2" h="35">
                    <a:moveTo>
                      <a:pt x="0" y="0"/>
                    </a:moveTo>
                    <a:lnTo>
                      <a:pt x="2" y="28"/>
                    </a:lnTo>
                    <a:lnTo>
                      <a:pt x="1" y="35"/>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4" name="Freeform 424"/>
              <p:cNvSpPr>
                <a:spLocks/>
              </p:cNvSpPr>
              <p:nvPr/>
            </p:nvSpPr>
            <p:spPr bwMode="auto">
              <a:xfrm>
                <a:off x="2246" y="1457"/>
                <a:ext cx="35" cy="10"/>
              </a:xfrm>
              <a:custGeom>
                <a:avLst/>
                <a:gdLst>
                  <a:gd name="T0" fmla="*/ 29 w 35"/>
                  <a:gd name="T1" fmla="*/ 0 h 10"/>
                  <a:gd name="T2" fmla="*/ 4 w 35"/>
                  <a:gd name="T3" fmla="*/ 0 h 10"/>
                  <a:gd name="T4" fmla="*/ 0 w 35"/>
                  <a:gd name="T5" fmla="*/ 10 h 10"/>
                  <a:gd name="T6" fmla="*/ 35 w 35"/>
                  <a:gd name="T7" fmla="*/ 10 h 10"/>
                  <a:gd name="T8" fmla="*/ 29 w 35"/>
                  <a:gd name="T9" fmla="*/ 0 h 10"/>
                  <a:gd name="T10" fmla="*/ 0 60000 65536"/>
                  <a:gd name="T11" fmla="*/ 0 60000 65536"/>
                  <a:gd name="T12" fmla="*/ 0 60000 65536"/>
                  <a:gd name="T13" fmla="*/ 0 60000 65536"/>
                  <a:gd name="T14" fmla="*/ 0 60000 65536"/>
                  <a:gd name="T15" fmla="*/ 0 w 35"/>
                  <a:gd name="T16" fmla="*/ 0 h 10"/>
                  <a:gd name="T17" fmla="*/ 35 w 35"/>
                  <a:gd name="T18" fmla="*/ 10 h 10"/>
                </a:gdLst>
                <a:ahLst/>
                <a:cxnLst>
                  <a:cxn ang="T10">
                    <a:pos x="T0" y="T1"/>
                  </a:cxn>
                  <a:cxn ang="T11">
                    <a:pos x="T2" y="T3"/>
                  </a:cxn>
                  <a:cxn ang="T12">
                    <a:pos x="T4" y="T5"/>
                  </a:cxn>
                  <a:cxn ang="T13">
                    <a:pos x="T6" y="T7"/>
                  </a:cxn>
                  <a:cxn ang="T14">
                    <a:pos x="T8" y="T9"/>
                  </a:cxn>
                </a:cxnLst>
                <a:rect l="T15" t="T16" r="T17" b="T18"/>
                <a:pathLst>
                  <a:path w="35" h="10">
                    <a:moveTo>
                      <a:pt x="29" y="0"/>
                    </a:moveTo>
                    <a:lnTo>
                      <a:pt x="4" y="0"/>
                    </a:lnTo>
                    <a:lnTo>
                      <a:pt x="0" y="10"/>
                    </a:lnTo>
                    <a:lnTo>
                      <a:pt x="35" y="10"/>
                    </a:lnTo>
                    <a:lnTo>
                      <a:pt x="29"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5" name="Rectangle 425"/>
              <p:cNvSpPr>
                <a:spLocks noChangeArrowheads="1"/>
              </p:cNvSpPr>
              <p:nvPr/>
            </p:nvSpPr>
            <p:spPr bwMode="auto">
              <a:xfrm>
                <a:off x="2250" y="1453"/>
                <a:ext cx="26"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06" name="Freeform 426"/>
              <p:cNvSpPr>
                <a:spLocks/>
              </p:cNvSpPr>
              <p:nvPr/>
            </p:nvSpPr>
            <p:spPr bwMode="auto">
              <a:xfrm>
                <a:off x="2241" y="1453"/>
                <a:ext cx="9" cy="14"/>
              </a:xfrm>
              <a:custGeom>
                <a:avLst/>
                <a:gdLst>
                  <a:gd name="T0" fmla="*/ 9 w 9"/>
                  <a:gd name="T1" fmla="*/ 0 h 14"/>
                  <a:gd name="T2" fmla="*/ 0 w 9"/>
                  <a:gd name="T3" fmla="*/ 12 h 14"/>
                  <a:gd name="T4" fmla="*/ 4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9" y="0"/>
                    </a:moveTo>
                    <a:lnTo>
                      <a:pt x="0" y="12"/>
                    </a:lnTo>
                    <a:lnTo>
                      <a:pt x="4"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7" name="Freeform 427"/>
              <p:cNvSpPr>
                <a:spLocks/>
              </p:cNvSpPr>
              <p:nvPr/>
            </p:nvSpPr>
            <p:spPr bwMode="auto">
              <a:xfrm>
                <a:off x="2277" y="1453"/>
                <a:ext cx="9" cy="14"/>
              </a:xfrm>
              <a:custGeom>
                <a:avLst/>
                <a:gdLst>
                  <a:gd name="T0" fmla="*/ 0 w 9"/>
                  <a:gd name="T1" fmla="*/ 0 h 14"/>
                  <a:gd name="T2" fmla="*/ 9 w 9"/>
                  <a:gd name="T3" fmla="*/ 12 h 14"/>
                  <a:gd name="T4" fmla="*/ 5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0" y="0"/>
                    </a:moveTo>
                    <a:lnTo>
                      <a:pt x="9" y="12"/>
                    </a:lnTo>
                    <a:lnTo>
                      <a:pt x="5"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8" name="Freeform 428"/>
              <p:cNvSpPr>
                <a:spLocks/>
              </p:cNvSpPr>
              <p:nvPr/>
            </p:nvSpPr>
            <p:spPr bwMode="auto">
              <a:xfrm>
                <a:off x="2215" y="149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09" name="Rectangle 429"/>
              <p:cNvSpPr>
                <a:spLocks noChangeArrowheads="1"/>
              </p:cNvSpPr>
              <p:nvPr/>
            </p:nvSpPr>
            <p:spPr bwMode="auto">
              <a:xfrm>
                <a:off x="2220" y="1492"/>
                <a:ext cx="26"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10" name="Freeform 430"/>
              <p:cNvSpPr>
                <a:spLocks/>
              </p:cNvSpPr>
              <p:nvPr/>
            </p:nvSpPr>
            <p:spPr bwMode="auto">
              <a:xfrm>
                <a:off x="2210" y="149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1" name="Freeform 431"/>
              <p:cNvSpPr>
                <a:spLocks/>
              </p:cNvSpPr>
              <p:nvPr/>
            </p:nvSpPr>
            <p:spPr bwMode="auto">
              <a:xfrm>
                <a:off x="2246" y="149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2" name="Freeform 432"/>
              <p:cNvSpPr>
                <a:spLocks/>
              </p:cNvSpPr>
              <p:nvPr/>
            </p:nvSpPr>
            <p:spPr bwMode="auto">
              <a:xfrm>
                <a:off x="2187"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3" name="Rectangle 433"/>
              <p:cNvSpPr>
                <a:spLocks noChangeArrowheads="1"/>
              </p:cNvSpPr>
              <p:nvPr/>
            </p:nvSpPr>
            <p:spPr bwMode="auto">
              <a:xfrm>
                <a:off x="2190"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14" name="Freeform 434"/>
              <p:cNvSpPr>
                <a:spLocks/>
              </p:cNvSpPr>
              <p:nvPr/>
            </p:nvSpPr>
            <p:spPr bwMode="auto">
              <a:xfrm>
                <a:off x="2184" y="1492"/>
                <a:ext cx="6" cy="14"/>
              </a:xfrm>
              <a:custGeom>
                <a:avLst/>
                <a:gdLst>
                  <a:gd name="T0" fmla="*/ 6 w 6"/>
                  <a:gd name="T1" fmla="*/ 0 h 14"/>
                  <a:gd name="T2" fmla="*/ 0 w 6"/>
                  <a:gd name="T3" fmla="*/ 12 h 14"/>
                  <a:gd name="T4" fmla="*/ 3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5" name="Freeform 435"/>
              <p:cNvSpPr>
                <a:spLocks/>
              </p:cNvSpPr>
              <p:nvPr/>
            </p:nvSpPr>
            <p:spPr bwMode="auto">
              <a:xfrm>
                <a:off x="2201"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6" name="Freeform 436"/>
              <p:cNvSpPr>
                <a:spLocks/>
              </p:cNvSpPr>
              <p:nvPr/>
            </p:nvSpPr>
            <p:spPr bwMode="auto">
              <a:xfrm>
                <a:off x="2247" y="151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7" name="Rectangle 437"/>
              <p:cNvSpPr>
                <a:spLocks noChangeArrowheads="1"/>
              </p:cNvSpPr>
              <p:nvPr/>
            </p:nvSpPr>
            <p:spPr bwMode="auto">
              <a:xfrm>
                <a:off x="2251" y="1512"/>
                <a:ext cx="26"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18" name="Freeform 438"/>
              <p:cNvSpPr>
                <a:spLocks/>
              </p:cNvSpPr>
              <p:nvPr/>
            </p:nvSpPr>
            <p:spPr bwMode="auto">
              <a:xfrm>
                <a:off x="2242" y="151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19" name="Freeform 439"/>
              <p:cNvSpPr>
                <a:spLocks/>
              </p:cNvSpPr>
              <p:nvPr/>
            </p:nvSpPr>
            <p:spPr bwMode="auto">
              <a:xfrm>
                <a:off x="2277" y="151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20" name="Freeform 440"/>
              <p:cNvSpPr>
                <a:spLocks/>
              </p:cNvSpPr>
              <p:nvPr/>
            </p:nvSpPr>
            <p:spPr bwMode="auto">
              <a:xfrm>
                <a:off x="2262"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endParaRPr lang="en-US" sz="900" dirty="0">
                  <a:solidFill>
                    <a:srgbClr val="1A1818"/>
                  </a:solidFill>
                </a:endParaRPr>
              </a:p>
            </p:txBody>
          </p:sp>
          <p:sp>
            <p:nvSpPr>
              <p:cNvPr id="221" name="Rectangle 441"/>
              <p:cNvSpPr>
                <a:spLocks noChangeArrowheads="1"/>
              </p:cNvSpPr>
              <p:nvPr/>
            </p:nvSpPr>
            <p:spPr bwMode="auto">
              <a:xfrm>
                <a:off x="2264" y="1492"/>
                <a:ext cx="11" cy="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22" name="Freeform 442"/>
              <p:cNvSpPr>
                <a:spLocks/>
              </p:cNvSpPr>
              <p:nvPr/>
            </p:nvSpPr>
            <p:spPr bwMode="auto">
              <a:xfrm>
                <a:off x="2259"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endParaRPr lang="en-US" sz="900" dirty="0">
                  <a:solidFill>
                    <a:srgbClr val="1A1818"/>
                  </a:solidFill>
                </a:endParaRPr>
              </a:p>
            </p:txBody>
          </p:sp>
        </p:grpSp>
        <p:sp>
          <p:nvSpPr>
            <p:cNvPr id="11" name="Line 453"/>
            <p:cNvSpPr>
              <a:spLocks noChangeShapeType="1"/>
            </p:cNvSpPr>
            <p:nvPr/>
          </p:nvSpPr>
          <p:spPr bwMode="auto">
            <a:xfrm>
              <a:off x="1769086" y="5412893"/>
              <a:ext cx="1714470" cy="2576"/>
            </a:xfrm>
            <a:prstGeom prst="line">
              <a:avLst/>
            </a:prstGeom>
            <a:grpFill/>
            <a:ln w="1588">
              <a:solidFill>
                <a:srgbClr val="000000"/>
              </a:solidFill>
              <a:round/>
              <a:headEnd/>
              <a:tailEnd/>
            </a:ln>
          </p:spPr>
          <p:txBody>
            <a:bodyPr/>
            <a:lstStyle/>
            <a:p>
              <a:endParaRPr lang="en-US" sz="900" dirty="0">
                <a:solidFill>
                  <a:srgbClr val="1A1818"/>
                </a:solidFill>
              </a:endParaRPr>
            </a:p>
          </p:txBody>
        </p:sp>
        <p:sp>
          <p:nvSpPr>
            <p:cNvPr id="12" name="Freeform 454"/>
            <p:cNvSpPr>
              <a:spLocks/>
            </p:cNvSpPr>
            <p:nvPr/>
          </p:nvSpPr>
          <p:spPr bwMode="auto">
            <a:xfrm>
              <a:off x="2027931" y="4297363"/>
              <a:ext cx="1236368" cy="870783"/>
            </a:xfrm>
            <a:custGeom>
              <a:avLst/>
              <a:gdLst>
                <a:gd name="T0" fmla="*/ 2147483647 w 406"/>
                <a:gd name="T1" fmla="*/ 2147483647 h 338"/>
                <a:gd name="T2" fmla="*/ 2147483647 w 406"/>
                <a:gd name="T3" fmla="*/ 2147483647 h 338"/>
                <a:gd name="T4" fmla="*/ 2147483647 w 406"/>
                <a:gd name="T5" fmla="*/ 2147483647 h 338"/>
                <a:gd name="T6" fmla="*/ 2147483647 w 406"/>
                <a:gd name="T7" fmla="*/ 2147483647 h 338"/>
                <a:gd name="T8" fmla="*/ 2147483647 w 406"/>
                <a:gd name="T9" fmla="*/ 2147483647 h 338"/>
                <a:gd name="T10" fmla="*/ 2147483647 w 406"/>
                <a:gd name="T11" fmla="*/ 2147483647 h 338"/>
                <a:gd name="T12" fmla="*/ 2147483647 w 406"/>
                <a:gd name="T13" fmla="*/ 2147483647 h 338"/>
                <a:gd name="T14" fmla="*/ 2147483647 w 406"/>
                <a:gd name="T15" fmla="*/ 0 h 338"/>
                <a:gd name="T16" fmla="*/ 2147483647 w 406"/>
                <a:gd name="T17" fmla="*/ 0 h 338"/>
                <a:gd name="T18" fmla="*/ 2147483647 w 406"/>
                <a:gd name="T19" fmla="*/ 0 h 338"/>
                <a:gd name="T20" fmla="*/ 2147483647 w 406"/>
                <a:gd name="T21" fmla="*/ 2147483647 h 338"/>
                <a:gd name="T22" fmla="*/ 2147483647 w 406"/>
                <a:gd name="T23" fmla="*/ 2147483647 h 338"/>
                <a:gd name="T24" fmla="*/ 2147483647 w 406"/>
                <a:gd name="T25" fmla="*/ 2147483647 h 338"/>
                <a:gd name="T26" fmla="*/ 2147483647 w 406"/>
                <a:gd name="T27" fmla="*/ 2147483647 h 338"/>
                <a:gd name="T28" fmla="*/ 2147483647 w 406"/>
                <a:gd name="T29" fmla="*/ 2147483647 h 338"/>
                <a:gd name="T30" fmla="*/ 2147483647 w 406"/>
                <a:gd name="T31" fmla="*/ 2147483647 h 338"/>
                <a:gd name="T32" fmla="*/ 0 w 406"/>
                <a:gd name="T33" fmla="*/ 2147483647 h 338"/>
                <a:gd name="T34" fmla="*/ 2147483647 w 406"/>
                <a:gd name="T35" fmla="*/ 2147483647 h 338"/>
                <a:gd name="T36" fmla="*/ 2147483647 w 406"/>
                <a:gd name="T37" fmla="*/ 2147483647 h 338"/>
                <a:gd name="T38" fmla="*/ 2147483647 w 406"/>
                <a:gd name="T39" fmla="*/ 2147483647 h 338"/>
                <a:gd name="T40" fmla="*/ 2147483647 w 406"/>
                <a:gd name="T41" fmla="*/ 2147483647 h 338"/>
                <a:gd name="T42" fmla="*/ 2147483647 w 406"/>
                <a:gd name="T43" fmla="*/ 2147483647 h 338"/>
                <a:gd name="T44" fmla="*/ 2147483647 w 406"/>
                <a:gd name="T45" fmla="*/ 2147483647 h 338"/>
                <a:gd name="T46" fmla="*/ 2147483647 w 406"/>
                <a:gd name="T47" fmla="*/ 2147483647 h 338"/>
                <a:gd name="T48" fmla="*/ 2147483647 w 406"/>
                <a:gd name="T49" fmla="*/ 2147483647 h 338"/>
                <a:gd name="T50" fmla="*/ 2147483647 w 406"/>
                <a:gd name="T51" fmla="*/ 2147483647 h 338"/>
                <a:gd name="T52" fmla="*/ 2147483647 w 406"/>
                <a:gd name="T53" fmla="*/ 2147483647 h 338"/>
                <a:gd name="T54" fmla="*/ 2147483647 w 406"/>
                <a:gd name="T55" fmla="*/ 2147483647 h 338"/>
                <a:gd name="T56" fmla="*/ 2147483647 w 406"/>
                <a:gd name="T57" fmla="*/ 2147483647 h 338"/>
                <a:gd name="T58" fmla="*/ 2147483647 w 406"/>
                <a:gd name="T59" fmla="*/ 2147483647 h 338"/>
                <a:gd name="T60" fmla="*/ 2147483647 w 406"/>
                <a:gd name="T61" fmla="*/ 2147483647 h 338"/>
                <a:gd name="T62" fmla="*/ 2147483647 w 406"/>
                <a:gd name="T63" fmla="*/ 2147483647 h 338"/>
                <a:gd name="T64" fmla="*/ 2147483647 w 406"/>
                <a:gd name="T65" fmla="*/ 2147483647 h 338"/>
                <a:gd name="T66" fmla="*/ 2147483647 w 406"/>
                <a:gd name="T67" fmla="*/ 2147483647 h 3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06"/>
                <a:gd name="T103" fmla="*/ 0 h 338"/>
                <a:gd name="T104" fmla="*/ 406 w 406"/>
                <a:gd name="T105" fmla="*/ 338 h 33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06" h="338">
                  <a:moveTo>
                    <a:pt x="406" y="17"/>
                  </a:moveTo>
                  <a:lnTo>
                    <a:pt x="406" y="16"/>
                  </a:lnTo>
                  <a:lnTo>
                    <a:pt x="405" y="14"/>
                  </a:lnTo>
                  <a:lnTo>
                    <a:pt x="405" y="12"/>
                  </a:lnTo>
                  <a:lnTo>
                    <a:pt x="404" y="10"/>
                  </a:lnTo>
                  <a:lnTo>
                    <a:pt x="404" y="9"/>
                  </a:lnTo>
                  <a:lnTo>
                    <a:pt x="403" y="7"/>
                  </a:lnTo>
                  <a:lnTo>
                    <a:pt x="402" y="6"/>
                  </a:lnTo>
                  <a:lnTo>
                    <a:pt x="401" y="5"/>
                  </a:lnTo>
                  <a:lnTo>
                    <a:pt x="399" y="4"/>
                  </a:lnTo>
                  <a:lnTo>
                    <a:pt x="398" y="3"/>
                  </a:lnTo>
                  <a:lnTo>
                    <a:pt x="397" y="2"/>
                  </a:lnTo>
                  <a:lnTo>
                    <a:pt x="395" y="1"/>
                  </a:lnTo>
                  <a:lnTo>
                    <a:pt x="394" y="1"/>
                  </a:lnTo>
                  <a:lnTo>
                    <a:pt x="392" y="0"/>
                  </a:lnTo>
                  <a:lnTo>
                    <a:pt x="390" y="0"/>
                  </a:lnTo>
                  <a:lnTo>
                    <a:pt x="388" y="0"/>
                  </a:lnTo>
                  <a:lnTo>
                    <a:pt x="18" y="0"/>
                  </a:lnTo>
                  <a:lnTo>
                    <a:pt x="16" y="0"/>
                  </a:lnTo>
                  <a:lnTo>
                    <a:pt x="14" y="0"/>
                  </a:lnTo>
                  <a:lnTo>
                    <a:pt x="13" y="1"/>
                  </a:lnTo>
                  <a:lnTo>
                    <a:pt x="11" y="1"/>
                  </a:lnTo>
                  <a:lnTo>
                    <a:pt x="10" y="2"/>
                  </a:lnTo>
                  <a:lnTo>
                    <a:pt x="8" y="3"/>
                  </a:lnTo>
                  <a:lnTo>
                    <a:pt x="7" y="4"/>
                  </a:lnTo>
                  <a:lnTo>
                    <a:pt x="6" y="5"/>
                  </a:lnTo>
                  <a:lnTo>
                    <a:pt x="4" y="6"/>
                  </a:lnTo>
                  <a:lnTo>
                    <a:pt x="3" y="7"/>
                  </a:lnTo>
                  <a:lnTo>
                    <a:pt x="3" y="9"/>
                  </a:lnTo>
                  <a:lnTo>
                    <a:pt x="2" y="10"/>
                  </a:lnTo>
                  <a:lnTo>
                    <a:pt x="1" y="12"/>
                  </a:lnTo>
                  <a:lnTo>
                    <a:pt x="1" y="14"/>
                  </a:lnTo>
                  <a:lnTo>
                    <a:pt x="1" y="16"/>
                  </a:lnTo>
                  <a:lnTo>
                    <a:pt x="0" y="17"/>
                  </a:lnTo>
                  <a:lnTo>
                    <a:pt x="0" y="321"/>
                  </a:lnTo>
                  <a:lnTo>
                    <a:pt x="1" y="322"/>
                  </a:lnTo>
                  <a:lnTo>
                    <a:pt x="1" y="324"/>
                  </a:lnTo>
                  <a:lnTo>
                    <a:pt x="1" y="326"/>
                  </a:lnTo>
                  <a:lnTo>
                    <a:pt x="2" y="327"/>
                  </a:lnTo>
                  <a:lnTo>
                    <a:pt x="3" y="329"/>
                  </a:lnTo>
                  <a:lnTo>
                    <a:pt x="3" y="330"/>
                  </a:lnTo>
                  <a:lnTo>
                    <a:pt x="4" y="332"/>
                  </a:lnTo>
                  <a:lnTo>
                    <a:pt x="6" y="333"/>
                  </a:lnTo>
                  <a:lnTo>
                    <a:pt x="7" y="334"/>
                  </a:lnTo>
                  <a:lnTo>
                    <a:pt x="8" y="335"/>
                  </a:lnTo>
                  <a:lnTo>
                    <a:pt x="10" y="336"/>
                  </a:lnTo>
                  <a:lnTo>
                    <a:pt x="11" y="337"/>
                  </a:lnTo>
                  <a:lnTo>
                    <a:pt x="13" y="337"/>
                  </a:lnTo>
                  <a:lnTo>
                    <a:pt x="14" y="338"/>
                  </a:lnTo>
                  <a:lnTo>
                    <a:pt x="16" y="338"/>
                  </a:lnTo>
                  <a:lnTo>
                    <a:pt x="18" y="338"/>
                  </a:lnTo>
                  <a:lnTo>
                    <a:pt x="388" y="338"/>
                  </a:lnTo>
                  <a:lnTo>
                    <a:pt x="390" y="338"/>
                  </a:lnTo>
                  <a:lnTo>
                    <a:pt x="392" y="338"/>
                  </a:lnTo>
                  <a:lnTo>
                    <a:pt x="394" y="337"/>
                  </a:lnTo>
                  <a:lnTo>
                    <a:pt x="395" y="337"/>
                  </a:lnTo>
                  <a:lnTo>
                    <a:pt x="397" y="336"/>
                  </a:lnTo>
                  <a:lnTo>
                    <a:pt x="398" y="335"/>
                  </a:lnTo>
                  <a:lnTo>
                    <a:pt x="399" y="334"/>
                  </a:lnTo>
                  <a:lnTo>
                    <a:pt x="401" y="333"/>
                  </a:lnTo>
                  <a:lnTo>
                    <a:pt x="402" y="332"/>
                  </a:lnTo>
                  <a:lnTo>
                    <a:pt x="403" y="330"/>
                  </a:lnTo>
                  <a:lnTo>
                    <a:pt x="404" y="329"/>
                  </a:lnTo>
                  <a:lnTo>
                    <a:pt x="404" y="327"/>
                  </a:lnTo>
                  <a:lnTo>
                    <a:pt x="405" y="326"/>
                  </a:lnTo>
                  <a:lnTo>
                    <a:pt x="405" y="324"/>
                  </a:lnTo>
                  <a:lnTo>
                    <a:pt x="406" y="322"/>
                  </a:lnTo>
                  <a:lnTo>
                    <a:pt x="406" y="321"/>
                  </a:lnTo>
                  <a:lnTo>
                    <a:pt x="406" y="17"/>
                  </a:lnTo>
                  <a:close/>
                </a:path>
              </a:pathLst>
            </a:custGeom>
            <a:grpFill/>
            <a:ln w="6350">
              <a:solidFill>
                <a:srgbClr val="000000"/>
              </a:solidFill>
              <a:round/>
              <a:headEnd/>
              <a:tailEnd/>
            </a:ln>
          </p:spPr>
          <p:txBody>
            <a:bodyPr/>
            <a:lstStyle/>
            <a:p>
              <a:endParaRPr lang="en-US" sz="900" dirty="0">
                <a:solidFill>
                  <a:srgbClr val="1A1818"/>
                </a:solidFill>
              </a:endParaRPr>
            </a:p>
          </p:txBody>
        </p:sp>
        <p:sp>
          <p:nvSpPr>
            <p:cNvPr id="13" name="Freeform 455"/>
            <p:cNvSpPr>
              <a:spLocks/>
            </p:cNvSpPr>
            <p:nvPr/>
          </p:nvSpPr>
          <p:spPr bwMode="auto">
            <a:xfrm>
              <a:off x="2027931" y="4297363"/>
              <a:ext cx="1236368" cy="870783"/>
            </a:xfrm>
            <a:custGeom>
              <a:avLst/>
              <a:gdLst>
                <a:gd name="T0" fmla="*/ 2147483647 w 406"/>
                <a:gd name="T1" fmla="*/ 2147483647 h 338"/>
                <a:gd name="T2" fmla="*/ 2147483647 w 406"/>
                <a:gd name="T3" fmla="*/ 2147483647 h 338"/>
                <a:gd name="T4" fmla="*/ 2147483647 w 406"/>
                <a:gd name="T5" fmla="*/ 2147483647 h 338"/>
                <a:gd name="T6" fmla="*/ 2147483647 w 406"/>
                <a:gd name="T7" fmla="*/ 2147483647 h 338"/>
                <a:gd name="T8" fmla="*/ 2147483647 w 406"/>
                <a:gd name="T9" fmla="*/ 2147483647 h 338"/>
                <a:gd name="T10" fmla="*/ 2147483647 w 406"/>
                <a:gd name="T11" fmla="*/ 2147483647 h 338"/>
                <a:gd name="T12" fmla="*/ 2147483647 w 406"/>
                <a:gd name="T13" fmla="*/ 2147483647 h 338"/>
                <a:gd name="T14" fmla="*/ 2147483647 w 406"/>
                <a:gd name="T15" fmla="*/ 0 h 338"/>
                <a:gd name="T16" fmla="*/ 2147483647 w 406"/>
                <a:gd name="T17" fmla="*/ 0 h 338"/>
                <a:gd name="T18" fmla="*/ 2147483647 w 406"/>
                <a:gd name="T19" fmla="*/ 0 h 338"/>
                <a:gd name="T20" fmla="*/ 2147483647 w 406"/>
                <a:gd name="T21" fmla="*/ 2147483647 h 338"/>
                <a:gd name="T22" fmla="*/ 2147483647 w 406"/>
                <a:gd name="T23" fmla="*/ 2147483647 h 338"/>
                <a:gd name="T24" fmla="*/ 2147483647 w 406"/>
                <a:gd name="T25" fmla="*/ 2147483647 h 338"/>
                <a:gd name="T26" fmla="*/ 2147483647 w 406"/>
                <a:gd name="T27" fmla="*/ 2147483647 h 338"/>
                <a:gd name="T28" fmla="*/ 2147483647 w 406"/>
                <a:gd name="T29" fmla="*/ 2147483647 h 338"/>
                <a:gd name="T30" fmla="*/ 2147483647 w 406"/>
                <a:gd name="T31" fmla="*/ 2147483647 h 338"/>
                <a:gd name="T32" fmla="*/ 0 w 406"/>
                <a:gd name="T33" fmla="*/ 2147483647 h 338"/>
                <a:gd name="T34" fmla="*/ 2147483647 w 406"/>
                <a:gd name="T35" fmla="*/ 2147483647 h 338"/>
                <a:gd name="T36" fmla="*/ 2147483647 w 406"/>
                <a:gd name="T37" fmla="*/ 2147483647 h 338"/>
                <a:gd name="T38" fmla="*/ 2147483647 w 406"/>
                <a:gd name="T39" fmla="*/ 2147483647 h 338"/>
                <a:gd name="T40" fmla="*/ 2147483647 w 406"/>
                <a:gd name="T41" fmla="*/ 2147483647 h 338"/>
                <a:gd name="T42" fmla="*/ 2147483647 w 406"/>
                <a:gd name="T43" fmla="*/ 2147483647 h 338"/>
                <a:gd name="T44" fmla="*/ 2147483647 w 406"/>
                <a:gd name="T45" fmla="*/ 2147483647 h 338"/>
                <a:gd name="T46" fmla="*/ 2147483647 w 406"/>
                <a:gd name="T47" fmla="*/ 2147483647 h 338"/>
                <a:gd name="T48" fmla="*/ 2147483647 w 406"/>
                <a:gd name="T49" fmla="*/ 2147483647 h 338"/>
                <a:gd name="T50" fmla="*/ 2147483647 w 406"/>
                <a:gd name="T51" fmla="*/ 2147483647 h 338"/>
                <a:gd name="T52" fmla="*/ 2147483647 w 406"/>
                <a:gd name="T53" fmla="*/ 2147483647 h 338"/>
                <a:gd name="T54" fmla="*/ 2147483647 w 406"/>
                <a:gd name="T55" fmla="*/ 2147483647 h 338"/>
                <a:gd name="T56" fmla="*/ 2147483647 w 406"/>
                <a:gd name="T57" fmla="*/ 2147483647 h 338"/>
                <a:gd name="T58" fmla="*/ 2147483647 w 406"/>
                <a:gd name="T59" fmla="*/ 2147483647 h 338"/>
                <a:gd name="T60" fmla="*/ 2147483647 w 406"/>
                <a:gd name="T61" fmla="*/ 2147483647 h 338"/>
                <a:gd name="T62" fmla="*/ 2147483647 w 406"/>
                <a:gd name="T63" fmla="*/ 2147483647 h 338"/>
                <a:gd name="T64" fmla="*/ 2147483647 w 406"/>
                <a:gd name="T65" fmla="*/ 2147483647 h 338"/>
                <a:gd name="T66" fmla="*/ 2147483647 w 406"/>
                <a:gd name="T67" fmla="*/ 2147483647 h 3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06"/>
                <a:gd name="T103" fmla="*/ 0 h 338"/>
                <a:gd name="T104" fmla="*/ 406 w 406"/>
                <a:gd name="T105" fmla="*/ 338 h 33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06" h="338">
                  <a:moveTo>
                    <a:pt x="406" y="17"/>
                  </a:moveTo>
                  <a:lnTo>
                    <a:pt x="406" y="16"/>
                  </a:lnTo>
                  <a:lnTo>
                    <a:pt x="405" y="14"/>
                  </a:lnTo>
                  <a:lnTo>
                    <a:pt x="405" y="12"/>
                  </a:lnTo>
                  <a:lnTo>
                    <a:pt x="404" y="10"/>
                  </a:lnTo>
                  <a:lnTo>
                    <a:pt x="404" y="9"/>
                  </a:lnTo>
                  <a:lnTo>
                    <a:pt x="403" y="7"/>
                  </a:lnTo>
                  <a:lnTo>
                    <a:pt x="402" y="6"/>
                  </a:lnTo>
                  <a:lnTo>
                    <a:pt x="401" y="5"/>
                  </a:lnTo>
                  <a:lnTo>
                    <a:pt x="399" y="4"/>
                  </a:lnTo>
                  <a:lnTo>
                    <a:pt x="398" y="3"/>
                  </a:lnTo>
                  <a:lnTo>
                    <a:pt x="397" y="2"/>
                  </a:lnTo>
                  <a:lnTo>
                    <a:pt x="395" y="1"/>
                  </a:lnTo>
                  <a:lnTo>
                    <a:pt x="394" y="1"/>
                  </a:lnTo>
                  <a:lnTo>
                    <a:pt x="392" y="0"/>
                  </a:lnTo>
                  <a:lnTo>
                    <a:pt x="390" y="0"/>
                  </a:lnTo>
                  <a:lnTo>
                    <a:pt x="388" y="0"/>
                  </a:lnTo>
                  <a:lnTo>
                    <a:pt x="18" y="0"/>
                  </a:lnTo>
                  <a:lnTo>
                    <a:pt x="16" y="0"/>
                  </a:lnTo>
                  <a:lnTo>
                    <a:pt x="14" y="0"/>
                  </a:lnTo>
                  <a:lnTo>
                    <a:pt x="13" y="1"/>
                  </a:lnTo>
                  <a:lnTo>
                    <a:pt x="11" y="1"/>
                  </a:lnTo>
                  <a:lnTo>
                    <a:pt x="10" y="2"/>
                  </a:lnTo>
                  <a:lnTo>
                    <a:pt x="8" y="3"/>
                  </a:lnTo>
                  <a:lnTo>
                    <a:pt x="7" y="4"/>
                  </a:lnTo>
                  <a:lnTo>
                    <a:pt x="6" y="5"/>
                  </a:lnTo>
                  <a:lnTo>
                    <a:pt x="4" y="6"/>
                  </a:lnTo>
                  <a:lnTo>
                    <a:pt x="3" y="7"/>
                  </a:lnTo>
                  <a:lnTo>
                    <a:pt x="3" y="9"/>
                  </a:lnTo>
                  <a:lnTo>
                    <a:pt x="2" y="10"/>
                  </a:lnTo>
                  <a:lnTo>
                    <a:pt x="1" y="12"/>
                  </a:lnTo>
                  <a:lnTo>
                    <a:pt x="1" y="14"/>
                  </a:lnTo>
                  <a:lnTo>
                    <a:pt x="1" y="16"/>
                  </a:lnTo>
                  <a:lnTo>
                    <a:pt x="0" y="17"/>
                  </a:lnTo>
                  <a:lnTo>
                    <a:pt x="0" y="321"/>
                  </a:lnTo>
                  <a:lnTo>
                    <a:pt x="1" y="322"/>
                  </a:lnTo>
                  <a:lnTo>
                    <a:pt x="1" y="324"/>
                  </a:lnTo>
                  <a:lnTo>
                    <a:pt x="1" y="326"/>
                  </a:lnTo>
                  <a:lnTo>
                    <a:pt x="2" y="327"/>
                  </a:lnTo>
                  <a:lnTo>
                    <a:pt x="3" y="329"/>
                  </a:lnTo>
                  <a:lnTo>
                    <a:pt x="3" y="330"/>
                  </a:lnTo>
                  <a:lnTo>
                    <a:pt x="4" y="332"/>
                  </a:lnTo>
                  <a:lnTo>
                    <a:pt x="6" y="333"/>
                  </a:lnTo>
                  <a:lnTo>
                    <a:pt x="7" y="334"/>
                  </a:lnTo>
                  <a:lnTo>
                    <a:pt x="8" y="335"/>
                  </a:lnTo>
                  <a:lnTo>
                    <a:pt x="10" y="336"/>
                  </a:lnTo>
                  <a:lnTo>
                    <a:pt x="11" y="337"/>
                  </a:lnTo>
                  <a:lnTo>
                    <a:pt x="13" y="337"/>
                  </a:lnTo>
                  <a:lnTo>
                    <a:pt x="14" y="338"/>
                  </a:lnTo>
                  <a:lnTo>
                    <a:pt x="16" y="338"/>
                  </a:lnTo>
                  <a:lnTo>
                    <a:pt x="18" y="338"/>
                  </a:lnTo>
                  <a:lnTo>
                    <a:pt x="388" y="338"/>
                  </a:lnTo>
                  <a:lnTo>
                    <a:pt x="390" y="338"/>
                  </a:lnTo>
                  <a:lnTo>
                    <a:pt x="392" y="338"/>
                  </a:lnTo>
                  <a:lnTo>
                    <a:pt x="394" y="337"/>
                  </a:lnTo>
                  <a:lnTo>
                    <a:pt x="395" y="337"/>
                  </a:lnTo>
                  <a:lnTo>
                    <a:pt x="397" y="336"/>
                  </a:lnTo>
                  <a:lnTo>
                    <a:pt x="398" y="335"/>
                  </a:lnTo>
                  <a:lnTo>
                    <a:pt x="399" y="334"/>
                  </a:lnTo>
                  <a:lnTo>
                    <a:pt x="401" y="333"/>
                  </a:lnTo>
                  <a:lnTo>
                    <a:pt x="402" y="332"/>
                  </a:lnTo>
                  <a:lnTo>
                    <a:pt x="403" y="330"/>
                  </a:lnTo>
                  <a:lnTo>
                    <a:pt x="404" y="329"/>
                  </a:lnTo>
                  <a:lnTo>
                    <a:pt x="404" y="327"/>
                  </a:lnTo>
                  <a:lnTo>
                    <a:pt x="405" y="326"/>
                  </a:lnTo>
                  <a:lnTo>
                    <a:pt x="405" y="324"/>
                  </a:lnTo>
                  <a:lnTo>
                    <a:pt x="406" y="322"/>
                  </a:lnTo>
                  <a:lnTo>
                    <a:pt x="406" y="321"/>
                  </a:lnTo>
                  <a:lnTo>
                    <a:pt x="406" y="17"/>
                  </a:lnTo>
                </a:path>
              </a:pathLst>
            </a:custGeom>
            <a:grpFill/>
            <a:ln w="6350">
              <a:solidFill>
                <a:srgbClr val="000000"/>
              </a:solidFill>
              <a:round/>
              <a:headEnd/>
              <a:tailEnd/>
            </a:ln>
          </p:spPr>
          <p:txBody>
            <a:bodyPr/>
            <a:lstStyle/>
            <a:p>
              <a:endParaRPr lang="en-US" sz="900" dirty="0">
                <a:solidFill>
                  <a:srgbClr val="1A1818"/>
                </a:solidFill>
              </a:endParaRPr>
            </a:p>
          </p:txBody>
        </p:sp>
        <p:sp>
          <p:nvSpPr>
            <p:cNvPr id="14" name="Freeform 456"/>
            <p:cNvSpPr>
              <a:spLocks/>
            </p:cNvSpPr>
            <p:nvPr/>
          </p:nvSpPr>
          <p:spPr bwMode="auto">
            <a:xfrm>
              <a:off x="2131469" y="4413296"/>
              <a:ext cx="1029291" cy="638918"/>
            </a:xfrm>
            <a:custGeom>
              <a:avLst/>
              <a:gdLst>
                <a:gd name="T0" fmla="*/ 2147483647 w 338"/>
                <a:gd name="T1" fmla="*/ 2147483647 h 248"/>
                <a:gd name="T2" fmla="*/ 2147483647 w 338"/>
                <a:gd name="T3" fmla="*/ 2147483647 h 248"/>
                <a:gd name="T4" fmla="*/ 2147483647 w 338"/>
                <a:gd name="T5" fmla="*/ 2147483647 h 248"/>
                <a:gd name="T6" fmla="*/ 2147483647 w 338"/>
                <a:gd name="T7" fmla="*/ 2147483647 h 248"/>
                <a:gd name="T8" fmla="*/ 2147483647 w 338"/>
                <a:gd name="T9" fmla="*/ 2147483647 h 248"/>
                <a:gd name="T10" fmla="*/ 2147483647 w 338"/>
                <a:gd name="T11" fmla="*/ 2147483647 h 248"/>
                <a:gd name="T12" fmla="*/ 2147483647 w 338"/>
                <a:gd name="T13" fmla="*/ 2147483647 h 248"/>
                <a:gd name="T14" fmla="*/ 2147483647 w 338"/>
                <a:gd name="T15" fmla="*/ 0 h 248"/>
                <a:gd name="T16" fmla="*/ 2147483647 w 338"/>
                <a:gd name="T17" fmla="*/ 0 h 248"/>
                <a:gd name="T18" fmla="*/ 2147483647 w 338"/>
                <a:gd name="T19" fmla="*/ 2147483647 h 248"/>
                <a:gd name="T20" fmla="*/ 2147483647 w 338"/>
                <a:gd name="T21" fmla="*/ 2147483647 h 248"/>
                <a:gd name="T22" fmla="*/ 2147483647 w 338"/>
                <a:gd name="T23" fmla="*/ 2147483647 h 248"/>
                <a:gd name="T24" fmla="*/ 2147483647 w 338"/>
                <a:gd name="T25" fmla="*/ 2147483647 h 248"/>
                <a:gd name="T26" fmla="*/ 2147483647 w 338"/>
                <a:gd name="T27" fmla="*/ 2147483647 h 248"/>
                <a:gd name="T28" fmla="*/ 2147483647 w 338"/>
                <a:gd name="T29" fmla="*/ 2147483647 h 248"/>
                <a:gd name="T30" fmla="*/ 0 w 338"/>
                <a:gd name="T31" fmla="*/ 2147483647 h 248"/>
                <a:gd name="T32" fmla="*/ 0 w 338"/>
                <a:gd name="T33" fmla="*/ 2147483647 h 248"/>
                <a:gd name="T34" fmla="*/ 0 w 338"/>
                <a:gd name="T35" fmla="*/ 2147483647 h 248"/>
                <a:gd name="T36" fmla="*/ 2147483647 w 338"/>
                <a:gd name="T37" fmla="*/ 2147483647 h 248"/>
                <a:gd name="T38" fmla="*/ 2147483647 w 338"/>
                <a:gd name="T39" fmla="*/ 2147483647 h 248"/>
                <a:gd name="T40" fmla="*/ 2147483647 w 338"/>
                <a:gd name="T41" fmla="*/ 2147483647 h 248"/>
                <a:gd name="T42" fmla="*/ 2147483647 w 338"/>
                <a:gd name="T43" fmla="*/ 2147483647 h 248"/>
                <a:gd name="T44" fmla="*/ 2147483647 w 338"/>
                <a:gd name="T45" fmla="*/ 2147483647 h 248"/>
                <a:gd name="T46" fmla="*/ 2147483647 w 338"/>
                <a:gd name="T47" fmla="*/ 2147483647 h 248"/>
                <a:gd name="T48" fmla="*/ 2147483647 w 338"/>
                <a:gd name="T49" fmla="*/ 2147483647 h 248"/>
                <a:gd name="T50" fmla="*/ 2147483647 w 338"/>
                <a:gd name="T51" fmla="*/ 2147483647 h 248"/>
                <a:gd name="T52" fmla="*/ 2147483647 w 338"/>
                <a:gd name="T53" fmla="*/ 2147483647 h 248"/>
                <a:gd name="T54" fmla="*/ 2147483647 w 338"/>
                <a:gd name="T55" fmla="*/ 2147483647 h 248"/>
                <a:gd name="T56" fmla="*/ 2147483647 w 338"/>
                <a:gd name="T57" fmla="*/ 2147483647 h 248"/>
                <a:gd name="T58" fmla="*/ 2147483647 w 338"/>
                <a:gd name="T59" fmla="*/ 2147483647 h 248"/>
                <a:gd name="T60" fmla="*/ 2147483647 w 338"/>
                <a:gd name="T61" fmla="*/ 2147483647 h 248"/>
                <a:gd name="T62" fmla="*/ 2147483647 w 338"/>
                <a:gd name="T63" fmla="*/ 2147483647 h 248"/>
                <a:gd name="T64" fmla="*/ 2147483647 w 338"/>
                <a:gd name="T65" fmla="*/ 2147483647 h 248"/>
                <a:gd name="T66" fmla="*/ 2147483647 w 338"/>
                <a:gd name="T67" fmla="*/ 2147483647 h 24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38"/>
                <a:gd name="T103" fmla="*/ 0 h 248"/>
                <a:gd name="T104" fmla="*/ 338 w 338"/>
                <a:gd name="T105" fmla="*/ 248 h 24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38" h="248">
                  <a:moveTo>
                    <a:pt x="338" y="18"/>
                  </a:moveTo>
                  <a:lnTo>
                    <a:pt x="338" y="16"/>
                  </a:lnTo>
                  <a:lnTo>
                    <a:pt x="338" y="14"/>
                  </a:lnTo>
                  <a:lnTo>
                    <a:pt x="337" y="12"/>
                  </a:lnTo>
                  <a:lnTo>
                    <a:pt x="337" y="11"/>
                  </a:lnTo>
                  <a:lnTo>
                    <a:pt x="336" y="9"/>
                  </a:lnTo>
                  <a:lnTo>
                    <a:pt x="335" y="8"/>
                  </a:lnTo>
                  <a:lnTo>
                    <a:pt x="334" y="6"/>
                  </a:lnTo>
                  <a:lnTo>
                    <a:pt x="333" y="5"/>
                  </a:lnTo>
                  <a:lnTo>
                    <a:pt x="332" y="4"/>
                  </a:lnTo>
                  <a:lnTo>
                    <a:pt x="331" y="3"/>
                  </a:lnTo>
                  <a:lnTo>
                    <a:pt x="329" y="2"/>
                  </a:lnTo>
                  <a:lnTo>
                    <a:pt x="328" y="2"/>
                  </a:lnTo>
                  <a:lnTo>
                    <a:pt x="326" y="1"/>
                  </a:lnTo>
                  <a:lnTo>
                    <a:pt x="324" y="1"/>
                  </a:lnTo>
                  <a:lnTo>
                    <a:pt x="322" y="0"/>
                  </a:lnTo>
                  <a:lnTo>
                    <a:pt x="321" y="0"/>
                  </a:lnTo>
                  <a:lnTo>
                    <a:pt x="17" y="0"/>
                  </a:lnTo>
                  <a:lnTo>
                    <a:pt x="16" y="0"/>
                  </a:lnTo>
                  <a:lnTo>
                    <a:pt x="14" y="1"/>
                  </a:lnTo>
                  <a:lnTo>
                    <a:pt x="12" y="1"/>
                  </a:lnTo>
                  <a:lnTo>
                    <a:pt x="11" y="2"/>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30"/>
                  </a:lnTo>
                  <a:lnTo>
                    <a:pt x="0" y="232"/>
                  </a:lnTo>
                  <a:lnTo>
                    <a:pt x="0" y="234"/>
                  </a:lnTo>
                  <a:lnTo>
                    <a:pt x="1" y="236"/>
                  </a:lnTo>
                  <a:lnTo>
                    <a:pt x="1" y="237"/>
                  </a:lnTo>
                  <a:lnTo>
                    <a:pt x="2" y="239"/>
                  </a:lnTo>
                  <a:lnTo>
                    <a:pt x="3" y="240"/>
                  </a:lnTo>
                  <a:lnTo>
                    <a:pt x="4" y="241"/>
                  </a:lnTo>
                  <a:lnTo>
                    <a:pt x="5" y="243"/>
                  </a:lnTo>
                  <a:lnTo>
                    <a:pt x="6" y="244"/>
                  </a:lnTo>
                  <a:lnTo>
                    <a:pt x="8" y="245"/>
                  </a:lnTo>
                  <a:lnTo>
                    <a:pt x="9" y="246"/>
                  </a:lnTo>
                  <a:lnTo>
                    <a:pt x="11" y="246"/>
                  </a:lnTo>
                  <a:lnTo>
                    <a:pt x="12" y="247"/>
                  </a:lnTo>
                  <a:lnTo>
                    <a:pt x="14" y="247"/>
                  </a:lnTo>
                  <a:lnTo>
                    <a:pt x="16" y="248"/>
                  </a:lnTo>
                  <a:lnTo>
                    <a:pt x="17" y="248"/>
                  </a:lnTo>
                  <a:lnTo>
                    <a:pt x="321" y="248"/>
                  </a:lnTo>
                  <a:lnTo>
                    <a:pt x="322" y="248"/>
                  </a:lnTo>
                  <a:lnTo>
                    <a:pt x="324" y="247"/>
                  </a:lnTo>
                  <a:lnTo>
                    <a:pt x="326" y="247"/>
                  </a:lnTo>
                  <a:lnTo>
                    <a:pt x="328" y="246"/>
                  </a:lnTo>
                  <a:lnTo>
                    <a:pt x="329" y="246"/>
                  </a:lnTo>
                  <a:lnTo>
                    <a:pt x="331" y="245"/>
                  </a:lnTo>
                  <a:lnTo>
                    <a:pt x="332" y="244"/>
                  </a:lnTo>
                  <a:lnTo>
                    <a:pt x="333" y="243"/>
                  </a:lnTo>
                  <a:lnTo>
                    <a:pt x="334" y="241"/>
                  </a:lnTo>
                  <a:lnTo>
                    <a:pt x="335" y="240"/>
                  </a:lnTo>
                  <a:lnTo>
                    <a:pt x="336" y="239"/>
                  </a:lnTo>
                  <a:lnTo>
                    <a:pt x="337" y="237"/>
                  </a:lnTo>
                  <a:lnTo>
                    <a:pt x="337" y="236"/>
                  </a:lnTo>
                  <a:lnTo>
                    <a:pt x="338" y="234"/>
                  </a:lnTo>
                  <a:lnTo>
                    <a:pt x="338" y="232"/>
                  </a:lnTo>
                  <a:lnTo>
                    <a:pt x="338" y="230"/>
                  </a:lnTo>
                  <a:lnTo>
                    <a:pt x="338" y="18"/>
                  </a:lnTo>
                  <a:close/>
                </a:path>
              </a:pathLst>
            </a:custGeom>
            <a:grpFill/>
            <a:ln w="1588">
              <a:solidFill>
                <a:srgbClr val="000000"/>
              </a:solidFill>
              <a:round/>
              <a:headEnd/>
              <a:tailEnd/>
            </a:ln>
          </p:spPr>
          <p:txBody>
            <a:bodyPr/>
            <a:lstStyle/>
            <a:p>
              <a:endParaRPr lang="en-US" sz="900" dirty="0">
                <a:solidFill>
                  <a:srgbClr val="1A1818"/>
                </a:solidFill>
              </a:endParaRPr>
            </a:p>
          </p:txBody>
        </p:sp>
        <p:sp>
          <p:nvSpPr>
            <p:cNvPr id="15" name="Freeform 457"/>
            <p:cNvSpPr>
              <a:spLocks/>
            </p:cNvSpPr>
            <p:nvPr/>
          </p:nvSpPr>
          <p:spPr bwMode="auto">
            <a:xfrm>
              <a:off x="2131469" y="4413296"/>
              <a:ext cx="1029291" cy="638918"/>
            </a:xfrm>
            <a:custGeom>
              <a:avLst/>
              <a:gdLst>
                <a:gd name="T0" fmla="*/ 2147483647 w 338"/>
                <a:gd name="T1" fmla="*/ 2147483647 h 248"/>
                <a:gd name="T2" fmla="*/ 2147483647 w 338"/>
                <a:gd name="T3" fmla="*/ 2147483647 h 248"/>
                <a:gd name="T4" fmla="*/ 2147483647 w 338"/>
                <a:gd name="T5" fmla="*/ 2147483647 h 248"/>
                <a:gd name="T6" fmla="*/ 2147483647 w 338"/>
                <a:gd name="T7" fmla="*/ 2147483647 h 248"/>
                <a:gd name="T8" fmla="*/ 2147483647 w 338"/>
                <a:gd name="T9" fmla="*/ 2147483647 h 248"/>
                <a:gd name="T10" fmla="*/ 2147483647 w 338"/>
                <a:gd name="T11" fmla="*/ 2147483647 h 248"/>
                <a:gd name="T12" fmla="*/ 2147483647 w 338"/>
                <a:gd name="T13" fmla="*/ 2147483647 h 248"/>
                <a:gd name="T14" fmla="*/ 2147483647 w 338"/>
                <a:gd name="T15" fmla="*/ 0 h 248"/>
                <a:gd name="T16" fmla="*/ 2147483647 w 338"/>
                <a:gd name="T17" fmla="*/ 0 h 248"/>
                <a:gd name="T18" fmla="*/ 2147483647 w 338"/>
                <a:gd name="T19" fmla="*/ 2147483647 h 248"/>
                <a:gd name="T20" fmla="*/ 2147483647 w 338"/>
                <a:gd name="T21" fmla="*/ 2147483647 h 248"/>
                <a:gd name="T22" fmla="*/ 2147483647 w 338"/>
                <a:gd name="T23" fmla="*/ 2147483647 h 248"/>
                <a:gd name="T24" fmla="*/ 2147483647 w 338"/>
                <a:gd name="T25" fmla="*/ 2147483647 h 248"/>
                <a:gd name="T26" fmla="*/ 2147483647 w 338"/>
                <a:gd name="T27" fmla="*/ 2147483647 h 248"/>
                <a:gd name="T28" fmla="*/ 2147483647 w 338"/>
                <a:gd name="T29" fmla="*/ 2147483647 h 248"/>
                <a:gd name="T30" fmla="*/ 0 w 338"/>
                <a:gd name="T31" fmla="*/ 2147483647 h 248"/>
                <a:gd name="T32" fmla="*/ 0 w 338"/>
                <a:gd name="T33" fmla="*/ 2147483647 h 248"/>
                <a:gd name="T34" fmla="*/ 0 w 338"/>
                <a:gd name="T35" fmla="*/ 2147483647 h 248"/>
                <a:gd name="T36" fmla="*/ 2147483647 w 338"/>
                <a:gd name="T37" fmla="*/ 2147483647 h 248"/>
                <a:gd name="T38" fmla="*/ 2147483647 w 338"/>
                <a:gd name="T39" fmla="*/ 2147483647 h 248"/>
                <a:gd name="T40" fmla="*/ 2147483647 w 338"/>
                <a:gd name="T41" fmla="*/ 2147483647 h 248"/>
                <a:gd name="T42" fmla="*/ 2147483647 w 338"/>
                <a:gd name="T43" fmla="*/ 2147483647 h 248"/>
                <a:gd name="T44" fmla="*/ 2147483647 w 338"/>
                <a:gd name="T45" fmla="*/ 2147483647 h 248"/>
                <a:gd name="T46" fmla="*/ 2147483647 w 338"/>
                <a:gd name="T47" fmla="*/ 2147483647 h 248"/>
                <a:gd name="T48" fmla="*/ 2147483647 w 338"/>
                <a:gd name="T49" fmla="*/ 2147483647 h 248"/>
                <a:gd name="T50" fmla="*/ 2147483647 w 338"/>
                <a:gd name="T51" fmla="*/ 2147483647 h 248"/>
                <a:gd name="T52" fmla="*/ 2147483647 w 338"/>
                <a:gd name="T53" fmla="*/ 2147483647 h 248"/>
                <a:gd name="T54" fmla="*/ 2147483647 w 338"/>
                <a:gd name="T55" fmla="*/ 2147483647 h 248"/>
                <a:gd name="T56" fmla="*/ 2147483647 w 338"/>
                <a:gd name="T57" fmla="*/ 2147483647 h 248"/>
                <a:gd name="T58" fmla="*/ 2147483647 w 338"/>
                <a:gd name="T59" fmla="*/ 2147483647 h 248"/>
                <a:gd name="T60" fmla="*/ 2147483647 w 338"/>
                <a:gd name="T61" fmla="*/ 2147483647 h 248"/>
                <a:gd name="T62" fmla="*/ 2147483647 w 338"/>
                <a:gd name="T63" fmla="*/ 2147483647 h 248"/>
                <a:gd name="T64" fmla="*/ 2147483647 w 338"/>
                <a:gd name="T65" fmla="*/ 2147483647 h 248"/>
                <a:gd name="T66" fmla="*/ 2147483647 w 338"/>
                <a:gd name="T67" fmla="*/ 2147483647 h 24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38"/>
                <a:gd name="T103" fmla="*/ 0 h 248"/>
                <a:gd name="T104" fmla="*/ 338 w 338"/>
                <a:gd name="T105" fmla="*/ 248 h 24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38" h="248">
                  <a:moveTo>
                    <a:pt x="338" y="18"/>
                  </a:moveTo>
                  <a:lnTo>
                    <a:pt x="338" y="16"/>
                  </a:lnTo>
                  <a:lnTo>
                    <a:pt x="338" y="14"/>
                  </a:lnTo>
                  <a:lnTo>
                    <a:pt x="337" y="12"/>
                  </a:lnTo>
                  <a:lnTo>
                    <a:pt x="337" y="11"/>
                  </a:lnTo>
                  <a:lnTo>
                    <a:pt x="336" y="9"/>
                  </a:lnTo>
                  <a:lnTo>
                    <a:pt x="335" y="8"/>
                  </a:lnTo>
                  <a:lnTo>
                    <a:pt x="334" y="6"/>
                  </a:lnTo>
                  <a:lnTo>
                    <a:pt x="333" y="5"/>
                  </a:lnTo>
                  <a:lnTo>
                    <a:pt x="332" y="4"/>
                  </a:lnTo>
                  <a:lnTo>
                    <a:pt x="331" y="3"/>
                  </a:lnTo>
                  <a:lnTo>
                    <a:pt x="329" y="2"/>
                  </a:lnTo>
                  <a:lnTo>
                    <a:pt x="328" y="2"/>
                  </a:lnTo>
                  <a:lnTo>
                    <a:pt x="326" y="1"/>
                  </a:lnTo>
                  <a:lnTo>
                    <a:pt x="324" y="1"/>
                  </a:lnTo>
                  <a:lnTo>
                    <a:pt x="322" y="0"/>
                  </a:lnTo>
                  <a:lnTo>
                    <a:pt x="321" y="0"/>
                  </a:lnTo>
                  <a:lnTo>
                    <a:pt x="17" y="0"/>
                  </a:lnTo>
                  <a:lnTo>
                    <a:pt x="16" y="0"/>
                  </a:lnTo>
                  <a:lnTo>
                    <a:pt x="14" y="1"/>
                  </a:lnTo>
                  <a:lnTo>
                    <a:pt x="12" y="1"/>
                  </a:lnTo>
                  <a:lnTo>
                    <a:pt x="11" y="2"/>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30"/>
                  </a:lnTo>
                  <a:lnTo>
                    <a:pt x="0" y="232"/>
                  </a:lnTo>
                  <a:lnTo>
                    <a:pt x="0" y="234"/>
                  </a:lnTo>
                  <a:lnTo>
                    <a:pt x="1" y="236"/>
                  </a:lnTo>
                  <a:lnTo>
                    <a:pt x="1" y="237"/>
                  </a:lnTo>
                  <a:lnTo>
                    <a:pt x="2" y="239"/>
                  </a:lnTo>
                  <a:lnTo>
                    <a:pt x="3" y="240"/>
                  </a:lnTo>
                  <a:lnTo>
                    <a:pt x="4" y="241"/>
                  </a:lnTo>
                  <a:lnTo>
                    <a:pt x="5" y="243"/>
                  </a:lnTo>
                  <a:lnTo>
                    <a:pt x="6" y="244"/>
                  </a:lnTo>
                  <a:lnTo>
                    <a:pt x="8" y="245"/>
                  </a:lnTo>
                  <a:lnTo>
                    <a:pt x="9" y="246"/>
                  </a:lnTo>
                  <a:lnTo>
                    <a:pt x="11" y="246"/>
                  </a:lnTo>
                  <a:lnTo>
                    <a:pt x="12" y="247"/>
                  </a:lnTo>
                  <a:lnTo>
                    <a:pt x="14" y="247"/>
                  </a:lnTo>
                  <a:lnTo>
                    <a:pt x="16" y="248"/>
                  </a:lnTo>
                  <a:lnTo>
                    <a:pt x="17" y="248"/>
                  </a:lnTo>
                  <a:lnTo>
                    <a:pt x="321" y="248"/>
                  </a:lnTo>
                  <a:lnTo>
                    <a:pt x="322" y="248"/>
                  </a:lnTo>
                  <a:lnTo>
                    <a:pt x="324" y="247"/>
                  </a:lnTo>
                  <a:lnTo>
                    <a:pt x="326" y="247"/>
                  </a:lnTo>
                  <a:lnTo>
                    <a:pt x="328" y="246"/>
                  </a:lnTo>
                  <a:lnTo>
                    <a:pt x="329" y="246"/>
                  </a:lnTo>
                  <a:lnTo>
                    <a:pt x="331" y="245"/>
                  </a:lnTo>
                  <a:lnTo>
                    <a:pt x="332" y="244"/>
                  </a:lnTo>
                  <a:lnTo>
                    <a:pt x="333" y="243"/>
                  </a:lnTo>
                  <a:lnTo>
                    <a:pt x="334" y="241"/>
                  </a:lnTo>
                  <a:lnTo>
                    <a:pt x="335" y="240"/>
                  </a:lnTo>
                  <a:lnTo>
                    <a:pt x="336" y="239"/>
                  </a:lnTo>
                  <a:lnTo>
                    <a:pt x="337" y="237"/>
                  </a:lnTo>
                  <a:lnTo>
                    <a:pt x="337" y="236"/>
                  </a:lnTo>
                  <a:lnTo>
                    <a:pt x="338" y="234"/>
                  </a:lnTo>
                  <a:lnTo>
                    <a:pt x="338" y="232"/>
                  </a:lnTo>
                  <a:lnTo>
                    <a:pt x="338" y="230"/>
                  </a:lnTo>
                  <a:lnTo>
                    <a:pt x="338" y="18"/>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6" name="Freeform 458"/>
            <p:cNvSpPr>
              <a:spLocks/>
            </p:cNvSpPr>
            <p:nvPr/>
          </p:nvSpPr>
          <p:spPr bwMode="auto">
            <a:xfrm>
              <a:off x="2110153" y="4390109"/>
              <a:ext cx="1071925" cy="685291"/>
            </a:xfrm>
            <a:custGeom>
              <a:avLst/>
              <a:gdLst>
                <a:gd name="T0" fmla="*/ 2147483647 w 352"/>
                <a:gd name="T1" fmla="*/ 2147483647 h 266"/>
                <a:gd name="T2" fmla="*/ 2147483647 w 352"/>
                <a:gd name="T3" fmla="*/ 2147483647 h 266"/>
                <a:gd name="T4" fmla="*/ 2147483647 w 352"/>
                <a:gd name="T5" fmla="*/ 2147483647 h 266"/>
                <a:gd name="T6" fmla="*/ 2147483647 w 352"/>
                <a:gd name="T7" fmla="*/ 2147483647 h 266"/>
                <a:gd name="T8" fmla="*/ 2147483647 w 352"/>
                <a:gd name="T9" fmla="*/ 2147483647 h 266"/>
                <a:gd name="T10" fmla="*/ 2147483647 w 352"/>
                <a:gd name="T11" fmla="*/ 2147483647 h 266"/>
                <a:gd name="T12" fmla="*/ 2147483647 w 352"/>
                <a:gd name="T13" fmla="*/ 2147483647 h 266"/>
                <a:gd name="T14" fmla="*/ 2147483647 w 352"/>
                <a:gd name="T15" fmla="*/ 0 h 266"/>
                <a:gd name="T16" fmla="*/ 2147483647 w 352"/>
                <a:gd name="T17" fmla="*/ 0 h 266"/>
                <a:gd name="T18" fmla="*/ 2147483647 w 352"/>
                <a:gd name="T19" fmla="*/ 0 h 266"/>
                <a:gd name="T20" fmla="*/ 2147483647 w 352"/>
                <a:gd name="T21" fmla="*/ 2147483647 h 266"/>
                <a:gd name="T22" fmla="*/ 2147483647 w 352"/>
                <a:gd name="T23" fmla="*/ 2147483647 h 266"/>
                <a:gd name="T24" fmla="*/ 2147483647 w 352"/>
                <a:gd name="T25" fmla="*/ 2147483647 h 266"/>
                <a:gd name="T26" fmla="*/ 2147483647 w 352"/>
                <a:gd name="T27" fmla="*/ 2147483647 h 266"/>
                <a:gd name="T28" fmla="*/ 2147483647 w 352"/>
                <a:gd name="T29" fmla="*/ 2147483647 h 266"/>
                <a:gd name="T30" fmla="*/ 0 w 352"/>
                <a:gd name="T31" fmla="*/ 2147483647 h 266"/>
                <a:gd name="T32" fmla="*/ 0 w 352"/>
                <a:gd name="T33" fmla="*/ 2147483647 h 266"/>
                <a:gd name="T34" fmla="*/ 0 w 352"/>
                <a:gd name="T35" fmla="*/ 2147483647 h 266"/>
                <a:gd name="T36" fmla="*/ 2147483647 w 352"/>
                <a:gd name="T37" fmla="*/ 2147483647 h 266"/>
                <a:gd name="T38" fmla="*/ 2147483647 w 352"/>
                <a:gd name="T39" fmla="*/ 2147483647 h 266"/>
                <a:gd name="T40" fmla="*/ 2147483647 w 352"/>
                <a:gd name="T41" fmla="*/ 2147483647 h 266"/>
                <a:gd name="T42" fmla="*/ 2147483647 w 352"/>
                <a:gd name="T43" fmla="*/ 2147483647 h 266"/>
                <a:gd name="T44" fmla="*/ 2147483647 w 352"/>
                <a:gd name="T45" fmla="*/ 2147483647 h 266"/>
                <a:gd name="T46" fmla="*/ 2147483647 w 352"/>
                <a:gd name="T47" fmla="*/ 2147483647 h 266"/>
                <a:gd name="T48" fmla="*/ 2147483647 w 352"/>
                <a:gd name="T49" fmla="*/ 2147483647 h 266"/>
                <a:gd name="T50" fmla="*/ 2147483647 w 352"/>
                <a:gd name="T51" fmla="*/ 2147483647 h 266"/>
                <a:gd name="T52" fmla="*/ 2147483647 w 352"/>
                <a:gd name="T53" fmla="*/ 2147483647 h 266"/>
                <a:gd name="T54" fmla="*/ 2147483647 w 352"/>
                <a:gd name="T55" fmla="*/ 2147483647 h 266"/>
                <a:gd name="T56" fmla="*/ 2147483647 w 352"/>
                <a:gd name="T57" fmla="*/ 2147483647 h 266"/>
                <a:gd name="T58" fmla="*/ 2147483647 w 352"/>
                <a:gd name="T59" fmla="*/ 2147483647 h 266"/>
                <a:gd name="T60" fmla="*/ 2147483647 w 352"/>
                <a:gd name="T61" fmla="*/ 2147483647 h 266"/>
                <a:gd name="T62" fmla="*/ 2147483647 w 352"/>
                <a:gd name="T63" fmla="*/ 2147483647 h 266"/>
                <a:gd name="T64" fmla="*/ 2147483647 w 352"/>
                <a:gd name="T65" fmla="*/ 2147483647 h 266"/>
                <a:gd name="T66" fmla="*/ 2147483647 w 352"/>
                <a:gd name="T67" fmla="*/ 2147483647 h 26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52"/>
                <a:gd name="T103" fmla="*/ 0 h 266"/>
                <a:gd name="T104" fmla="*/ 352 w 352"/>
                <a:gd name="T105" fmla="*/ 266 h 26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52" h="266">
                  <a:moveTo>
                    <a:pt x="352" y="18"/>
                  </a:moveTo>
                  <a:lnTo>
                    <a:pt x="352" y="16"/>
                  </a:lnTo>
                  <a:lnTo>
                    <a:pt x="352" y="14"/>
                  </a:lnTo>
                  <a:lnTo>
                    <a:pt x="351" y="12"/>
                  </a:lnTo>
                  <a:lnTo>
                    <a:pt x="351" y="11"/>
                  </a:lnTo>
                  <a:lnTo>
                    <a:pt x="350" y="9"/>
                  </a:lnTo>
                  <a:lnTo>
                    <a:pt x="349" y="8"/>
                  </a:lnTo>
                  <a:lnTo>
                    <a:pt x="348" y="6"/>
                  </a:lnTo>
                  <a:lnTo>
                    <a:pt x="347" y="5"/>
                  </a:lnTo>
                  <a:lnTo>
                    <a:pt x="346" y="4"/>
                  </a:lnTo>
                  <a:lnTo>
                    <a:pt x="345" y="3"/>
                  </a:lnTo>
                  <a:lnTo>
                    <a:pt x="343" y="2"/>
                  </a:lnTo>
                  <a:lnTo>
                    <a:pt x="342" y="1"/>
                  </a:lnTo>
                  <a:lnTo>
                    <a:pt x="340" y="1"/>
                  </a:lnTo>
                  <a:lnTo>
                    <a:pt x="338" y="0"/>
                  </a:lnTo>
                  <a:lnTo>
                    <a:pt x="336" y="0"/>
                  </a:lnTo>
                  <a:lnTo>
                    <a:pt x="335" y="0"/>
                  </a:lnTo>
                  <a:lnTo>
                    <a:pt x="17" y="0"/>
                  </a:lnTo>
                  <a:lnTo>
                    <a:pt x="16" y="0"/>
                  </a:lnTo>
                  <a:lnTo>
                    <a:pt x="14" y="0"/>
                  </a:lnTo>
                  <a:lnTo>
                    <a:pt x="12" y="1"/>
                  </a:lnTo>
                  <a:lnTo>
                    <a:pt x="11" y="1"/>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48"/>
                  </a:lnTo>
                  <a:lnTo>
                    <a:pt x="0" y="250"/>
                  </a:lnTo>
                  <a:lnTo>
                    <a:pt x="0" y="252"/>
                  </a:lnTo>
                  <a:lnTo>
                    <a:pt x="1" y="254"/>
                  </a:lnTo>
                  <a:lnTo>
                    <a:pt x="1" y="255"/>
                  </a:lnTo>
                  <a:lnTo>
                    <a:pt x="2" y="257"/>
                  </a:lnTo>
                  <a:lnTo>
                    <a:pt x="3" y="258"/>
                  </a:lnTo>
                  <a:lnTo>
                    <a:pt x="4" y="259"/>
                  </a:lnTo>
                  <a:lnTo>
                    <a:pt x="5" y="261"/>
                  </a:lnTo>
                  <a:lnTo>
                    <a:pt x="6" y="262"/>
                  </a:lnTo>
                  <a:lnTo>
                    <a:pt x="8" y="263"/>
                  </a:lnTo>
                  <a:lnTo>
                    <a:pt x="9" y="264"/>
                  </a:lnTo>
                  <a:lnTo>
                    <a:pt x="11" y="264"/>
                  </a:lnTo>
                  <a:lnTo>
                    <a:pt x="12" y="265"/>
                  </a:lnTo>
                  <a:lnTo>
                    <a:pt x="14" y="265"/>
                  </a:lnTo>
                  <a:lnTo>
                    <a:pt x="16" y="266"/>
                  </a:lnTo>
                  <a:lnTo>
                    <a:pt x="17" y="266"/>
                  </a:lnTo>
                  <a:lnTo>
                    <a:pt x="335" y="266"/>
                  </a:lnTo>
                  <a:lnTo>
                    <a:pt x="336" y="266"/>
                  </a:lnTo>
                  <a:lnTo>
                    <a:pt x="338" y="265"/>
                  </a:lnTo>
                  <a:lnTo>
                    <a:pt x="340" y="265"/>
                  </a:lnTo>
                  <a:lnTo>
                    <a:pt x="342" y="264"/>
                  </a:lnTo>
                  <a:lnTo>
                    <a:pt x="343" y="264"/>
                  </a:lnTo>
                  <a:lnTo>
                    <a:pt x="345" y="263"/>
                  </a:lnTo>
                  <a:lnTo>
                    <a:pt x="346" y="262"/>
                  </a:lnTo>
                  <a:lnTo>
                    <a:pt x="347" y="261"/>
                  </a:lnTo>
                  <a:lnTo>
                    <a:pt x="348" y="259"/>
                  </a:lnTo>
                  <a:lnTo>
                    <a:pt x="349" y="258"/>
                  </a:lnTo>
                  <a:lnTo>
                    <a:pt x="350" y="257"/>
                  </a:lnTo>
                  <a:lnTo>
                    <a:pt x="351" y="255"/>
                  </a:lnTo>
                  <a:lnTo>
                    <a:pt x="351" y="254"/>
                  </a:lnTo>
                  <a:lnTo>
                    <a:pt x="352" y="252"/>
                  </a:lnTo>
                  <a:lnTo>
                    <a:pt x="352" y="250"/>
                  </a:lnTo>
                  <a:lnTo>
                    <a:pt x="352" y="248"/>
                  </a:lnTo>
                  <a:lnTo>
                    <a:pt x="352" y="18"/>
                  </a:lnTo>
                </a:path>
              </a:pathLst>
            </a:custGeom>
            <a:grpFill/>
            <a:ln w="1588">
              <a:solidFill>
                <a:srgbClr val="000000"/>
              </a:solidFill>
              <a:round/>
              <a:headEnd/>
              <a:tailEnd/>
            </a:ln>
          </p:spPr>
          <p:txBody>
            <a:bodyPr/>
            <a:lstStyle/>
            <a:p>
              <a:endParaRPr lang="en-US" sz="900" dirty="0">
                <a:solidFill>
                  <a:srgbClr val="1A1818"/>
                </a:solidFill>
              </a:endParaRPr>
            </a:p>
          </p:txBody>
        </p:sp>
        <p:sp>
          <p:nvSpPr>
            <p:cNvPr id="17" name="Freeform 459"/>
            <p:cNvSpPr>
              <a:spLocks/>
            </p:cNvSpPr>
            <p:nvPr/>
          </p:nvSpPr>
          <p:spPr bwMode="auto">
            <a:xfrm>
              <a:off x="2228917" y="5229977"/>
              <a:ext cx="834396" cy="139119"/>
            </a:xfrm>
            <a:custGeom>
              <a:avLst/>
              <a:gdLst>
                <a:gd name="T0" fmla="*/ 2147483647 w 274"/>
                <a:gd name="T1" fmla="*/ 0 h 54"/>
                <a:gd name="T2" fmla="*/ 2147483647 w 274"/>
                <a:gd name="T3" fmla="*/ 0 h 54"/>
                <a:gd name="T4" fmla="*/ 0 w 274"/>
                <a:gd name="T5" fmla="*/ 2147483647 h 54"/>
                <a:gd name="T6" fmla="*/ 2147483647 w 274"/>
                <a:gd name="T7" fmla="*/ 2147483647 h 54"/>
                <a:gd name="T8" fmla="*/ 2147483647 w 274"/>
                <a:gd name="T9" fmla="*/ 0 h 54"/>
                <a:gd name="T10" fmla="*/ 0 60000 65536"/>
                <a:gd name="T11" fmla="*/ 0 60000 65536"/>
                <a:gd name="T12" fmla="*/ 0 60000 65536"/>
                <a:gd name="T13" fmla="*/ 0 60000 65536"/>
                <a:gd name="T14" fmla="*/ 0 60000 65536"/>
                <a:gd name="T15" fmla="*/ 0 w 274"/>
                <a:gd name="T16" fmla="*/ 0 h 54"/>
                <a:gd name="T17" fmla="*/ 274 w 274"/>
                <a:gd name="T18" fmla="*/ 54 h 54"/>
              </a:gdLst>
              <a:ahLst/>
              <a:cxnLst>
                <a:cxn ang="T10">
                  <a:pos x="T0" y="T1"/>
                </a:cxn>
                <a:cxn ang="T11">
                  <a:pos x="T2" y="T3"/>
                </a:cxn>
                <a:cxn ang="T12">
                  <a:pos x="T4" y="T5"/>
                </a:cxn>
                <a:cxn ang="T13">
                  <a:pos x="T6" y="T7"/>
                </a:cxn>
                <a:cxn ang="T14">
                  <a:pos x="T8" y="T9"/>
                </a:cxn>
              </a:cxnLst>
              <a:rect l="T15" t="T16" r="T17" b="T18"/>
              <a:pathLst>
                <a:path w="274" h="54">
                  <a:moveTo>
                    <a:pt x="243" y="0"/>
                  </a:moveTo>
                  <a:lnTo>
                    <a:pt x="28" y="0"/>
                  </a:lnTo>
                  <a:lnTo>
                    <a:pt x="0" y="54"/>
                  </a:lnTo>
                  <a:lnTo>
                    <a:pt x="274" y="54"/>
                  </a:lnTo>
                  <a:lnTo>
                    <a:pt x="243" y="0"/>
                  </a:lnTo>
                  <a:close/>
                </a:path>
              </a:pathLst>
            </a:custGeom>
            <a:grpFill/>
            <a:ln w="6350">
              <a:solidFill>
                <a:srgbClr val="000000"/>
              </a:solidFill>
              <a:round/>
              <a:headEnd/>
              <a:tailEnd/>
            </a:ln>
          </p:spPr>
          <p:txBody>
            <a:bodyPr/>
            <a:lstStyle/>
            <a:p>
              <a:endParaRPr lang="en-US" sz="900" dirty="0">
                <a:solidFill>
                  <a:srgbClr val="1A1818"/>
                </a:solidFill>
              </a:endParaRPr>
            </a:p>
          </p:txBody>
        </p:sp>
        <p:sp>
          <p:nvSpPr>
            <p:cNvPr id="18" name="Freeform 460"/>
            <p:cNvSpPr>
              <a:spLocks/>
            </p:cNvSpPr>
            <p:nvPr/>
          </p:nvSpPr>
          <p:spPr bwMode="auto">
            <a:xfrm>
              <a:off x="2228917" y="5229977"/>
              <a:ext cx="834396" cy="139119"/>
            </a:xfrm>
            <a:custGeom>
              <a:avLst/>
              <a:gdLst>
                <a:gd name="T0" fmla="*/ 2147483647 w 274"/>
                <a:gd name="T1" fmla="*/ 0 h 54"/>
                <a:gd name="T2" fmla="*/ 2147483647 w 274"/>
                <a:gd name="T3" fmla="*/ 0 h 54"/>
                <a:gd name="T4" fmla="*/ 0 w 274"/>
                <a:gd name="T5" fmla="*/ 2147483647 h 54"/>
                <a:gd name="T6" fmla="*/ 2147483647 w 274"/>
                <a:gd name="T7" fmla="*/ 2147483647 h 54"/>
                <a:gd name="T8" fmla="*/ 2147483647 w 274"/>
                <a:gd name="T9" fmla="*/ 0 h 54"/>
                <a:gd name="T10" fmla="*/ 0 60000 65536"/>
                <a:gd name="T11" fmla="*/ 0 60000 65536"/>
                <a:gd name="T12" fmla="*/ 0 60000 65536"/>
                <a:gd name="T13" fmla="*/ 0 60000 65536"/>
                <a:gd name="T14" fmla="*/ 0 60000 65536"/>
                <a:gd name="T15" fmla="*/ 0 w 274"/>
                <a:gd name="T16" fmla="*/ 0 h 54"/>
                <a:gd name="T17" fmla="*/ 274 w 274"/>
                <a:gd name="T18" fmla="*/ 54 h 54"/>
              </a:gdLst>
              <a:ahLst/>
              <a:cxnLst>
                <a:cxn ang="T10">
                  <a:pos x="T0" y="T1"/>
                </a:cxn>
                <a:cxn ang="T11">
                  <a:pos x="T2" y="T3"/>
                </a:cxn>
                <a:cxn ang="T12">
                  <a:pos x="T4" y="T5"/>
                </a:cxn>
                <a:cxn ang="T13">
                  <a:pos x="T6" y="T7"/>
                </a:cxn>
                <a:cxn ang="T14">
                  <a:pos x="T8" y="T9"/>
                </a:cxn>
              </a:cxnLst>
              <a:rect l="T15" t="T16" r="T17" b="T18"/>
              <a:pathLst>
                <a:path w="274" h="54">
                  <a:moveTo>
                    <a:pt x="243" y="0"/>
                  </a:moveTo>
                  <a:lnTo>
                    <a:pt x="28" y="0"/>
                  </a:lnTo>
                  <a:lnTo>
                    <a:pt x="0" y="54"/>
                  </a:lnTo>
                  <a:lnTo>
                    <a:pt x="274" y="54"/>
                  </a:lnTo>
                  <a:lnTo>
                    <a:pt x="243" y="0"/>
                  </a:lnTo>
                </a:path>
              </a:pathLst>
            </a:custGeom>
            <a:grpFill/>
            <a:ln w="6350">
              <a:solidFill>
                <a:srgbClr val="000000"/>
              </a:solidFill>
              <a:round/>
              <a:headEnd/>
              <a:tailEnd/>
            </a:ln>
          </p:spPr>
          <p:txBody>
            <a:bodyPr/>
            <a:lstStyle/>
            <a:p>
              <a:endParaRPr lang="en-US" sz="900" dirty="0">
                <a:solidFill>
                  <a:srgbClr val="1A1818"/>
                </a:solidFill>
              </a:endParaRPr>
            </a:p>
          </p:txBody>
        </p:sp>
        <p:sp>
          <p:nvSpPr>
            <p:cNvPr id="19" name="Line 461"/>
            <p:cNvSpPr>
              <a:spLocks noChangeShapeType="1"/>
            </p:cNvSpPr>
            <p:nvPr/>
          </p:nvSpPr>
          <p:spPr bwMode="auto">
            <a:xfrm>
              <a:off x="2381179" y="5338181"/>
              <a:ext cx="676043" cy="2576"/>
            </a:xfrm>
            <a:prstGeom prst="line">
              <a:avLst/>
            </a:prstGeom>
            <a:grpFill/>
            <a:ln w="1588">
              <a:solidFill>
                <a:srgbClr val="000000"/>
              </a:solidFill>
              <a:round/>
              <a:headEnd/>
              <a:tailEnd/>
            </a:ln>
          </p:spPr>
          <p:txBody>
            <a:bodyPr/>
            <a:lstStyle/>
            <a:p>
              <a:endParaRPr lang="en-US" sz="900" dirty="0">
                <a:solidFill>
                  <a:srgbClr val="1A1818"/>
                </a:solidFill>
              </a:endParaRPr>
            </a:p>
          </p:txBody>
        </p:sp>
        <p:sp>
          <p:nvSpPr>
            <p:cNvPr id="20" name="Rectangle 462"/>
            <p:cNvSpPr>
              <a:spLocks noChangeArrowheads="1"/>
            </p:cNvSpPr>
            <p:nvPr/>
          </p:nvSpPr>
          <p:spPr bwMode="auto">
            <a:xfrm>
              <a:off x="2469491" y="5232553"/>
              <a:ext cx="331931" cy="3864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1" name="Rectangle 463"/>
            <p:cNvSpPr>
              <a:spLocks noChangeArrowheads="1"/>
            </p:cNvSpPr>
            <p:nvPr/>
          </p:nvSpPr>
          <p:spPr bwMode="auto">
            <a:xfrm>
              <a:off x="2469491" y="5232553"/>
              <a:ext cx="331931" cy="38644"/>
            </a:xfrm>
            <a:prstGeom prst="rect">
              <a:avLst/>
            </a:prstGeom>
            <a:grpFill/>
            <a:ln w="1588">
              <a:solidFill>
                <a:srgbClr val="000000"/>
              </a:solidFill>
              <a:miter lim="800000"/>
              <a:headEnd/>
              <a:tailEnd/>
            </a:ln>
          </p:spPr>
          <p:txBody>
            <a:bodyPr/>
            <a:lstStyle/>
            <a:p>
              <a:endParaRPr lang="en-US" sz="900" dirty="0">
                <a:solidFill>
                  <a:srgbClr val="1A1818"/>
                </a:solidFill>
              </a:endParaRPr>
            </a:p>
          </p:txBody>
        </p:sp>
        <p:sp>
          <p:nvSpPr>
            <p:cNvPr id="22" name="Freeform 464"/>
            <p:cNvSpPr>
              <a:spLocks/>
            </p:cNvSpPr>
            <p:nvPr/>
          </p:nvSpPr>
          <p:spPr bwMode="auto">
            <a:xfrm>
              <a:off x="2225872" y="5175875"/>
              <a:ext cx="840486" cy="48949"/>
            </a:xfrm>
            <a:custGeom>
              <a:avLst/>
              <a:gdLst>
                <a:gd name="T0" fmla="*/ 2147483647 w 276"/>
                <a:gd name="T1" fmla="*/ 0 h 19"/>
                <a:gd name="T2" fmla="*/ 0 w 276"/>
                <a:gd name="T3" fmla="*/ 0 h 19"/>
                <a:gd name="T4" fmla="*/ 2147483647 w 276"/>
                <a:gd name="T5" fmla="*/ 2147483647 h 19"/>
                <a:gd name="T6" fmla="*/ 2147483647 w 276"/>
                <a:gd name="T7" fmla="*/ 2147483647 h 19"/>
                <a:gd name="T8" fmla="*/ 2147483647 w 276"/>
                <a:gd name="T9" fmla="*/ 0 h 19"/>
                <a:gd name="T10" fmla="*/ 0 60000 65536"/>
                <a:gd name="T11" fmla="*/ 0 60000 65536"/>
                <a:gd name="T12" fmla="*/ 0 60000 65536"/>
                <a:gd name="T13" fmla="*/ 0 60000 65536"/>
                <a:gd name="T14" fmla="*/ 0 60000 65536"/>
                <a:gd name="T15" fmla="*/ 0 w 276"/>
                <a:gd name="T16" fmla="*/ 0 h 19"/>
                <a:gd name="T17" fmla="*/ 276 w 276"/>
                <a:gd name="T18" fmla="*/ 19 h 19"/>
              </a:gdLst>
              <a:ahLst/>
              <a:cxnLst>
                <a:cxn ang="T10">
                  <a:pos x="T0" y="T1"/>
                </a:cxn>
                <a:cxn ang="T11">
                  <a:pos x="T2" y="T3"/>
                </a:cxn>
                <a:cxn ang="T12">
                  <a:pos x="T4" y="T5"/>
                </a:cxn>
                <a:cxn ang="T13">
                  <a:pos x="T6" y="T7"/>
                </a:cxn>
                <a:cxn ang="T14">
                  <a:pos x="T8" y="T9"/>
                </a:cxn>
              </a:cxnLst>
              <a:rect l="T15" t="T16" r="T17" b="T18"/>
              <a:pathLst>
                <a:path w="276" h="19">
                  <a:moveTo>
                    <a:pt x="276" y="0"/>
                  </a:moveTo>
                  <a:lnTo>
                    <a:pt x="0" y="0"/>
                  </a:lnTo>
                  <a:lnTo>
                    <a:pt x="7" y="19"/>
                  </a:lnTo>
                  <a:lnTo>
                    <a:pt x="269" y="19"/>
                  </a:lnTo>
                  <a:lnTo>
                    <a:pt x="276" y="0"/>
                  </a:lnTo>
                </a:path>
              </a:pathLst>
            </a:custGeom>
            <a:grpFill/>
            <a:ln w="1588">
              <a:solidFill>
                <a:srgbClr val="000000"/>
              </a:solidFill>
              <a:round/>
              <a:headEnd/>
              <a:tailEnd/>
            </a:ln>
          </p:spPr>
          <p:txBody>
            <a:bodyPr/>
            <a:lstStyle/>
            <a:p>
              <a:endParaRPr lang="en-US" sz="900" dirty="0">
                <a:solidFill>
                  <a:srgbClr val="1A1818"/>
                </a:solidFill>
              </a:endParaRPr>
            </a:p>
          </p:txBody>
        </p:sp>
      </p:grpSp>
      <p:sp>
        <p:nvSpPr>
          <p:cNvPr id="425" name="Rectangle 424"/>
          <p:cNvSpPr/>
          <p:nvPr/>
        </p:nvSpPr>
        <p:spPr bwMode="auto">
          <a:xfrm>
            <a:off x="3721482" y="1508617"/>
            <a:ext cx="600368" cy="2251298"/>
          </a:xfrm>
          <a:prstGeom prst="rect">
            <a:avLst/>
          </a:prstGeom>
          <a:ln>
            <a:headEnd type="none" w="med" len="med"/>
            <a:tailEnd type="none" w="med" len="med"/>
          </a:ln>
        </p:spPr>
        <p:style>
          <a:lnRef idx="1">
            <a:schemeClr val="dk1"/>
          </a:lnRef>
          <a:fillRef idx="2">
            <a:schemeClr val="dk1"/>
          </a:fillRef>
          <a:effectRef idx="1">
            <a:schemeClr val="dk1"/>
          </a:effectRef>
          <a:fontRef idx="minor">
            <a:schemeClr val="dk1"/>
          </a:fontRef>
        </p:style>
        <p:txBody>
          <a:bodyPr vert="horz" wrap="square" lIns="59719" tIns="29861" rIns="59719" bIns="29861" numCol="1" rtlCol="0" anchor="ctr" anchorCtr="0" compatLnSpc="1">
            <a:prstTxWarp prst="textNoShape">
              <a:avLst/>
            </a:prstTxWarp>
            <a:noAutofit/>
          </a:bodyPr>
          <a:lstStyle/>
          <a:p>
            <a:pPr algn="ctr" defTabSz="597193"/>
            <a:r>
              <a:rPr lang="en-AU" sz="1200" dirty="0">
                <a:solidFill>
                  <a:srgbClr val="1A1818"/>
                </a:solidFill>
                <a:latin typeface="Arial" pitchFamily="34" charset="0"/>
              </a:rPr>
              <a:t>Web Server</a:t>
            </a:r>
          </a:p>
        </p:txBody>
      </p:sp>
      <p:sp>
        <p:nvSpPr>
          <p:cNvPr id="426" name="TextBox 425"/>
          <p:cNvSpPr txBox="1"/>
          <p:nvPr/>
        </p:nvSpPr>
        <p:spPr>
          <a:xfrm>
            <a:off x="1620191" y="2850738"/>
            <a:ext cx="1014375" cy="256513"/>
          </a:xfrm>
          <a:prstGeom prst="rect">
            <a:avLst/>
          </a:prstGeom>
          <a:noFill/>
        </p:spPr>
        <p:txBody>
          <a:bodyPr wrap="none" lIns="59719" tIns="29861" rIns="59719" bIns="29861" rtlCol="0">
            <a:spAutoFit/>
          </a:bodyPr>
          <a:lstStyle/>
          <a:p>
            <a:r>
              <a:rPr lang="en-AU" sz="1275" dirty="0">
                <a:solidFill>
                  <a:srgbClr val="1A1818"/>
                </a:solidFill>
              </a:rPr>
              <a:t>Web Browser</a:t>
            </a:r>
          </a:p>
        </p:txBody>
      </p:sp>
      <p:sp>
        <p:nvSpPr>
          <p:cNvPr id="427" name="Rectangle 426"/>
          <p:cNvSpPr/>
          <p:nvPr/>
        </p:nvSpPr>
        <p:spPr bwMode="auto">
          <a:xfrm>
            <a:off x="4772122" y="1508618"/>
            <a:ext cx="1300799" cy="995766"/>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ctr" anchorCtr="0" compatLnSpc="1">
            <a:prstTxWarp prst="textNoShape">
              <a:avLst/>
            </a:prstTxWarp>
            <a:noAutofit/>
          </a:bodyPr>
          <a:lstStyle/>
          <a:p>
            <a:pPr algn="ctr" defTabSz="597193"/>
            <a:r>
              <a:rPr lang="en-AU" sz="1200" dirty="0">
                <a:solidFill>
                  <a:srgbClr val="1A1818"/>
                </a:solidFill>
                <a:latin typeface="Arial" pitchFamily="34" charset="0"/>
              </a:rPr>
              <a:t>Application  Server</a:t>
            </a:r>
          </a:p>
        </p:txBody>
      </p:sp>
      <p:sp>
        <p:nvSpPr>
          <p:cNvPr id="429" name="Flowchart: Magnetic Disk 428"/>
          <p:cNvSpPr/>
          <p:nvPr/>
        </p:nvSpPr>
        <p:spPr bwMode="auto">
          <a:xfrm>
            <a:off x="6603481" y="1774168"/>
            <a:ext cx="800492" cy="471596"/>
          </a:xfrm>
          <a:prstGeom prst="flowChartMagneticDisk">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59719" tIns="29861" rIns="59719" bIns="29861" numCol="1" rtlCol="0" anchor="ctr" anchorCtr="0" compatLnSpc="1">
            <a:prstTxWarp prst="textNoShape">
              <a:avLst/>
            </a:prstTxWarp>
            <a:spAutoFit/>
          </a:bodyPr>
          <a:lstStyle/>
          <a:p>
            <a:pPr algn="ctr" defTabSz="597193"/>
            <a:r>
              <a:rPr lang="en-AU" sz="1151" dirty="0">
                <a:solidFill>
                  <a:srgbClr val="1A1818"/>
                </a:solidFill>
                <a:latin typeface="Arial" pitchFamily="34" charset="0"/>
              </a:rPr>
              <a:t>Data</a:t>
            </a:r>
          </a:p>
        </p:txBody>
      </p:sp>
      <p:sp>
        <p:nvSpPr>
          <p:cNvPr id="430" name="Rectangle 429"/>
          <p:cNvSpPr/>
          <p:nvPr/>
        </p:nvSpPr>
        <p:spPr bwMode="auto">
          <a:xfrm>
            <a:off x="4772122" y="2764150"/>
            <a:ext cx="1300799" cy="995766"/>
          </a:xfrm>
          <a:prstGeom prst="rect">
            <a:avLst/>
          </a:prstGeom>
          <a:ln>
            <a:headEnd type="none" w="med" len="med"/>
            <a:tailEnd type="none" w="med" len="med"/>
          </a:ln>
        </p:spPr>
        <p:style>
          <a:lnRef idx="1">
            <a:schemeClr val="accent1"/>
          </a:lnRef>
          <a:fillRef idx="2">
            <a:schemeClr val="accent1"/>
          </a:fillRef>
          <a:effectRef idx="1">
            <a:schemeClr val="accent1"/>
          </a:effectRef>
          <a:fontRef idx="minor">
            <a:schemeClr val="dk1"/>
          </a:fontRef>
        </p:style>
        <p:txBody>
          <a:bodyPr vert="horz" wrap="square" lIns="59719" tIns="29861" rIns="59719" bIns="29861" numCol="1" rtlCol="0" anchor="ctr" anchorCtr="0" compatLnSpc="1">
            <a:prstTxWarp prst="textNoShape">
              <a:avLst/>
            </a:prstTxWarp>
            <a:noAutofit/>
          </a:bodyPr>
          <a:lstStyle/>
          <a:p>
            <a:pPr algn="ctr" defTabSz="597193"/>
            <a:r>
              <a:rPr lang="en-AU" sz="1200" dirty="0">
                <a:solidFill>
                  <a:srgbClr val="1A1818"/>
                </a:solidFill>
                <a:latin typeface="Arial" pitchFamily="34" charset="0"/>
              </a:rPr>
              <a:t>File</a:t>
            </a:r>
          </a:p>
          <a:p>
            <a:pPr algn="ctr" defTabSz="597193"/>
            <a:r>
              <a:rPr lang="en-AU" sz="1200" dirty="0">
                <a:solidFill>
                  <a:srgbClr val="1A1818"/>
                </a:solidFill>
                <a:latin typeface="Arial" pitchFamily="34" charset="0"/>
              </a:rPr>
              <a:t>System</a:t>
            </a:r>
          </a:p>
        </p:txBody>
      </p:sp>
      <p:sp>
        <p:nvSpPr>
          <p:cNvPr id="431" name="Rounded Rectangle 430"/>
          <p:cNvSpPr/>
          <p:nvPr/>
        </p:nvSpPr>
        <p:spPr bwMode="auto">
          <a:xfrm>
            <a:off x="6523200" y="2850741"/>
            <a:ext cx="1100675" cy="779296"/>
          </a:xfrm>
          <a:prstGeom prst="round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59719" tIns="29861" rIns="59719" bIns="29861" numCol="1" rtlCol="0" anchor="ctr" anchorCtr="0" compatLnSpc="1">
            <a:prstTxWarp prst="textNoShape">
              <a:avLst/>
            </a:prstTxWarp>
            <a:noAutofit/>
          </a:bodyPr>
          <a:lstStyle/>
          <a:p>
            <a:pPr algn="ctr" defTabSz="597193"/>
            <a:r>
              <a:rPr lang="en-AU" sz="1200" dirty="0">
                <a:solidFill>
                  <a:srgbClr val="1A1818"/>
                </a:solidFill>
                <a:latin typeface="Arial" pitchFamily="34" charset="0"/>
              </a:rPr>
              <a:t>External Systems</a:t>
            </a:r>
          </a:p>
        </p:txBody>
      </p:sp>
      <p:cxnSp>
        <p:nvCxnSpPr>
          <p:cNvPr id="433" name="Straight Arrow Connector 432"/>
          <p:cNvCxnSpPr>
            <a:stCxn id="427" idx="3"/>
            <a:endCxn id="429" idx="2"/>
          </p:cNvCxnSpPr>
          <p:nvPr/>
        </p:nvCxnSpPr>
        <p:spPr bwMode="auto">
          <a:xfrm>
            <a:off x="6072921" y="2006501"/>
            <a:ext cx="530560" cy="3465"/>
          </a:xfrm>
          <a:prstGeom prst="straightConnector1">
            <a:avLst/>
          </a:prstGeom>
          <a:ln>
            <a:headEnd type="arrow" w="med" len="med"/>
            <a:tailEnd type="arrow"/>
          </a:ln>
        </p:spPr>
        <p:style>
          <a:lnRef idx="3">
            <a:schemeClr val="accent1"/>
          </a:lnRef>
          <a:fillRef idx="0">
            <a:schemeClr val="accent1"/>
          </a:fillRef>
          <a:effectRef idx="2">
            <a:schemeClr val="accent1"/>
          </a:effectRef>
          <a:fontRef idx="minor">
            <a:schemeClr val="tx1"/>
          </a:fontRef>
        </p:style>
      </p:cxnSp>
      <p:cxnSp>
        <p:nvCxnSpPr>
          <p:cNvPr id="435" name="Straight Arrow Connector 434"/>
          <p:cNvCxnSpPr/>
          <p:nvPr/>
        </p:nvCxnSpPr>
        <p:spPr bwMode="auto">
          <a:xfrm>
            <a:off x="6122952" y="2504386"/>
            <a:ext cx="450276" cy="346354"/>
          </a:xfrm>
          <a:prstGeom prst="straightConnector1">
            <a:avLst/>
          </a:prstGeom>
          <a:ln>
            <a:headEnd type="arrow" w="med" len="med"/>
            <a:tailEnd type="arrow"/>
          </a:ln>
        </p:spPr>
        <p:style>
          <a:lnRef idx="3">
            <a:schemeClr val="accent1"/>
          </a:lnRef>
          <a:fillRef idx="0">
            <a:schemeClr val="accent1"/>
          </a:fillRef>
          <a:effectRef idx="2">
            <a:schemeClr val="accent1"/>
          </a:effectRef>
          <a:fontRef idx="minor">
            <a:schemeClr val="tx1"/>
          </a:fontRef>
        </p:style>
      </p:cxnSp>
      <p:cxnSp>
        <p:nvCxnSpPr>
          <p:cNvPr id="437" name="Straight Arrow Connector 436"/>
          <p:cNvCxnSpPr>
            <a:stCxn id="427" idx="2"/>
            <a:endCxn id="430" idx="0"/>
          </p:cNvCxnSpPr>
          <p:nvPr/>
        </p:nvCxnSpPr>
        <p:spPr bwMode="auto">
          <a:xfrm>
            <a:off x="5422522" y="2504383"/>
            <a:ext cx="0" cy="259766"/>
          </a:xfrm>
          <a:prstGeom prst="straightConnector1">
            <a:avLst/>
          </a:prstGeom>
          <a:ln>
            <a:headEnd type="arrow" w="med" len="med"/>
            <a:tailEnd type="none"/>
          </a:ln>
        </p:spPr>
        <p:style>
          <a:lnRef idx="3">
            <a:schemeClr val="accent1"/>
          </a:lnRef>
          <a:fillRef idx="0">
            <a:schemeClr val="accent1"/>
          </a:fillRef>
          <a:effectRef idx="2">
            <a:schemeClr val="accent1"/>
          </a:effectRef>
          <a:fontRef idx="minor">
            <a:schemeClr val="tx1"/>
          </a:fontRef>
        </p:style>
      </p:cxnSp>
      <p:cxnSp>
        <p:nvCxnSpPr>
          <p:cNvPr id="440" name="Straight Arrow Connector 439"/>
          <p:cNvCxnSpPr>
            <a:endCxn id="430" idx="1"/>
          </p:cNvCxnSpPr>
          <p:nvPr/>
        </p:nvCxnSpPr>
        <p:spPr bwMode="auto">
          <a:xfrm flipV="1">
            <a:off x="4306031" y="3262034"/>
            <a:ext cx="466092" cy="353"/>
          </a:xfrm>
          <a:prstGeom prst="straightConnector1">
            <a:avLst/>
          </a:prstGeom>
          <a:ln>
            <a:headEnd type="arrow" w="med" len="med"/>
            <a:tailEnd type="none"/>
          </a:ln>
        </p:spPr>
        <p:style>
          <a:lnRef idx="3">
            <a:schemeClr val="accent1"/>
          </a:lnRef>
          <a:fillRef idx="0">
            <a:schemeClr val="accent1"/>
          </a:fillRef>
          <a:effectRef idx="2">
            <a:schemeClr val="accent1"/>
          </a:effectRef>
          <a:fontRef idx="minor">
            <a:schemeClr val="tx1"/>
          </a:fontRef>
        </p:style>
      </p:cxnSp>
      <p:cxnSp>
        <p:nvCxnSpPr>
          <p:cNvPr id="444" name="Straight Arrow Connector 443"/>
          <p:cNvCxnSpPr>
            <a:endCxn id="427" idx="1"/>
          </p:cNvCxnSpPr>
          <p:nvPr/>
        </p:nvCxnSpPr>
        <p:spPr bwMode="auto">
          <a:xfrm flipV="1">
            <a:off x="4321632" y="2006504"/>
            <a:ext cx="450493" cy="109"/>
          </a:xfrm>
          <a:prstGeom prst="straightConnector1">
            <a:avLst/>
          </a:prstGeom>
          <a:ln>
            <a:headEnd type="arrow" w="med" len="med"/>
            <a:tailEnd type="arrow"/>
          </a:ln>
        </p:spPr>
        <p:style>
          <a:lnRef idx="3">
            <a:schemeClr val="accent1"/>
          </a:lnRef>
          <a:fillRef idx="0">
            <a:schemeClr val="accent1"/>
          </a:fillRef>
          <a:effectRef idx="2">
            <a:schemeClr val="accent1"/>
          </a:effectRef>
          <a:fontRef idx="minor">
            <a:schemeClr val="tx1"/>
          </a:fontRef>
        </p:style>
      </p:cxnSp>
      <p:cxnSp>
        <p:nvCxnSpPr>
          <p:cNvPr id="449" name="Straight Arrow Connector 448"/>
          <p:cNvCxnSpPr>
            <a:stCxn id="224" idx="2"/>
            <a:endCxn id="425" idx="1"/>
          </p:cNvCxnSpPr>
          <p:nvPr/>
        </p:nvCxnSpPr>
        <p:spPr bwMode="auto">
          <a:xfrm flipV="1">
            <a:off x="2631842" y="2634270"/>
            <a:ext cx="1089640" cy="764"/>
          </a:xfrm>
          <a:prstGeom prst="straightConnector1">
            <a:avLst/>
          </a:prstGeom>
          <a:ln>
            <a:headEnd type="arrow" w="med" len="med"/>
            <a:tailEnd type="arrow"/>
          </a:ln>
        </p:spPr>
        <p:style>
          <a:lnRef idx="3">
            <a:schemeClr val="accent1"/>
          </a:lnRef>
          <a:fillRef idx="0">
            <a:schemeClr val="accent1"/>
          </a:fillRef>
          <a:effectRef idx="2">
            <a:schemeClr val="accent1"/>
          </a:effectRef>
          <a:fontRef idx="minor">
            <a:schemeClr val="tx1"/>
          </a:fontRef>
        </p:style>
      </p:cxnSp>
      <p:sp>
        <p:nvSpPr>
          <p:cNvPr id="453" name="TextBox 452"/>
          <p:cNvSpPr txBox="1"/>
          <p:nvPr/>
        </p:nvSpPr>
        <p:spPr>
          <a:xfrm>
            <a:off x="2720866" y="2417796"/>
            <a:ext cx="755394" cy="198805"/>
          </a:xfrm>
          <a:prstGeom prst="rect">
            <a:avLst/>
          </a:prstGeom>
          <a:noFill/>
        </p:spPr>
        <p:txBody>
          <a:bodyPr wrap="none" lIns="59719" tIns="29861" rIns="59719" bIns="29861" rtlCol="0">
            <a:spAutoFit/>
          </a:bodyPr>
          <a:lstStyle/>
          <a:p>
            <a:r>
              <a:rPr lang="en-AU" sz="900" dirty="0">
                <a:solidFill>
                  <a:srgbClr val="1A1818"/>
                </a:solidFill>
              </a:rPr>
              <a:t>Page Request</a:t>
            </a:r>
          </a:p>
        </p:txBody>
      </p:sp>
      <p:sp>
        <p:nvSpPr>
          <p:cNvPr id="454" name="TextBox 453"/>
          <p:cNvSpPr txBox="1"/>
          <p:nvPr/>
        </p:nvSpPr>
        <p:spPr>
          <a:xfrm>
            <a:off x="1460685" y="4063674"/>
            <a:ext cx="6095285" cy="237405"/>
          </a:xfrm>
          <a:prstGeom prst="rect">
            <a:avLst/>
          </a:prstGeom>
          <a:noFill/>
        </p:spPr>
        <p:txBody>
          <a:bodyPr wrap="square" lIns="59719" tIns="29861" rIns="59719" bIns="29861" rtlCol="0">
            <a:spAutoFit/>
          </a:bodyPr>
          <a:lstStyle/>
          <a:p>
            <a:r>
              <a:rPr lang="en-AU" sz="1151" dirty="0">
                <a:solidFill>
                  <a:schemeClr val="bg2">
                    <a:lumMod val="60000"/>
                    <a:lumOff val="40000"/>
                  </a:schemeClr>
                </a:solidFill>
              </a:rPr>
              <a:t>Issue: This is a single very specific, simplistic and high level view.</a:t>
            </a:r>
          </a:p>
        </p:txBody>
      </p:sp>
    </p:spTree>
    <p:extLst>
      <p:ext uri="{BB962C8B-B14F-4D97-AF65-F5344CB8AC3E}">
        <p14:creationId xmlns:p14="http://schemas.microsoft.com/office/powerpoint/2010/main" val="2400274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MicroSoft</a:t>
            </a:r>
            <a:r>
              <a:rPr lang="en-AU" dirty="0"/>
              <a:t> Application Architecture (Early)</a:t>
            </a:r>
            <a:endParaRPr lang="en-US" dirty="0"/>
          </a:p>
        </p:txBody>
      </p:sp>
      <p:sp>
        <p:nvSpPr>
          <p:cNvPr id="4" name="TextBox 3"/>
          <p:cNvSpPr txBox="1"/>
          <p:nvPr/>
        </p:nvSpPr>
        <p:spPr>
          <a:xfrm>
            <a:off x="481020" y="788290"/>
            <a:ext cx="2818440" cy="2553295"/>
          </a:xfrm>
          <a:prstGeom prst="rect">
            <a:avLst/>
          </a:prstGeom>
          <a:noFill/>
        </p:spPr>
        <p:txBody>
          <a:bodyPr wrap="square" lIns="59719" tIns="29861" rIns="59719" bIns="29861" rtlCol="0">
            <a:spAutoFit/>
          </a:bodyPr>
          <a:lstStyle/>
          <a:p>
            <a:pPr marL="151373" indent="-151373"/>
            <a:r>
              <a:rPr lang="en-AU" sz="1800" b="1" dirty="0">
                <a:solidFill>
                  <a:srgbClr val="1A1818"/>
                </a:solidFill>
              </a:rPr>
              <a:t>Add:</a:t>
            </a:r>
          </a:p>
          <a:p>
            <a:pPr marL="540999" lvl="2" indent="-151373">
              <a:buFont typeface="Arial" pitchFamily="34" charset="0"/>
              <a:buChar char="•"/>
            </a:pPr>
            <a:r>
              <a:rPr lang="en-AU" sz="1800" dirty="0">
                <a:solidFill>
                  <a:srgbClr val="1A1818"/>
                </a:solidFill>
              </a:rPr>
              <a:t>Layers</a:t>
            </a:r>
          </a:p>
          <a:p>
            <a:pPr marL="906575" lvl="3" indent="-151373">
              <a:buFont typeface="Arial" pitchFamily="34" charset="0"/>
              <a:buChar char="•"/>
            </a:pPr>
            <a:r>
              <a:rPr lang="en-AU" sz="1800" dirty="0">
                <a:solidFill>
                  <a:srgbClr val="1A1818"/>
                </a:solidFill>
              </a:rPr>
              <a:t>Service Layer </a:t>
            </a:r>
            <a:br>
              <a:rPr lang="en-AU" sz="1800" dirty="0">
                <a:solidFill>
                  <a:srgbClr val="1A1818"/>
                </a:solidFill>
              </a:rPr>
            </a:br>
            <a:r>
              <a:rPr lang="en-AU" sz="1800" dirty="0">
                <a:solidFill>
                  <a:srgbClr val="1A1818"/>
                </a:solidFill>
              </a:rPr>
              <a:t>- B2B by-passing presentation</a:t>
            </a:r>
          </a:p>
          <a:p>
            <a:pPr marL="540999" lvl="1" indent="-151373">
              <a:buFont typeface="Arial" pitchFamily="34" charset="0"/>
              <a:buChar char="•"/>
            </a:pPr>
            <a:r>
              <a:rPr lang="en-AU" sz="1800" dirty="0">
                <a:solidFill>
                  <a:srgbClr val="1A1818"/>
                </a:solidFill>
              </a:rPr>
              <a:t>Components</a:t>
            </a:r>
          </a:p>
          <a:p>
            <a:pPr marL="540999" lvl="1" indent="-151373">
              <a:buFont typeface="Arial" pitchFamily="34" charset="0"/>
              <a:buChar char="•"/>
            </a:pPr>
            <a:r>
              <a:rPr lang="en-AU" sz="1800" dirty="0">
                <a:solidFill>
                  <a:srgbClr val="1A1818"/>
                </a:solidFill>
              </a:rPr>
              <a:t>Patterns</a:t>
            </a:r>
          </a:p>
          <a:p>
            <a:pPr marL="540999" lvl="1" indent="-151373">
              <a:buFont typeface="Arial" pitchFamily="34" charset="0"/>
              <a:buChar char="•"/>
            </a:pPr>
            <a:r>
              <a:rPr lang="en-AU" sz="1800" dirty="0">
                <a:solidFill>
                  <a:srgbClr val="1A1818"/>
                </a:solidFill>
              </a:rPr>
              <a:t>Cross-cutting concerns</a:t>
            </a:r>
          </a:p>
          <a:p>
            <a:pPr marL="151373" indent="-151373"/>
            <a:endParaRPr lang="en-AU" sz="1800" dirty="0">
              <a:solidFill>
                <a:srgbClr val="1A1818"/>
              </a:solidFill>
            </a:endParaRPr>
          </a:p>
        </p:txBody>
      </p:sp>
      <p:pic>
        <p:nvPicPr>
          <p:cNvPr id="5" name="Picture 4" descr="microsoft layers-2.png"/>
          <p:cNvPicPr>
            <a:picLocks noChangeAspect="1"/>
          </p:cNvPicPr>
          <p:nvPr/>
        </p:nvPicPr>
        <p:blipFill>
          <a:blip r:embed="rId3" cstate="print"/>
          <a:stretch>
            <a:fillRect/>
          </a:stretch>
        </p:blipFill>
        <p:spPr>
          <a:xfrm>
            <a:off x="3687995" y="865614"/>
            <a:ext cx="4312323" cy="3856069"/>
          </a:xfrm>
          <a:prstGeom prst="rect">
            <a:avLst/>
          </a:prstGeom>
        </p:spPr>
      </p:pic>
    </p:spTree>
    <p:extLst>
      <p:ext uri="{BB962C8B-B14F-4D97-AF65-F5344CB8AC3E}">
        <p14:creationId xmlns:p14="http://schemas.microsoft.com/office/powerpoint/2010/main" val="2652533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Microsoft DDD N-Layer Architecture Style (Recent)</a:t>
            </a:r>
          </a:p>
        </p:txBody>
      </p:sp>
      <p:sp>
        <p:nvSpPr>
          <p:cNvPr id="5" name="Rectangle 4"/>
          <p:cNvSpPr/>
          <p:nvPr/>
        </p:nvSpPr>
        <p:spPr>
          <a:xfrm>
            <a:off x="4496980" y="2433252"/>
            <a:ext cx="184944" cy="258350"/>
          </a:xfrm>
          <a:prstGeom prst="rect">
            <a:avLst/>
          </a:prstGeom>
        </p:spPr>
        <p:txBody>
          <a:bodyPr wrap="none" lIns="80465" tIns="40232" rIns="80465" bIns="40232">
            <a:spAutoFit/>
          </a:bodyPr>
          <a:lstStyle/>
          <a:p>
            <a:r>
              <a:rPr lang="en-US" sz="1151" b="1" baseline="30000" dirty="0"/>
              <a:t> </a:t>
            </a:r>
            <a:endParaRPr lang="en-US" sz="1151" dirty="0"/>
          </a:p>
        </p:txBody>
      </p:sp>
      <p:pic>
        <p:nvPicPr>
          <p:cNvPr id="7" name="Picture 6" descr="Screen Shot 2016-12-15 at 9.33.59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6803" y="738900"/>
            <a:ext cx="5520354" cy="4133716"/>
          </a:xfrm>
          <a:prstGeom prst="rect">
            <a:avLst/>
          </a:prstGeom>
        </p:spPr>
      </p:pic>
    </p:spTree>
    <p:extLst>
      <p:ext uri="{BB962C8B-B14F-4D97-AF65-F5344CB8AC3E}">
        <p14:creationId xmlns:p14="http://schemas.microsoft.com/office/powerpoint/2010/main" val="221566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pPr>
              <a:lnSpc>
                <a:spcPct val="94000"/>
              </a:lnSpc>
            </a:pPr>
            <a:r>
              <a:rPr lang="en-US" dirty="0"/>
              <a:t>Agenda</a:t>
            </a:r>
          </a:p>
        </p:txBody>
      </p:sp>
      <p:sp>
        <p:nvSpPr>
          <p:cNvPr id="6147" name="TextBox 21"/>
          <p:cNvSpPr txBox="1">
            <a:spLocks noChangeArrowheads="1"/>
          </p:cNvSpPr>
          <p:nvPr/>
        </p:nvSpPr>
        <p:spPr bwMode="auto">
          <a:xfrm>
            <a:off x="752008" y="1251552"/>
            <a:ext cx="3482817" cy="2522518"/>
          </a:xfrm>
          <a:prstGeom prst="rect">
            <a:avLst/>
          </a:prstGeom>
          <a:noFill/>
          <a:ln w="9525">
            <a:noFill/>
            <a:miter lim="800000"/>
            <a:headEnd/>
            <a:tailEnd/>
          </a:ln>
        </p:spPr>
        <p:txBody>
          <a:bodyPr wrap="square" lIns="59719" tIns="29861" rIns="59719" bIns="29861">
            <a:spAutoFit/>
          </a:bodyPr>
          <a:lstStyle/>
          <a:p>
            <a:pPr marL="152410" lvl="1" indent="-152410">
              <a:buFont typeface="Arial" pitchFamily="34" charset="0"/>
              <a:buChar char="•"/>
            </a:pPr>
            <a:r>
              <a:rPr lang="en-AU" sz="1600" dirty="0">
                <a:solidFill>
                  <a:srgbClr val="1A1818"/>
                </a:solidFill>
              </a:rPr>
              <a:t>Stakeholders and Views</a:t>
            </a:r>
          </a:p>
          <a:p>
            <a:pPr marL="152410" lvl="1" indent="-152410">
              <a:buFont typeface="Arial" pitchFamily="34" charset="0"/>
              <a:buChar char="•"/>
            </a:pPr>
            <a:r>
              <a:rPr lang="en-AU" sz="1600" dirty="0">
                <a:solidFill>
                  <a:srgbClr val="1A1818"/>
                </a:solidFill>
              </a:rPr>
              <a:t>Prior Approaches</a:t>
            </a:r>
          </a:p>
          <a:p>
            <a:pPr marL="152410" lvl="1" indent="-152410">
              <a:buFont typeface="Arial" pitchFamily="34" charset="0"/>
              <a:buChar char="•"/>
            </a:pPr>
            <a:r>
              <a:rPr lang="en-AU" sz="1600" dirty="0">
                <a:solidFill>
                  <a:srgbClr val="1A1818"/>
                </a:solidFill>
              </a:rPr>
              <a:t>The 3D Cube:</a:t>
            </a:r>
          </a:p>
          <a:p>
            <a:pPr marL="451005" lvl="2" indent="-152410">
              <a:buFont typeface="Arial" pitchFamily="34" charset="0"/>
              <a:buChar char="•"/>
            </a:pPr>
            <a:r>
              <a:rPr lang="en-AU" sz="1600" dirty="0">
                <a:solidFill>
                  <a:srgbClr val="1A1818"/>
                </a:solidFill>
              </a:rPr>
              <a:t>Service Tiers</a:t>
            </a:r>
          </a:p>
          <a:p>
            <a:pPr marL="451005" lvl="2" indent="-152410">
              <a:buFont typeface="Arial" pitchFamily="34" charset="0"/>
              <a:buChar char="•"/>
            </a:pPr>
            <a:r>
              <a:rPr lang="en-AU" sz="1600" dirty="0">
                <a:solidFill>
                  <a:srgbClr val="1A1818"/>
                </a:solidFill>
              </a:rPr>
              <a:t>Layers</a:t>
            </a:r>
          </a:p>
          <a:p>
            <a:pPr marL="451005" lvl="2" indent="-152410">
              <a:buFont typeface="Arial" pitchFamily="34" charset="0"/>
              <a:buChar char="•"/>
            </a:pPr>
            <a:r>
              <a:rPr lang="en-AU" sz="1600" dirty="0">
                <a:solidFill>
                  <a:srgbClr val="1A1818"/>
                </a:solidFill>
              </a:rPr>
              <a:t>Qualities</a:t>
            </a:r>
          </a:p>
          <a:p>
            <a:pPr marL="451005" lvl="2" indent="-152410">
              <a:buFont typeface="Arial" pitchFamily="34" charset="0"/>
              <a:buChar char="•"/>
            </a:pPr>
            <a:r>
              <a:rPr lang="en-AU" sz="1600" dirty="0">
                <a:solidFill>
                  <a:srgbClr val="1A1818"/>
                </a:solidFill>
              </a:rPr>
              <a:t>Stakeholder Views</a:t>
            </a:r>
          </a:p>
          <a:p>
            <a:pPr marL="85429" lvl="1" indent="-152410">
              <a:buFont typeface="Arial" pitchFamily="34" charset="0"/>
              <a:buChar char="•"/>
            </a:pPr>
            <a:r>
              <a:rPr lang="en-AU" sz="1600" dirty="0">
                <a:solidFill>
                  <a:srgbClr val="1A1818"/>
                </a:solidFill>
              </a:rPr>
              <a:t>System Architecture Document </a:t>
            </a:r>
          </a:p>
          <a:p>
            <a:pPr marL="152410" lvl="1" indent="-152410">
              <a:buFont typeface="Arial" pitchFamily="34" charset="0"/>
              <a:buChar char="•"/>
            </a:pPr>
            <a:r>
              <a:rPr lang="en-AU" sz="1600" dirty="0">
                <a:solidFill>
                  <a:srgbClr val="1A1818"/>
                </a:solidFill>
              </a:rPr>
              <a:t>Value of the Cube</a:t>
            </a:r>
          </a:p>
          <a:p>
            <a:pPr marL="152410" lvl="1" indent="-152410">
              <a:buFont typeface="Arial" pitchFamily="34" charset="0"/>
              <a:buChar char="•"/>
            </a:pPr>
            <a:endParaRPr lang="en-AU" sz="1600" dirty="0">
              <a:solidFill>
                <a:srgbClr val="1A1818"/>
              </a:solidFill>
            </a:endParaRPr>
          </a:p>
        </p:txBody>
      </p:sp>
      <p:pic>
        <p:nvPicPr>
          <p:cNvPr id="2" name="Picture 1"/>
          <p:cNvPicPr>
            <a:picLocks noChangeAspect="1"/>
          </p:cNvPicPr>
          <p:nvPr/>
        </p:nvPicPr>
        <p:blipFill>
          <a:blip r:embed="rId3"/>
          <a:stretch>
            <a:fillRect/>
          </a:stretch>
        </p:blipFill>
        <p:spPr>
          <a:xfrm>
            <a:off x="4943501" y="1196769"/>
            <a:ext cx="3131595" cy="2775266"/>
          </a:xfrm>
          <a:prstGeom prst="rect">
            <a:avLst/>
          </a:prstGeom>
        </p:spPr>
      </p:pic>
      <p:sp>
        <p:nvSpPr>
          <p:cNvPr id="6" name="TextBox 5"/>
          <p:cNvSpPr txBox="1"/>
          <p:nvPr/>
        </p:nvSpPr>
        <p:spPr>
          <a:xfrm>
            <a:off x="1204244" y="4192305"/>
            <a:ext cx="6514604" cy="369332"/>
          </a:xfrm>
          <a:prstGeom prst="rect">
            <a:avLst/>
          </a:prstGeom>
          <a:noFill/>
        </p:spPr>
        <p:txBody>
          <a:bodyPr wrap="none" rtlCol="0">
            <a:spAutoFit/>
          </a:bodyPr>
          <a:lstStyle/>
          <a:p>
            <a:r>
              <a:rPr lang="en-US" sz="1800" dirty="0"/>
              <a:t>This is a short introduction, all aspects are detailed in further packs.</a:t>
            </a:r>
          </a:p>
        </p:txBody>
      </p:sp>
    </p:spTree>
    <p:extLst>
      <p:ext uri="{BB962C8B-B14F-4D97-AF65-F5344CB8AC3E}">
        <p14:creationId xmlns:p14="http://schemas.microsoft.com/office/powerpoint/2010/main" val="19019881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9379" name="Rectangle 3"/>
          <p:cNvSpPr>
            <a:spLocks noGrp="1" noChangeArrowheads="1"/>
          </p:cNvSpPr>
          <p:nvPr>
            <p:ph type="title"/>
          </p:nvPr>
        </p:nvSpPr>
        <p:spPr/>
        <p:txBody>
          <a:bodyPr>
            <a:normAutofit fontScale="90000"/>
          </a:bodyPr>
          <a:lstStyle/>
          <a:p>
            <a:pPr defTabSz="798116"/>
            <a:r>
              <a:rPr lang="en-US" sz="2475" dirty="0"/>
              <a:t>The 3D Cube</a:t>
            </a:r>
          </a:p>
        </p:txBody>
      </p:sp>
      <p:sp>
        <p:nvSpPr>
          <p:cNvPr id="229380" name="Text Box 4"/>
          <p:cNvSpPr txBox="1">
            <a:spLocks noChangeArrowheads="1"/>
          </p:cNvSpPr>
          <p:nvPr/>
        </p:nvSpPr>
        <p:spPr bwMode="auto">
          <a:xfrm>
            <a:off x="341869" y="619737"/>
            <a:ext cx="4291953" cy="995863"/>
          </a:xfrm>
          <a:prstGeom prst="rect">
            <a:avLst/>
          </a:prstGeom>
          <a:noFill/>
          <a:ln w="12700" algn="ctr">
            <a:noFill/>
            <a:miter lim="800000"/>
            <a:headEnd/>
            <a:tailEnd/>
          </a:ln>
        </p:spPr>
        <p:txBody>
          <a:bodyPr wrap="square" lIns="71831" tIns="35916" rIns="71831" bIns="35916">
            <a:spAutoFit/>
          </a:bodyPr>
          <a:lstStyle/>
          <a:p>
            <a:pPr marL="171436" indent="-171436" eaLnBrk="0" hangingPunct="0">
              <a:buFont typeface="Arial" pitchFamily="34" charset="0"/>
              <a:buChar char="•"/>
            </a:pPr>
            <a:r>
              <a:rPr lang="en-US" sz="1200" dirty="0"/>
              <a:t>A 3-D Conceptual Partitioning of an N-Tier or Service Based Composite System (Application). </a:t>
            </a:r>
          </a:p>
          <a:p>
            <a:pPr marL="170260" indent="-170260" eaLnBrk="0" hangingPunct="0">
              <a:buFont typeface="Arial" pitchFamily="34" charset="0"/>
              <a:buChar char="•"/>
            </a:pPr>
            <a:r>
              <a:rPr lang="en-US" sz="1200" dirty="0"/>
              <a:t>Provides a well defined context for views and viewpoints.</a:t>
            </a:r>
          </a:p>
          <a:p>
            <a:pPr marL="171436" indent="-171436" eaLnBrk="0" hangingPunct="0">
              <a:buFont typeface="Arial" pitchFamily="34" charset="0"/>
              <a:buChar char="•"/>
            </a:pPr>
            <a:r>
              <a:rPr lang="en-US" sz="1200" dirty="0"/>
              <a:t>Originally published in 2001 by Sun.</a:t>
            </a:r>
          </a:p>
          <a:p>
            <a:pPr marL="171436" indent="-171436" eaLnBrk="0" hangingPunct="0">
              <a:buFont typeface="Arial" pitchFamily="34" charset="0"/>
              <a:buChar char="•"/>
            </a:pPr>
            <a:r>
              <a:rPr lang="en-US" sz="1200" dirty="0"/>
              <a:t>Things have changed, and improved:</a:t>
            </a:r>
          </a:p>
        </p:txBody>
      </p:sp>
      <p:pic>
        <p:nvPicPr>
          <p:cNvPr id="64" name="Picture 63" descr="cube.png"/>
          <p:cNvPicPr>
            <a:picLocks noChangeAspect="1"/>
          </p:cNvPicPr>
          <p:nvPr/>
        </p:nvPicPr>
        <p:blipFill>
          <a:blip r:embed="rId3" cstate="print"/>
          <a:stretch>
            <a:fillRect/>
          </a:stretch>
        </p:blipFill>
        <p:spPr>
          <a:xfrm>
            <a:off x="822580" y="2638550"/>
            <a:ext cx="2089691" cy="1778998"/>
          </a:xfrm>
          <a:prstGeom prst="rect">
            <a:avLst/>
          </a:prstGeom>
        </p:spPr>
      </p:pic>
      <p:sp>
        <p:nvSpPr>
          <p:cNvPr id="2" name="TextBox 1"/>
          <p:cNvSpPr txBox="1"/>
          <p:nvPr/>
        </p:nvSpPr>
        <p:spPr>
          <a:xfrm>
            <a:off x="1487272" y="4511391"/>
            <a:ext cx="821334" cy="239114"/>
          </a:xfrm>
          <a:prstGeom prst="rect">
            <a:avLst/>
          </a:prstGeom>
          <a:noFill/>
        </p:spPr>
        <p:txBody>
          <a:bodyPr wrap="none" lIns="61414" tIns="30707" rIns="61414" bIns="30707" rtlCol="0">
            <a:spAutoFit/>
          </a:bodyPr>
          <a:lstStyle/>
          <a:p>
            <a:r>
              <a:rPr lang="en-US" sz="1151" dirty="0">
                <a:solidFill>
                  <a:schemeClr val="tx2">
                    <a:lumMod val="60000"/>
                    <a:lumOff val="40000"/>
                  </a:schemeClr>
                </a:solidFill>
                <a:latin typeface="Arial"/>
                <a:cs typeface="Arial"/>
              </a:rPr>
              <a:t>Old (2000)</a:t>
            </a:r>
          </a:p>
        </p:txBody>
      </p:sp>
      <p:sp>
        <p:nvSpPr>
          <p:cNvPr id="69" name="TextBox 68"/>
          <p:cNvSpPr txBox="1"/>
          <p:nvPr/>
        </p:nvSpPr>
        <p:spPr>
          <a:xfrm>
            <a:off x="5411324" y="4484930"/>
            <a:ext cx="885454" cy="239114"/>
          </a:xfrm>
          <a:prstGeom prst="rect">
            <a:avLst/>
          </a:prstGeom>
          <a:noFill/>
        </p:spPr>
        <p:txBody>
          <a:bodyPr wrap="none" lIns="61414" tIns="30707" rIns="61414" bIns="30707" rtlCol="0">
            <a:spAutoFit/>
          </a:bodyPr>
          <a:lstStyle/>
          <a:p>
            <a:r>
              <a:rPr lang="en-US" sz="1151" dirty="0">
                <a:solidFill>
                  <a:schemeClr val="tx2">
                    <a:lumMod val="60000"/>
                    <a:lumOff val="40000"/>
                  </a:schemeClr>
                </a:solidFill>
                <a:latin typeface="Arial"/>
                <a:cs typeface="Arial"/>
              </a:rPr>
              <a:t>New (2017)</a:t>
            </a:r>
          </a:p>
        </p:txBody>
      </p:sp>
      <p:cxnSp>
        <p:nvCxnSpPr>
          <p:cNvPr id="4" name="Straight Arrow Connector 3"/>
          <p:cNvCxnSpPr/>
          <p:nvPr/>
        </p:nvCxnSpPr>
        <p:spPr>
          <a:xfrm>
            <a:off x="2659211" y="4630948"/>
            <a:ext cx="2421550" cy="0"/>
          </a:xfrm>
          <a:prstGeom prst="straightConnector1">
            <a:avLst/>
          </a:prstGeom>
          <a:ln w="33020">
            <a:tailEnd type="arrow"/>
          </a:ln>
        </p:spPr>
        <p:style>
          <a:lnRef idx="2">
            <a:schemeClr val="accent1"/>
          </a:lnRef>
          <a:fillRef idx="0">
            <a:schemeClr val="accent1"/>
          </a:fillRef>
          <a:effectRef idx="1">
            <a:schemeClr val="accent1"/>
          </a:effectRef>
          <a:fontRef idx="minor">
            <a:schemeClr val="tx1"/>
          </a:fontRef>
        </p:style>
      </p:cxnSp>
      <p:sp>
        <p:nvSpPr>
          <p:cNvPr id="65" name="Text Box 4"/>
          <p:cNvSpPr txBox="1">
            <a:spLocks noChangeArrowheads="1"/>
          </p:cNvSpPr>
          <p:nvPr/>
        </p:nvSpPr>
        <p:spPr bwMode="auto">
          <a:xfrm>
            <a:off x="747820" y="1625781"/>
            <a:ext cx="3197177" cy="811197"/>
          </a:xfrm>
          <a:prstGeom prst="rect">
            <a:avLst/>
          </a:prstGeom>
          <a:noFill/>
          <a:ln w="12700" algn="ctr">
            <a:noFill/>
            <a:miter lim="800000"/>
            <a:headEnd/>
            <a:tailEnd/>
          </a:ln>
        </p:spPr>
        <p:txBody>
          <a:bodyPr wrap="square" lIns="71831" tIns="35916" rIns="71831" bIns="35916">
            <a:spAutoFit/>
          </a:bodyPr>
          <a:lstStyle/>
          <a:p>
            <a:pPr marL="171436" indent="-171436" eaLnBrk="0" hangingPunct="0">
              <a:buFont typeface="Arial" pitchFamily="34" charset="0"/>
              <a:buChar char="•"/>
            </a:pPr>
            <a:r>
              <a:rPr lang="en-US" sz="1200" dirty="0"/>
              <a:t>Cloud, Containers, </a:t>
            </a:r>
            <a:r>
              <a:rPr lang="en-US" sz="1200" dirty="0" err="1"/>
              <a:t>DevOps</a:t>
            </a:r>
            <a:r>
              <a:rPr lang="en-US" sz="1200" dirty="0"/>
              <a:t>;</a:t>
            </a:r>
          </a:p>
          <a:p>
            <a:pPr marL="171436" indent="-171436" eaLnBrk="0" hangingPunct="0">
              <a:buFont typeface="Arial" pitchFamily="34" charset="0"/>
              <a:buChar char="•"/>
            </a:pPr>
            <a:r>
              <a:rPr lang="en-US" sz="1200" dirty="0"/>
              <a:t>Evolutionary Architecture;</a:t>
            </a:r>
          </a:p>
          <a:p>
            <a:pPr marL="171436" indent="-171436" eaLnBrk="0" hangingPunct="0">
              <a:buFont typeface="Arial" pitchFamily="34" charset="0"/>
              <a:buChar char="•"/>
            </a:pPr>
            <a:r>
              <a:rPr lang="en-US" sz="1200" dirty="0" err="1"/>
              <a:t>Microservices</a:t>
            </a:r>
            <a:r>
              <a:rPr lang="en-US" sz="1200" dirty="0"/>
              <a:t>, API, Lambda;</a:t>
            </a:r>
          </a:p>
          <a:p>
            <a:pPr marL="171436" indent="-171436" eaLnBrk="0" hangingPunct="0">
              <a:buFont typeface="Arial" pitchFamily="34" charset="0"/>
              <a:buChar char="•"/>
            </a:pPr>
            <a:r>
              <a:rPr lang="en-US" sz="1200" dirty="0"/>
              <a:t>Polyglot(Java, </a:t>
            </a:r>
            <a:r>
              <a:rPr lang="en-US" sz="1200" dirty="0" err="1"/>
              <a:t>.Net</a:t>
            </a:r>
            <a:r>
              <a:rPr lang="en-US" sz="1200" dirty="0"/>
              <a:t>, Ruby</a:t>
            </a:r>
            <a:r>
              <a:rPr lang="mr-IN" sz="1200" dirty="0"/>
              <a:t>…</a:t>
            </a:r>
            <a:r>
              <a:rPr lang="en-AU" sz="1200" dirty="0"/>
              <a:t>)</a:t>
            </a:r>
            <a:endParaRPr lang="en-US" sz="1200" dirty="0"/>
          </a:p>
        </p:txBody>
      </p:sp>
      <p:grpSp>
        <p:nvGrpSpPr>
          <p:cNvPr id="68" name="Group 67"/>
          <p:cNvGrpSpPr/>
          <p:nvPr/>
        </p:nvGrpSpPr>
        <p:grpSpPr>
          <a:xfrm>
            <a:off x="4289027" y="767839"/>
            <a:ext cx="4015501" cy="3531277"/>
            <a:chOff x="1650408" y="983962"/>
            <a:chExt cx="4015501" cy="3531277"/>
          </a:xfrm>
        </p:grpSpPr>
        <p:sp>
          <p:nvSpPr>
            <p:cNvPr id="71"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72"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73"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74"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5"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6"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7"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8"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9"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80"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1"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3"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4"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7"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9"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0"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1"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2"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93"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4"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5"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6"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97"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8"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9"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00"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01"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02"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03"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4"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5"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8"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10"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1"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12"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13"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14"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5"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6"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7"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06"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7"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9"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118" name="Text Box 4"/>
          <p:cNvSpPr txBox="1">
            <a:spLocks noChangeArrowheads="1"/>
          </p:cNvSpPr>
          <p:nvPr/>
        </p:nvSpPr>
        <p:spPr bwMode="auto">
          <a:xfrm rot="21596303">
            <a:off x="5617101" y="488639"/>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
        <p:nvSpPr>
          <p:cNvPr id="175" name="Text Box 4"/>
          <p:cNvSpPr txBox="1">
            <a:spLocks noChangeArrowheads="1"/>
          </p:cNvSpPr>
          <p:nvPr/>
        </p:nvSpPr>
        <p:spPr bwMode="auto">
          <a:xfrm rot="16200000">
            <a:off x="2726174" y="2859767"/>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Infrastructure Layers</a:t>
            </a:r>
          </a:p>
        </p:txBody>
      </p:sp>
      <p:sp>
        <p:nvSpPr>
          <p:cNvPr id="176" name="Text Box 21"/>
          <p:cNvSpPr txBox="1">
            <a:spLocks noChangeArrowheads="1"/>
          </p:cNvSpPr>
          <p:nvPr/>
        </p:nvSpPr>
        <p:spPr bwMode="auto">
          <a:xfrm rot="18867015">
            <a:off x="7202135" y="3567849"/>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Tree>
    <p:extLst>
      <p:ext uri="{BB962C8B-B14F-4D97-AF65-F5344CB8AC3E}">
        <p14:creationId xmlns:p14="http://schemas.microsoft.com/office/powerpoint/2010/main" val="282515690"/>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839C4-689A-C841-9DC2-B8700C44C5A6}"/>
              </a:ext>
            </a:extLst>
          </p:cNvPr>
          <p:cNvSpPr>
            <a:spLocks noGrp="1"/>
          </p:cNvSpPr>
          <p:nvPr>
            <p:ph type="title"/>
          </p:nvPr>
        </p:nvSpPr>
        <p:spPr/>
        <p:txBody>
          <a:bodyPr/>
          <a:lstStyle/>
          <a:p>
            <a:r>
              <a:rPr lang="en-US" dirty="0"/>
              <a:t>What is an Application ?</a:t>
            </a:r>
          </a:p>
        </p:txBody>
      </p:sp>
      <p:sp>
        <p:nvSpPr>
          <p:cNvPr id="3" name="TextBox 2">
            <a:extLst>
              <a:ext uri="{FF2B5EF4-FFF2-40B4-BE49-F238E27FC236}">
                <a16:creationId xmlns:a16="http://schemas.microsoft.com/office/drawing/2014/main" id="{EE9A834D-6447-CF40-A263-37A60FA47DD7}"/>
              </a:ext>
            </a:extLst>
          </p:cNvPr>
          <p:cNvSpPr txBox="1"/>
          <p:nvPr/>
        </p:nvSpPr>
        <p:spPr>
          <a:xfrm>
            <a:off x="512065" y="923544"/>
            <a:ext cx="7991855" cy="3633687"/>
          </a:xfrm>
          <a:prstGeom prst="rect">
            <a:avLst/>
          </a:prstGeom>
          <a:noFill/>
        </p:spPr>
        <p:txBody>
          <a:bodyPr wrap="square" rtlCol="0">
            <a:spAutoFit/>
          </a:bodyPr>
          <a:lstStyle/>
          <a:p>
            <a:r>
              <a:rPr lang="en-AU" b="1" dirty="0"/>
              <a:t>“A deployed and operational IT system that supports business functions and services</a:t>
            </a:r>
            <a:r>
              <a:rPr lang="en-AU" dirty="0"/>
              <a:t>; for example, a payroll. Applications use data and are supported by multiple technology components but are distinct from the technology components that support the application.”</a:t>
            </a:r>
          </a:p>
          <a:p>
            <a:r>
              <a:rPr lang="en-AU" dirty="0"/>
              <a:t>																	TOGAF</a:t>
            </a:r>
          </a:p>
          <a:p>
            <a:endParaRPr lang="en-AU" dirty="0"/>
          </a:p>
          <a:p>
            <a:r>
              <a:rPr lang="en-AU" dirty="0"/>
              <a:t>“A deployable collection of software components which uses computing technology to perform automated processes that support one or more business functions and which may utilises persistent or temporary data stores.”</a:t>
            </a:r>
          </a:p>
          <a:p>
            <a:r>
              <a:rPr lang="en-AU" dirty="0"/>
              <a:t>												 					Kim</a:t>
            </a:r>
          </a:p>
          <a:p>
            <a:endParaRPr lang="en-AU" dirty="0"/>
          </a:p>
          <a:p>
            <a:endParaRPr lang="en-AU" dirty="0"/>
          </a:p>
          <a:p>
            <a:r>
              <a:rPr lang="en-US" dirty="0"/>
              <a:t>A Software Application is essentially a social construct, and the boundaries between application can be hard to determine. It could be defined by the team building and operating it, funding, a set of business capabilities, a set of initiates delivering an objective, acquisitions and by bounded context.</a:t>
            </a:r>
          </a:p>
        </p:txBody>
      </p:sp>
    </p:spTree>
    <p:extLst>
      <p:ext uri="{BB962C8B-B14F-4D97-AF65-F5344CB8AC3E}">
        <p14:creationId xmlns:p14="http://schemas.microsoft.com/office/powerpoint/2010/main" val="357428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Cube and an Enterprise Architecture</a:t>
            </a:r>
          </a:p>
        </p:txBody>
      </p:sp>
      <p:grpSp>
        <p:nvGrpSpPr>
          <p:cNvPr id="3" name="Group 2"/>
          <p:cNvGrpSpPr/>
          <p:nvPr/>
        </p:nvGrpSpPr>
        <p:grpSpPr>
          <a:xfrm>
            <a:off x="876870" y="650663"/>
            <a:ext cx="2724864" cy="1643587"/>
            <a:chOff x="5590010" y="1691537"/>
            <a:chExt cx="2128838" cy="1363266"/>
          </a:xfrm>
        </p:grpSpPr>
        <p:sp>
          <p:nvSpPr>
            <p:cNvPr id="4" name="Rectangle 3"/>
            <p:cNvSpPr>
              <a:spLocks noChangeArrowheads="1"/>
            </p:cNvSpPr>
            <p:nvPr/>
          </p:nvSpPr>
          <p:spPr bwMode="auto">
            <a:xfrm>
              <a:off x="5590010" y="1691537"/>
              <a:ext cx="2128838" cy="1363266"/>
            </a:xfrm>
            <a:prstGeom prst="rect">
              <a:avLst/>
            </a:prstGeom>
            <a:solidFill>
              <a:srgbClr val="BFBFBF"/>
            </a:solidFill>
            <a:ln>
              <a:solidFill>
                <a:srgbClr val="BFBFBF"/>
              </a:solidFill>
              <a:headEnd/>
              <a:tailEnd/>
            </a:ln>
          </p:spPr>
          <p:style>
            <a:lnRef idx="1">
              <a:schemeClr val="accent2"/>
            </a:lnRef>
            <a:fillRef idx="2">
              <a:schemeClr val="accent2"/>
            </a:fillRef>
            <a:effectRef idx="1">
              <a:schemeClr val="accent2"/>
            </a:effectRef>
            <a:fontRef idx="minor">
              <a:schemeClr val="dk1"/>
            </a:fontRef>
          </p:style>
          <p:txBody>
            <a:bodyPr wrap="none" anchor="ctr"/>
            <a:lstStyle/>
            <a:p>
              <a:pPr>
                <a:spcBef>
                  <a:spcPct val="0"/>
                </a:spcBef>
              </a:pPr>
              <a:endParaRPr lang="en-US" sz="1400" b="1">
                <a:latin typeface="Arial" charset="0"/>
              </a:endParaRPr>
            </a:p>
          </p:txBody>
        </p:sp>
        <p:sp>
          <p:nvSpPr>
            <p:cNvPr id="5" name="Rectangle 4"/>
            <p:cNvSpPr>
              <a:spLocks noChangeArrowheads="1"/>
            </p:cNvSpPr>
            <p:nvPr/>
          </p:nvSpPr>
          <p:spPr bwMode="auto">
            <a:xfrm>
              <a:off x="5655495" y="1776072"/>
              <a:ext cx="2005013" cy="399441"/>
            </a:xfrm>
            <a:prstGeom prst="rect">
              <a:avLst/>
            </a:prstGeom>
            <a:solidFill>
              <a:srgbClr val="C6EEFF"/>
            </a:solidFill>
            <a:ln>
              <a:solidFill>
                <a:srgbClr val="C6EEFF"/>
              </a:solidFill>
              <a:headEnd/>
              <a:tailEnd/>
            </a:ln>
          </p:spPr>
          <p:style>
            <a:lnRef idx="1">
              <a:schemeClr val="accent4"/>
            </a:lnRef>
            <a:fillRef idx="2">
              <a:schemeClr val="accent4"/>
            </a:fillRef>
            <a:effectRef idx="1">
              <a:schemeClr val="accent4"/>
            </a:effectRef>
            <a:fontRef idx="minor">
              <a:schemeClr val="dk1"/>
            </a:fontRef>
          </p:style>
          <p:txBody>
            <a:bodyPr wrap="none" anchor="ctr"/>
            <a:lstStyle/>
            <a:p>
              <a:pPr algn="ctr">
                <a:spcBef>
                  <a:spcPct val="0"/>
                </a:spcBef>
              </a:pPr>
              <a:r>
                <a:rPr lang="en-AU" sz="1400" b="1">
                  <a:latin typeface="Arial" charset="0"/>
                </a:rPr>
                <a:t>Business</a:t>
              </a:r>
            </a:p>
          </p:txBody>
        </p:sp>
        <p:sp>
          <p:nvSpPr>
            <p:cNvPr id="6" name="Rectangle 5"/>
            <p:cNvSpPr>
              <a:spLocks noChangeArrowheads="1"/>
            </p:cNvSpPr>
            <p:nvPr/>
          </p:nvSpPr>
          <p:spPr bwMode="auto">
            <a:xfrm>
              <a:off x="5655495" y="2180911"/>
              <a:ext cx="998636" cy="399441"/>
            </a:xfrm>
            <a:prstGeom prst="rect">
              <a:avLst/>
            </a:prstGeom>
            <a:solidFill>
              <a:srgbClr val="CADDA1"/>
            </a:solidFill>
            <a:ln>
              <a:solidFill>
                <a:srgbClr val="CADDA1"/>
              </a:solidFill>
              <a:headEnd/>
              <a:tailEnd/>
            </a:ln>
          </p:spPr>
          <p:style>
            <a:lnRef idx="1">
              <a:schemeClr val="accent6"/>
            </a:lnRef>
            <a:fillRef idx="2">
              <a:schemeClr val="accent6"/>
            </a:fillRef>
            <a:effectRef idx="1">
              <a:schemeClr val="accent6"/>
            </a:effectRef>
            <a:fontRef idx="minor">
              <a:schemeClr val="dk1"/>
            </a:fontRef>
          </p:style>
          <p:txBody>
            <a:bodyPr wrap="none" anchor="ctr"/>
            <a:lstStyle/>
            <a:p>
              <a:pPr algn="ctr">
                <a:spcBef>
                  <a:spcPct val="0"/>
                </a:spcBef>
              </a:pPr>
              <a:r>
                <a:rPr lang="en-AU" sz="1400" b="1">
                  <a:latin typeface="Arial" charset="0"/>
                </a:rPr>
                <a:t>Information</a:t>
              </a:r>
            </a:p>
          </p:txBody>
        </p:sp>
        <p:sp>
          <p:nvSpPr>
            <p:cNvPr id="7" name="Rectangle 6"/>
            <p:cNvSpPr>
              <a:spLocks noChangeArrowheads="1"/>
            </p:cNvSpPr>
            <p:nvPr/>
          </p:nvSpPr>
          <p:spPr bwMode="auto">
            <a:xfrm>
              <a:off x="6661872" y="2180911"/>
              <a:ext cx="998636" cy="399441"/>
            </a:xfrm>
            <a:prstGeom prst="rect">
              <a:avLst/>
            </a:prstGeom>
            <a:ln>
              <a:solidFill>
                <a:srgbClr val="FFDFA4"/>
              </a:solidFill>
              <a:headEnd/>
              <a:tailEnd/>
            </a:ln>
          </p:spPr>
          <p:style>
            <a:lnRef idx="1">
              <a:schemeClr val="accent3"/>
            </a:lnRef>
            <a:fillRef idx="2">
              <a:schemeClr val="accent3"/>
            </a:fillRef>
            <a:effectRef idx="1">
              <a:schemeClr val="accent3"/>
            </a:effectRef>
            <a:fontRef idx="minor">
              <a:schemeClr val="dk1"/>
            </a:fontRef>
          </p:style>
          <p:txBody>
            <a:bodyPr wrap="none" anchor="ctr"/>
            <a:lstStyle/>
            <a:p>
              <a:pPr algn="ctr">
                <a:spcBef>
                  <a:spcPct val="0"/>
                </a:spcBef>
              </a:pPr>
              <a:r>
                <a:rPr lang="en-AU" sz="1400" b="1" dirty="0">
                  <a:latin typeface="Arial" charset="0"/>
                </a:rPr>
                <a:t>Application</a:t>
              </a:r>
            </a:p>
          </p:txBody>
        </p:sp>
        <p:sp>
          <p:nvSpPr>
            <p:cNvPr id="8" name="Rectangle 7"/>
            <p:cNvSpPr>
              <a:spLocks noChangeArrowheads="1"/>
            </p:cNvSpPr>
            <p:nvPr/>
          </p:nvSpPr>
          <p:spPr bwMode="auto">
            <a:xfrm>
              <a:off x="5655495" y="2580352"/>
              <a:ext cx="2005013" cy="399441"/>
            </a:xfrm>
            <a:prstGeom prst="rect">
              <a:avLst/>
            </a:prstGeom>
            <a:solidFill>
              <a:srgbClr val="FFADA8"/>
            </a:solidFill>
            <a:ln>
              <a:solidFill>
                <a:srgbClr val="FFADA8"/>
              </a:solidFill>
              <a:headEnd/>
              <a:tailEnd/>
            </a:ln>
          </p:spPr>
          <p:style>
            <a:lnRef idx="1">
              <a:schemeClr val="accent5"/>
            </a:lnRef>
            <a:fillRef idx="2">
              <a:schemeClr val="accent5"/>
            </a:fillRef>
            <a:effectRef idx="1">
              <a:schemeClr val="accent5"/>
            </a:effectRef>
            <a:fontRef idx="minor">
              <a:schemeClr val="dk1"/>
            </a:fontRef>
          </p:style>
          <p:txBody>
            <a:bodyPr wrap="none" anchor="ctr"/>
            <a:lstStyle/>
            <a:p>
              <a:pPr algn="ctr">
                <a:spcBef>
                  <a:spcPct val="0"/>
                </a:spcBef>
              </a:pPr>
              <a:r>
                <a:rPr lang="en-AU" sz="1400" b="1">
                  <a:latin typeface="Arial" charset="0"/>
                </a:rPr>
                <a:t>Technical</a:t>
              </a:r>
            </a:p>
          </p:txBody>
        </p:sp>
      </p:grpSp>
      <p:grpSp>
        <p:nvGrpSpPr>
          <p:cNvPr id="9" name="Group 8"/>
          <p:cNvGrpSpPr/>
          <p:nvPr/>
        </p:nvGrpSpPr>
        <p:grpSpPr>
          <a:xfrm>
            <a:off x="5229665" y="1716387"/>
            <a:ext cx="3031258" cy="2612649"/>
            <a:chOff x="1650408" y="966463"/>
            <a:chExt cx="4041125" cy="3548776"/>
          </a:xfrm>
        </p:grpSpPr>
        <p:sp>
          <p:nvSpPr>
            <p:cNvPr id="10"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11"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12"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1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1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1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1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3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3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3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33"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34"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35"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36"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37"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38"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39"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40"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41"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42"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43"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44"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45"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46"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47" name="Text Box 9"/>
            <p:cNvSpPr txBox="1">
              <a:spLocks noChangeArrowheads="1"/>
            </p:cNvSpPr>
            <p:nvPr/>
          </p:nvSpPr>
          <p:spPr bwMode="auto">
            <a:xfrm rot="18863331">
              <a:off x="3188760" y="1349179"/>
              <a:ext cx="1093681"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48"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49"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50"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51"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52"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sp>
          <p:nvSpPr>
            <p:cNvPr id="53"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54"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55"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56"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grpSp>
      <p:sp>
        <p:nvSpPr>
          <p:cNvPr id="60" name="Rectangle 59"/>
          <p:cNvSpPr/>
          <p:nvPr/>
        </p:nvSpPr>
        <p:spPr>
          <a:xfrm>
            <a:off x="1513191" y="766717"/>
            <a:ext cx="56345" cy="47394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Rectangle 63"/>
          <p:cNvSpPr/>
          <p:nvPr/>
        </p:nvSpPr>
        <p:spPr>
          <a:xfrm>
            <a:off x="3411536" y="1255323"/>
            <a:ext cx="81158" cy="47394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1020428" y="1251808"/>
            <a:ext cx="57285" cy="47394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6" name="Rectangle 65"/>
          <p:cNvSpPr/>
          <p:nvPr/>
        </p:nvSpPr>
        <p:spPr>
          <a:xfrm>
            <a:off x="3067040" y="1729270"/>
            <a:ext cx="208224" cy="47394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ight Arrow 66"/>
          <p:cNvSpPr/>
          <p:nvPr/>
        </p:nvSpPr>
        <p:spPr>
          <a:xfrm>
            <a:off x="3946231" y="1754749"/>
            <a:ext cx="897461" cy="536077"/>
          </a:xfrm>
          <a:prstGeom prst="righ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5229665" y="661574"/>
            <a:ext cx="3120053" cy="800604"/>
          </a:xfrm>
          <a:prstGeom prst="rect">
            <a:avLst/>
          </a:prstGeom>
          <a:noFill/>
        </p:spPr>
        <p:txBody>
          <a:bodyPr wrap="square" rtlCol="0">
            <a:spAutoFit/>
          </a:bodyPr>
          <a:lstStyle/>
          <a:p>
            <a:pPr algn="ctr"/>
            <a:r>
              <a:rPr lang="en-US" dirty="0"/>
              <a:t>A cube provides a capability;  a thin slice across each of the 4 enterprise architecture domains </a:t>
            </a:r>
          </a:p>
        </p:txBody>
      </p:sp>
      <p:pic>
        <p:nvPicPr>
          <p:cNvPr id="7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851" y="2440598"/>
            <a:ext cx="2588821" cy="2395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2" name="Right Arrow 71"/>
          <p:cNvSpPr/>
          <p:nvPr/>
        </p:nvSpPr>
        <p:spPr>
          <a:xfrm>
            <a:off x="3867227" y="3549026"/>
            <a:ext cx="897461" cy="536077"/>
          </a:xfrm>
          <a:prstGeom prst="rightArrow">
            <a:avLst/>
          </a:prstGeom>
          <a:solidFill>
            <a:srgbClr val="7030A0">
              <a:alpha val="64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14011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11424" y="1629291"/>
            <a:ext cx="4374592" cy="1598899"/>
          </a:xfrm>
        </p:spPr>
        <p:txBody>
          <a:bodyPr/>
          <a:lstStyle/>
          <a:p>
            <a:pPr algn="ctr"/>
            <a:r>
              <a:rPr lang="en-US" sz="5772" dirty="0">
                <a:effectLst>
                  <a:outerShdw blurRad="50800" dist="38100" dir="2700000" algn="tl" rotWithShape="0">
                    <a:prstClr val="black">
                      <a:alpha val="40000"/>
                    </a:prstClr>
                  </a:outerShdw>
                  <a:reflection blurRad="6350" stA="55000" endA="300" endPos="45500" dir="5400000" sy="-100000" algn="bl" rotWithShape="0"/>
                </a:effectLst>
              </a:rPr>
              <a:t>The Service Tiers</a:t>
            </a:r>
          </a:p>
        </p:txBody>
      </p:sp>
    </p:spTree>
    <p:extLst>
      <p:ext uri="{BB962C8B-B14F-4D97-AF65-F5344CB8AC3E}">
        <p14:creationId xmlns:p14="http://schemas.microsoft.com/office/powerpoint/2010/main" val="2855765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p:nvPr>
        </p:nvSpPr>
        <p:spPr>
          <a:xfrm>
            <a:off x="358776" y="159534"/>
            <a:ext cx="7360072" cy="314780"/>
          </a:xfrm>
          <a:noFill/>
        </p:spPr>
        <p:txBody>
          <a:bodyPr vert="horz" wrap="square" lIns="32424" tIns="32424" rIns="32424" bIns="32424" rtlCol="0" anchor="ctr" anchorCtr="0">
            <a:spAutoFit/>
          </a:bodyPr>
          <a:lstStyle/>
          <a:p>
            <a:pPr defTabSz="798116"/>
            <a:r>
              <a:rPr lang="en-US" dirty="0"/>
              <a:t>The Services </a:t>
            </a:r>
          </a:p>
        </p:txBody>
      </p:sp>
      <p:sp>
        <p:nvSpPr>
          <p:cNvPr id="241667" name="Rectangle 3"/>
          <p:cNvSpPr>
            <a:spLocks noGrp="1" noChangeArrowheads="1"/>
          </p:cNvSpPr>
          <p:nvPr>
            <p:ph type="body" sz="quarter" idx="4294967295"/>
          </p:nvPr>
        </p:nvSpPr>
        <p:spPr>
          <a:xfrm>
            <a:off x="367810" y="833191"/>
            <a:ext cx="3516482" cy="3300883"/>
          </a:xfrm>
          <a:prstGeom prst="rect">
            <a:avLst/>
          </a:prstGeom>
          <a:noFill/>
        </p:spPr>
        <p:txBody>
          <a:bodyPr lIns="71083" tIns="34917" rIns="71083" bIns="34917"/>
          <a:lstStyle/>
          <a:p>
            <a:pPr marL="0" indent="0" defTabSz="798116">
              <a:lnSpc>
                <a:spcPct val="75000"/>
              </a:lnSpc>
              <a:buNone/>
            </a:pPr>
            <a:r>
              <a:rPr lang="en-US" sz="1400" dirty="0"/>
              <a:t>A Service is a </a:t>
            </a:r>
            <a:r>
              <a:rPr lang="en-US" sz="1400" i="1" dirty="0"/>
              <a:t>component </a:t>
            </a:r>
            <a:r>
              <a:rPr lang="en-US" sz="1400" dirty="0"/>
              <a:t>boundary that exists to provide isolation. The components provides a distributed or specific role, responsibility or capability, supporting a business process.</a:t>
            </a:r>
          </a:p>
          <a:p>
            <a:pPr marL="0" indent="0" defTabSz="798116">
              <a:lnSpc>
                <a:spcPct val="75000"/>
              </a:lnSpc>
              <a:buNone/>
            </a:pPr>
            <a:endParaRPr lang="en-US" sz="1400" dirty="0"/>
          </a:p>
          <a:p>
            <a:pPr marL="0" indent="0" defTabSz="798116">
              <a:lnSpc>
                <a:spcPct val="75000"/>
              </a:lnSpc>
              <a:buNone/>
            </a:pPr>
            <a:r>
              <a:rPr lang="en-US" sz="1400" dirty="0"/>
              <a:t>The services are tiered:</a:t>
            </a:r>
          </a:p>
          <a:p>
            <a:pPr defTabSz="798116">
              <a:lnSpc>
                <a:spcPct val="75000"/>
              </a:lnSpc>
            </a:pPr>
            <a:r>
              <a:rPr lang="en-US" sz="1400" dirty="0"/>
              <a:t>applies the layering decomposition pattern to system structure. The layers (tiers) are logical slices that carry out specific system responsibilities.</a:t>
            </a:r>
          </a:p>
          <a:p>
            <a:pPr defTabSz="798116">
              <a:lnSpc>
                <a:spcPct val="75000"/>
              </a:lnSpc>
            </a:pPr>
            <a:r>
              <a:rPr lang="en-US" sz="1400" dirty="0"/>
              <a:t>may not reside on the same physical box;</a:t>
            </a:r>
          </a:p>
          <a:p>
            <a:pPr defTabSz="798116">
              <a:lnSpc>
                <a:spcPct val="75000"/>
              </a:lnSpc>
            </a:pPr>
            <a:r>
              <a:rPr lang="en-US" sz="1400" dirty="0"/>
              <a:t>may not be provided by the same technology and infrastructure;</a:t>
            </a:r>
          </a:p>
          <a:p>
            <a:pPr defTabSz="798116">
              <a:lnSpc>
                <a:spcPct val="75000"/>
              </a:lnSpc>
            </a:pPr>
            <a:r>
              <a:rPr lang="en-US" sz="1400" dirty="0"/>
              <a:t>may be in different locations, distributed and reside on different devices;</a:t>
            </a:r>
          </a:p>
          <a:p>
            <a:pPr defTabSz="798116">
              <a:lnSpc>
                <a:spcPct val="75000"/>
              </a:lnSpc>
            </a:pPr>
            <a:r>
              <a:rPr lang="en-US" sz="1400" dirty="0">
                <a:ea typeface="Verdana" panose="020B0604030504040204" pitchFamily="34" charset="0"/>
                <a:cs typeface="Verdana" panose="020B0604030504040204" pitchFamily="34" charset="0"/>
              </a:rPr>
              <a:t>are a primary technique for building scalable systems that support continuous delivery and dev ops;</a:t>
            </a:r>
          </a:p>
        </p:txBody>
      </p:sp>
      <p:grpSp>
        <p:nvGrpSpPr>
          <p:cNvPr id="61" name="Group 60"/>
          <p:cNvGrpSpPr/>
          <p:nvPr/>
        </p:nvGrpSpPr>
        <p:grpSpPr>
          <a:xfrm>
            <a:off x="4155069" y="1103232"/>
            <a:ext cx="4015501" cy="3531277"/>
            <a:chOff x="1650408" y="983962"/>
            <a:chExt cx="4015501" cy="3531277"/>
          </a:xfrm>
        </p:grpSpPr>
        <p:sp>
          <p:nvSpPr>
            <p:cNvPr id="62"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63"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11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2"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123"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4"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125"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126"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7"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128"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9"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0"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1"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2"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3"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4"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5"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36"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37"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8"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9"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0"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1"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2"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Client</a:t>
              </a:r>
            </a:p>
          </p:txBody>
        </p:sp>
        <p:sp>
          <p:nvSpPr>
            <p:cNvPr id="143"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Presentation</a:t>
              </a:r>
            </a:p>
          </p:txBody>
        </p:sp>
        <p:sp>
          <p:nvSpPr>
            <p:cNvPr id="144"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Integration</a:t>
              </a:r>
            </a:p>
          </p:txBody>
        </p:sp>
        <p:sp>
          <p:nvSpPr>
            <p:cNvPr id="145"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146"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147"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48"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49"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Resource</a:t>
              </a:r>
            </a:p>
          </p:txBody>
        </p:sp>
        <p:sp>
          <p:nvSpPr>
            <p:cNvPr id="150"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Domain</a:t>
              </a:r>
            </a:p>
          </p:txBody>
        </p:sp>
        <p:sp>
          <p:nvSpPr>
            <p:cNvPr id="151"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2"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3"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54"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55"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56"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57"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sp>
          <p:nvSpPr>
            <p:cNvPr id="158"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59"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0"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Application</a:t>
              </a:r>
            </a:p>
          </p:txBody>
        </p:sp>
        <p:sp>
          <p:nvSpPr>
            <p:cNvPr id="161"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62"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Access</a:t>
              </a:r>
            </a:p>
          </p:txBody>
        </p:sp>
        <p:sp>
          <p:nvSpPr>
            <p:cNvPr id="163"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64"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65"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grpSp>
      <p:sp>
        <p:nvSpPr>
          <p:cNvPr id="166" name="Text Box 4"/>
          <p:cNvSpPr txBox="1">
            <a:spLocks noChangeArrowheads="1"/>
          </p:cNvSpPr>
          <p:nvPr/>
        </p:nvSpPr>
        <p:spPr bwMode="auto">
          <a:xfrm rot="21596303">
            <a:off x="5483143" y="772833"/>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FF0000"/>
                </a:solidFill>
              </a:rPr>
              <a:t>Services</a:t>
            </a:r>
          </a:p>
        </p:txBody>
      </p:sp>
      <p:sp>
        <p:nvSpPr>
          <p:cNvPr id="167" name="Text Box 4"/>
          <p:cNvSpPr txBox="1">
            <a:spLocks noChangeArrowheads="1"/>
          </p:cNvSpPr>
          <p:nvPr/>
        </p:nvSpPr>
        <p:spPr bwMode="auto">
          <a:xfrm rot="16200000">
            <a:off x="2592216" y="3195160"/>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68" name="Text Box 21"/>
          <p:cNvSpPr txBox="1">
            <a:spLocks noChangeArrowheads="1"/>
          </p:cNvSpPr>
          <p:nvPr/>
        </p:nvSpPr>
        <p:spPr bwMode="auto">
          <a:xfrm rot="18867015">
            <a:off x="7068177" y="3903242"/>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Tree>
    <p:extLst>
      <p:ext uri="{BB962C8B-B14F-4D97-AF65-F5344CB8AC3E}">
        <p14:creationId xmlns:p14="http://schemas.microsoft.com/office/powerpoint/2010/main" val="2100970074"/>
      </p:ext>
    </p:extLst>
  </p:cSld>
  <p:clrMapOvr>
    <a:masterClrMapping/>
  </p:clrMapOvr>
  <p:transition>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Channels Reach Into Services via Channels</a:t>
            </a:r>
          </a:p>
        </p:txBody>
      </p:sp>
      <p:sp>
        <p:nvSpPr>
          <p:cNvPr id="72" name="Rectangle 71"/>
          <p:cNvSpPr/>
          <p:nvPr/>
        </p:nvSpPr>
        <p:spPr>
          <a:xfrm>
            <a:off x="343238" y="649946"/>
            <a:ext cx="6733448" cy="302679"/>
          </a:xfrm>
          <a:prstGeom prst="rect">
            <a:avLst/>
          </a:prstGeom>
        </p:spPr>
        <p:txBody>
          <a:bodyPr wrap="square" lIns="59719" tIns="29861" rIns="59719" bIns="29861">
            <a:spAutoFit/>
          </a:bodyPr>
          <a:lstStyle/>
          <a:p>
            <a:r>
              <a:rPr lang="en-AU" sz="1575" dirty="0"/>
              <a:t>Clients (users) via various channels, access the organisation’s services.</a:t>
            </a:r>
          </a:p>
        </p:txBody>
      </p:sp>
      <p:grpSp>
        <p:nvGrpSpPr>
          <p:cNvPr id="64" name="Group 63"/>
          <p:cNvGrpSpPr/>
          <p:nvPr/>
        </p:nvGrpSpPr>
        <p:grpSpPr>
          <a:xfrm>
            <a:off x="3305448" y="1260597"/>
            <a:ext cx="4015501" cy="3531277"/>
            <a:chOff x="1650408" y="983962"/>
            <a:chExt cx="4015501" cy="3531277"/>
          </a:xfrm>
        </p:grpSpPr>
        <p:sp>
          <p:nvSpPr>
            <p:cNvPr id="6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70"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7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7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7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9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3"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4"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5"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96"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7"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8"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99"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00"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01"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02"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3"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4"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7"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09"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0"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11"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12"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13"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4"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5"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6"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05"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6"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8"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117" name="Text Box 4"/>
          <p:cNvSpPr txBox="1">
            <a:spLocks noChangeArrowheads="1"/>
          </p:cNvSpPr>
          <p:nvPr/>
        </p:nvSpPr>
        <p:spPr bwMode="auto">
          <a:xfrm rot="21596303">
            <a:off x="747883" y="2608634"/>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Channels</a:t>
            </a:r>
          </a:p>
        </p:txBody>
      </p:sp>
      <p:sp>
        <p:nvSpPr>
          <p:cNvPr id="118" name="Text Box 4"/>
          <p:cNvSpPr txBox="1">
            <a:spLocks noChangeArrowheads="1"/>
          </p:cNvSpPr>
          <p:nvPr/>
        </p:nvSpPr>
        <p:spPr bwMode="auto">
          <a:xfrm rot="16200000">
            <a:off x="1742595" y="3352525"/>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19" name="Text Box 21"/>
          <p:cNvSpPr txBox="1">
            <a:spLocks noChangeArrowheads="1"/>
          </p:cNvSpPr>
          <p:nvPr/>
        </p:nvSpPr>
        <p:spPr bwMode="auto">
          <a:xfrm rot="18867015">
            <a:off x="6218556" y="4060607"/>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
        <p:nvSpPr>
          <p:cNvPr id="59" name="TextBox 58"/>
          <p:cNvSpPr txBox="1"/>
          <p:nvPr/>
        </p:nvSpPr>
        <p:spPr>
          <a:xfrm>
            <a:off x="1935949" y="1882007"/>
            <a:ext cx="356246" cy="237405"/>
          </a:xfrm>
          <a:prstGeom prst="rect">
            <a:avLst/>
          </a:prstGeom>
          <a:noFill/>
        </p:spPr>
        <p:txBody>
          <a:bodyPr wrap="none" lIns="59719" tIns="29861" rIns="59719" bIns="29861" rtlCol="0">
            <a:spAutoFit/>
          </a:bodyPr>
          <a:lstStyle/>
          <a:p>
            <a:r>
              <a:rPr lang="en-AU" sz="1151" dirty="0">
                <a:solidFill>
                  <a:srgbClr val="1A1818"/>
                </a:solidFill>
                <a:cs typeface="Arial" pitchFamily="34" charset="0"/>
              </a:rPr>
              <a:t>B2B</a:t>
            </a:r>
          </a:p>
        </p:txBody>
      </p:sp>
      <p:sp>
        <p:nvSpPr>
          <p:cNvPr id="62" name="TextBox 61"/>
          <p:cNvSpPr txBox="1"/>
          <p:nvPr/>
        </p:nvSpPr>
        <p:spPr>
          <a:xfrm>
            <a:off x="1935946" y="1557962"/>
            <a:ext cx="543797" cy="237405"/>
          </a:xfrm>
          <a:prstGeom prst="rect">
            <a:avLst/>
          </a:prstGeom>
          <a:noFill/>
        </p:spPr>
        <p:txBody>
          <a:bodyPr wrap="none" lIns="59719" tIns="29861" rIns="59719" bIns="29861" rtlCol="0">
            <a:spAutoFit/>
          </a:bodyPr>
          <a:lstStyle/>
          <a:p>
            <a:r>
              <a:rPr lang="en-AU" sz="1151" dirty="0">
                <a:solidFill>
                  <a:srgbClr val="1A1818"/>
                </a:solidFill>
              </a:rPr>
              <a:t>Mobile</a:t>
            </a:r>
            <a:endParaRPr lang="en-AU" sz="1151" dirty="0">
              <a:solidFill>
                <a:srgbClr val="1A1818"/>
              </a:solidFill>
              <a:cs typeface="Arial" pitchFamily="34" charset="0"/>
            </a:endParaRPr>
          </a:p>
        </p:txBody>
      </p:sp>
      <p:sp>
        <p:nvSpPr>
          <p:cNvPr id="63" name="TextBox 62"/>
          <p:cNvSpPr txBox="1"/>
          <p:nvPr/>
        </p:nvSpPr>
        <p:spPr>
          <a:xfrm>
            <a:off x="1935946" y="1243738"/>
            <a:ext cx="878825" cy="237405"/>
          </a:xfrm>
          <a:prstGeom prst="rect">
            <a:avLst/>
          </a:prstGeom>
          <a:noFill/>
        </p:spPr>
        <p:txBody>
          <a:bodyPr wrap="none" lIns="59719" tIns="29861" rIns="59719" bIns="29861" rtlCol="0">
            <a:spAutoFit/>
          </a:bodyPr>
          <a:lstStyle/>
          <a:p>
            <a:r>
              <a:rPr lang="en-AU" sz="1151" dirty="0">
                <a:solidFill>
                  <a:srgbClr val="1A1818"/>
                </a:solidFill>
              </a:rPr>
              <a:t>Web/Portals</a:t>
            </a:r>
            <a:endParaRPr lang="en-AU" sz="1151" dirty="0">
              <a:solidFill>
                <a:srgbClr val="1A1818"/>
              </a:solidFill>
              <a:cs typeface="Arial" pitchFamily="34" charset="0"/>
            </a:endParaRPr>
          </a:p>
        </p:txBody>
      </p:sp>
      <p:sp>
        <p:nvSpPr>
          <p:cNvPr id="69" name="TextBox 68"/>
          <p:cNvSpPr txBox="1"/>
          <p:nvPr/>
        </p:nvSpPr>
        <p:spPr>
          <a:xfrm>
            <a:off x="1935948" y="2206052"/>
            <a:ext cx="922106" cy="237405"/>
          </a:xfrm>
          <a:prstGeom prst="rect">
            <a:avLst/>
          </a:prstGeom>
          <a:noFill/>
        </p:spPr>
        <p:txBody>
          <a:bodyPr wrap="none" lIns="59719" tIns="29861" rIns="59719" bIns="29861" rtlCol="0">
            <a:spAutoFit/>
          </a:bodyPr>
          <a:lstStyle/>
          <a:p>
            <a:r>
              <a:rPr lang="en-AU" sz="1151" dirty="0">
                <a:solidFill>
                  <a:srgbClr val="1A1818"/>
                </a:solidFill>
              </a:rPr>
              <a:t>Services/APIs</a:t>
            </a:r>
            <a:endParaRPr lang="en-AU" sz="1151" dirty="0">
              <a:solidFill>
                <a:srgbClr val="1A1818"/>
              </a:solidFill>
              <a:cs typeface="Arial" pitchFamily="34" charset="0"/>
            </a:endParaRPr>
          </a:p>
        </p:txBody>
      </p:sp>
      <p:sp>
        <p:nvSpPr>
          <p:cNvPr id="3" name="Parallelogram 2"/>
          <p:cNvSpPr/>
          <p:nvPr/>
        </p:nvSpPr>
        <p:spPr bwMode="auto">
          <a:xfrm>
            <a:off x="1557895" y="1278398"/>
            <a:ext cx="4158578" cy="279563"/>
          </a:xfrm>
          <a:prstGeom prst="parallelogram">
            <a:avLst>
              <a:gd name="adj" fmla="val 100811"/>
            </a:avLst>
          </a:prstGeom>
          <a:solidFill>
            <a:srgbClr val="FFFF00">
              <a:alpha val="24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endParaRPr>
          </a:p>
        </p:txBody>
      </p:sp>
      <p:sp>
        <p:nvSpPr>
          <p:cNvPr id="65" name="Parallelogram 64"/>
          <p:cNvSpPr/>
          <p:nvPr/>
        </p:nvSpPr>
        <p:spPr bwMode="auto">
          <a:xfrm>
            <a:off x="1503886" y="1557961"/>
            <a:ext cx="3942548" cy="324045"/>
          </a:xfrm>
          <a:prstGeom prst="parallelogram">
            <a:avLst>
              <a:gd name="adj" fmla="val 100811"/>
            </a:avLst>
          </a:prstGeom>
          <a:solidFill>
            <a:srgbClr val="FF0000">
              <a:alpha val="20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6" name="Parallelogram 65"/>
          <p:cNvSpPr/>
          <p:nvPr/>
        </p:nvSpPr>
        <p:spPr bwMode="auto">
          <a:xfrm>
            <a:off x="1449880" y="1882006"/>
            <a:ext cx="4050563" cy="324045"/>
          </a:xfrm>
          <a:prstGeom prst="parallelogram">
            <a:avLst>
              <a:gd name="adj" fmla="val 100811"/>
            </a:avLst>
          </a:prstGeom>
          <a:solidFill>
            <a:srgbClr val="92D050">
              <a:alpha val="31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7" name="Parallelogram 66"/>
          <p:cNvSpPr/>
          <p:nvPr/>
        </p:nvSpPr>
        <p:spPr bwMode="auto">
          <a:xfrm>
            <a:off x="1395872" y="2206051"/>
            <a:ext cx="3780525" cy="324045"/>
          </a:xfrm>
          <a:prstGeom prst="parallelogram">
            <a:avLst>
              <a:gd name="adj" fmla="val 87584"/>
            </a:avLst>
          </a:prstGeom>
          <a:solidFill>
            <a:schemeClr val="bg2">
              <a:lumMod val="40000"/>
              <a:lumOff val="60000"/>
              <a:alpha val="31000"/>
            </a:scheme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0" name="Text Box 4"/>
          <p:cNvSpPr txBox="1">
            <a:spLocks noChangeArrowheads="1"/>
          </p:cNvSpPr>
          <p:nvPr/>
        </p:nvSpPr>
        <p:spPr bwMode="auto">
          <a:xfrm rot="21596303">
            <a:off x="4820506" y="982048"/>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Tree>
    <p:extLst>
      <p:ext uri="{BB962C8B-B14F-4D97-AF65-F5344CB8AC3E}">
        <p14:creationId xmlns:p14="http://schemas.microsoft.com/office/powerpoint/2010/main" val="10499998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Service Layering</a:t>
            </a:r>
            <a:endParaRPr lang="en-US" dirty="0"/>
          </a:p>
        </p:txBody>
      </p:sp>
      <p:sp>
        <p:nvSpPr>
          <p:cNvPr id="4" name="Rectangle 8"/>
          <p:cNvSpPr>
            <a:spLocks noChangeArrowheads="1"/>
          </p:cNvSpPr>
          <p:nvPr/>
        </p:nvSpPr>
        <p:spPr bwMode="auto">
          <a:xfrm>
            <a:off x="1552239" y="1854710"/>
            <a:ext cx="6152555" cy="1983767"/>
          </a:xfrm>
          <a:prstGeom prst="rect">
            <a:avLst/>
          </a:prstGeom>
          <a:ln>
            <a:headEnd/>
            <a:tailEnd/>
          </a:ln>
        </p:spPr>
        <p:style>
          <a:lnRef idx="3">
            <a:schemeClr val="lt1"/>
          </a:lnRef>
          <a:fillRef idx="1">
            <a:schemeClr val="accent1"/>
          </a:fillRef>
          <a:effectRef idx="1">
            <a:schemeClr val="accent1"/>
          </a:effectRef>
          <a:fontRef idx="minor">
            <a:schemeClr val="lt1"/>
          </a:fontRef>
        </p:style>
        <p:txBody>
          <a:bodyPr wrap="none" lIns="71837" tIns="35919" rIns="71837" bIns="35919" anchor="ctr"/>
          <a:lstStyle/>
          <a:p>
            <a:endParaRPr lang="en-US" sz="1151"/>
          </a:p>
        </p:txBody>
      </p:sp>
      <p:sp>
        <p:nvSpPr>
          <p:cNvPr id="5" name="Rectangle 4"/>
          <p:cNvSpPr>
            <a:spLocks noChangeArrowheads="1"/>
          </p:cNvSpPr>
          <p:nvPr/>
        </p:nvSpPr>
        <p:spPr bwMode="auto">
          <a:xfrm>
            <a:off x="1704443" y="2217851"/>
            <a:ext cx="5884267" cy="626761"/>
          </a:xfrm>
          <a:prstGeom prst="rect">
            <a:avLst/>
          </a:prstGeom>
          <a:ln>
            <a:noFill/>
            <a:headEnd/>
            <a:tailEnd/>
          </a:ln>
        </p:spPr>
        <p:style>
          <a:lnRef idx="1">
            <a:schemeClr val="accent4"/>
          </a:lnRef>
          <a:fillRef idx="2">
            <a:schemeClr val="accent4"/>
          </a:fillRef>
          <a:effectRef idx="1">
            <a:schemeClr val="accent4"/>
          </a:effectRef>
          <a:fontRef idx="minor">
            <a:schemeClr val="dk1"/>
          </a:fontRef>
        </p:style>
        <p:txBody>
          <a:bodyPr wrap="none" lIns="71837" tIns="35919" rIns="71837" bIns="35919" anchor="t" anchorCtr="0"/>
          <a:lstStyle/>
          <a:p>
            <a:pPr algn="ctr"/>
            <a:r>
              <a:rPr lang="en-AU" sz="1200" b="1" dirty="0"/>
              <a:t>Orchestration (Business Process)</a:t>
            </a:r>
          </a:p>
        </p:txBody>
      </p:sp>
      <p:sp>
        <p:nvSpPr>
          <p:cNvPr id="6" name="Rectangle 5"/>
          <p:cNvSpPr>
            <a:spLocks noChangeArrowheads="1"/>
          </p:cNvSpPr>
          <p:nvPr/>
        </p:nvSpPr>
        <p:spPr bwMode="auto">
          <a:xfrm>
            <a:off x="1715814" y="2931122"/>
            <a:ext cx="5884267" cy="351782"/>
          </a:xfrm>
          <a:prstGeom prst="rect">
            <a:avLst/>
          </a:prstGeom>
          <a:ln>
            <a:noFill/>
            <a:headEnd/>
            <a:tailEnd/>
          </a:ln>
        </p:spPr>
        <p:style>
          <a:lnRef idx="1">
            <a:schemeClr val="accent3"/>
          </a:lnRef>
          <a:fillRef idx="2">
            <a:schemeClr val="accent3"/>
          </a:fillRef>
          <a:effectRef idx="1">
            <a:schemeClr val="accent3"/>
          </a:effectRef>
          <a:fontRef idx="minor">
            <a:schemeClr val="dk1"/>
          </a:fontRef>
        </p:style>
        <p:txBody>
          <a:bodyPr wrap="none" lIns="71837" tIns="35919" rIns="71837" bIns="35919" anchor="ctr"/>
          <a:lstStyle/>
          <a:p>
            <a:pPr algn="ctr"/>
            <a:r>
              <a:rPr lang="en-AU" sz="1200" b="1" dirty="0"/>
              <a:t>Service Compositions (Tasks)</a:t>
            </a:r>
          </a:p>
        </p:txBody>
      </p:sp>
      <p:sp>
        <p:nvSpPr>
          <p:cNvPr id="7" name="Rectangle 6"/>
          <p:cNvSpPr>
            <a:spLocks noChangeArrowheads="1"/>
          </p:cNvSpPr>
          <p:nvPr/>
        </p:nvSpPr>
        <p:spPr bwMode="auto">
          <a:xfrm>
            <a:off x="1718409" y="3356234"/>
            <a:ext cx="2826738" cy="373618"/>
          </a:xfrm>
          <a:prstGeom prst="rect">
            <a:avLst/>
          </a:prstGeom>
          <a:ln>
            <a:noFill/>
            <a:headEnd/>
            <a:tailEnd/>
          </a:ln>
        </p:spPr>
        <p:style>
          <a:lnRef idx="1">
            <a:schemeClr val="accent2"/>
          </a:lnRef>
          <a:fillRef idx="2">
            <a:schemeClr val="accent2"/>
          </a:fillRef>
          <a:effectRef idx="1">
            <a:schemeClr val="accent2"/>
          </a:effectRef>
          <a:fontRef idx="minor">
            <a:schemeClr val="dk1"/>
          </a:fontRef>
        </p:style>
        <p:txBody>
          <a:bodyPr wrap="none" lIns="71837" tIns="35919" rIns="71837" bIns="35919" anchor="ctr"/>
          <a:lstStyle/>
          <a:p>
            <a:pPr algn="ctr"/>
            <a:r>
              <a:rPr lang="en-AU" sz="1200" b="1" dirty="0">
                <a:solidFill>
                  <a:schemeClr val="tx1"/>
                </a:solidFill>
              </a:rPr>
              <a:t>Infrastructure (Utility) Services</a:t>
            </a:r>
          </a:p>
        </p:txBody>
      </p:sp>
      <p:sp>
        <p:nvSpPr>
          <p:cNvPr id="8" name="Rectangle 7"/>
          <p:cNvSpPr>
            <a:spLocks noChangeArrowheads="1"/>
          </p:cNvSpPr>
          <p:nvPr/>
        </p:nvSpPr>
        <p:spPr bwMode="auto">
          <a:xfrm>
            <a:off x="4670323" y="3351810"/>
            <a:ext cx="2922786" cy="378042"/>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1837" tIns="35919" rIns="71837" bIns="35919" anchor="ctr"/>
          <a:lstStyle/>
          <a:p>
            <a:pPr algn="ctr"/>
            <a:r>
              <a:rPr lang="en-AU" sz="1200" b="1" dirty="0">
                <a:solidFill>
                  <a:schemeClr val="tx1"/>
                </a:solidFill>
              </a:rPr>
              <a:t>Business (Entities/Tasks) Services</a:t>
            </a:r>
          </a:p>
        </p:txBody>
      </p:sp>
      <p:sp>
        <p:nvSpPr>
          <p:cNvPr id="9" name="Text Box 15"/>
          <p:cNvSpPr txBox="1">
            <a:spLocks noChangeArrowheads="1"/>
          </p:cNvSpPr>
          <p:nvPr/>
        </p:nvSpPr>
        <p:spPr bwMode="auto">
          <a:xfrm>
            <a:off x="4221623" y="1902937"/>
            <a:ext cx="813786" cy="314914"/>
          </a:xfrm>
          <a:prstGeom prst="rect">
            <a:avLst/>
          </a:prstGeom>
          <a:noFill/>
          <a:ln w="9525">
            <a:noFill/>
            <a:miter lim="800000"/>
            <a:headEnd/>
            <a:tailEnd/>
          </a:ln>
        </p:spPr>
        <p:txBody>
          <a:bodyPr wrap="none" lIns="71837" tIns="35919" rIns="71837" bIns="35919">
            <a:spAutoFit/>
          </a:bodyPr>
          <a:lstStyle/>
          <a:p>
            <a:r>
              <a:rPr lang="en-AU" sz="1575" dirty="0"/>
              <a:t>Services</a:t>
            </a:r>
          </a:p>
        </p:txBody>
      </p:sp>
      <p:sp>
        <p:nvSpPr>
          <p:cNvPr id="12" name="Rectangle 11"/>
          <p:cNvSpPr>
            <a:spLocks noChangeArrowheads="1"/>
          </p:cNvSpPr>
          <p:nvPr/>
        </p:nvSpPr>
        <p:spPr bwMode="auto">
          <a:xfrm>
            <a:off x="4888394" y="2496356"/>
            <a:ext cx="2251382" cy="248160"/>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1837" tIns="35919" rIns="71837" bIns="35919" anchor="ctr"/>
          <a:lstStyle/>
          <a:p>
            <a:pPr algn="ctr"/>
            <a:r>
              <a:rPr lang="en-AU" sz="1200" b="1" dirty="0" err="1">
                <a:solidFill>
                  <a:schemeClr val="tx1"/>
                </a:solidFill>
              </a:rPr>
              <a:t>Stateful</a:t>
            </a:r>
            <a:r>
              <a:rPr lang="en-AU" sz="1200" b="1" dirty="0">
                <a:solidFill>
                  <a:schemeClr val="tx1"/>
                </a:solidFill>
              </a:rPr>
              <a:t> Services</a:t>
            </a:r>
          </a:p>
        </p:txBody>
      </p:sp>
      <p:sp>
        <p:nvSpPr>
          <p:cNvPr id="13" name="Rectangle 12"/>
          <p:cNvSpPr>
            <a:spLocks noChangeArrowheads="1"/>
          </p:cNvSpPr>
          <p:nvPr/>
        </p:nvSpPr>
        <p:spPr bwMode="auto">
          <a:xfrm>
            <a:off x="2036645" y="2496356"/>
            <a:ext cx="2401474" cy="248160"/>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1837" tIns="35919" rIns="71837" bIns="35919" anchor="ctr"/>
          <a:lstStyle/>
          <a:p>
            <a:pPr algn="ctr"/>
            <a:r>
              <a:rPr lang="en-AU" sz="1200" b="1" dirty="0">
                <a:solidFill>
                  <a:schemeClr val="tx1"/>
                </a:solidFill>
              </a:rPr>
              <a:t>Stateless Services</a:t>
            </a:r>
          </a:p>
        </p:txBody>
      </p:sp>
      <p:sp>
        <p:nvSpPr>
          <p:cNvPr id="14" name="Rectangle 13"/>
          <p:cNvSpPr>
            <a:spLocks noChangeArrowheads="1"/>
          </p:cNvSpPr>
          <p:nvPr/>
        </p:nvSpPr>
        <p:spPr bwMode="auto">
          <a:xfrm>
            <a:off x="4677295" y="4201618"/>
            <a:ext cx="2922786" cy="378042"/>
          </a:xfrm>
          <a:prstGeom prst="rect">
            <a:avLst/>
          </a:prstGeom>
          <a:ln>
            <a:headEnd/>
            <a:tailEnd/>
          </a:ln>
        </p:spPr>
        <p:style>
          <a:lnRef idx="3">
            <a:schemeClr val="lt1"/>
          </a:lnRef>
          <a:fillRef idx="1">
            <a:schemeClr val="accent2"/>
          </a:fillRef>
          <a:effectRef idx="1">
            <a:schemeClr val="accent2"/>
          </a:effectRef>
          <a:fontRef idx="minor">
            <a:schemeClr val="lt1"/>
          </a:fontRef>
        </p:style>
        <p:txBody>
          <a:bodyPr wrap="none" lIns="71837" tIns="35919" rIns="71837" bIns="35919" anchor="ctr"/>
          <a:lstStyle/>
          <a:p>
            <a:pPr algn="ctr"/>
            <a:r>
              <a:rPr lang="en-AU" sz="1200" b="1" dirty="0">
                <a:solidFill>
                  <a:schemeClr val="tx1"/>
                </a:solidFill>
              </a:rPr>
              <a:t>Domain (Entities/Tasks) Services</a:t>
            </a:r>
          </a:p>
        </p:txBody>
      </p:sp>
      <p:cxnSp>
        <p:nvCxnSpPr>
          <p:cNvPr id="15" name="Straight Arrow Connector 14"/>
          <p:cNvCxnSpPr>
            <a:stCxn id="8" idx="2"/>
            <a:endCxn id="14" idx="0"/>
          </p:cNvCxnSpPr>
          <p:nvPr/>
        </p:nvCxnSpPr>
        <p:spPr>
          <a:xfrm>
            <a:off x="6131716" y="3729852"/>
            <a:ext cx="6972" cy="471766"/>
          </a:xfrm>
          <a:prstGeom prst="straightConnector1">
            <a:avLst/>
          </a:prstGeom>
          <a:ln w="28575">
            <a:tailEnd type="triangle"/>
          </a:ln>
        </p:spPr>
        <p:style>
          <a:lnRef idx="2">
            <a:schemeClr val="accent2"/>
          </a:lnRef>
          <a:fillRef idx="0">
            <a:schemeClr val="accent2"/>
          </a:fillRef>
          <a:effectRef idx="1">
            <a:schemeClr val="accent2"/>
          </a:effectRef>
          <a:fontRef idx="minor">
            <a:schemeClr val="tx1"/>
          </a:fontRef>
        </p:style>
      </p:cxnSp>
      <p:sp>
        <p:nvSpPr>
          <p:cNvPr id="3" name="Rectangle 2"/>
          <p:cNvSpPr/>
          <p:nvPr/>
        </p:nvSpPr>
        <p:spPr>
          <a:xfrm>
            <a:off x="259344" y="609532"/>
            <a:ext cx="8821957" cy="1077218"/>
          </a:xfrm>
          <a:prstGeom prst="rect">
            <a:avLst/>
          </a:prstGeom>
        </p:spPr>
        <p:txBody>
          <a:bodyPr wrap="square">
            <a:spAutoFit/>
          </a:bodyPr>
          <a:lstStyle/>
          <a:p>
            <a:pPr defTabSz="1064244"/>
            <a:r>
              <a:rPr lang="en-AU" sz="1600" dirty="0"/>
              <a:t>OASIS defines service as:</a:t>
            </a:r>
          </a:p>
          <a:p>
            <a:pPr marL="315212" defTabSz="1064244"/>
            <a:r>
              <a:rPr lang="en-AU" sz="1600" dirty="0"/>
              <a:t>“A mechanism to enable access to one or more capabilities, where the access is provided using a prescribed interface and is exercised consistent with constraints and policies as specified by the service description.”</a:t>
            </a:r>
          </a:p>
        </p:txBody>
      </p:sp>
    </p:spTree>
    <p:extLst>
      <p:ext uri="{BB962C8B-B14F-4D97-AF65-F5344CB8AC3E}">
        <p14:creationId xmlns:p14="http://schemas.microsoft.com/office/powerpoint/2010/main" val="6195292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Group 62"/>
          <p:cNvGrpSpPr/>
          <p:nvPr/>
        </p:nvGrpSpPr>
        <p:grpSpPr>
          <a:xfrm>
            <a:off x="740474" y="1114373"/>
            <a:ext cx="3031258" cy="2599765"/>
            <a:chOff x="1650408" y="983962"/>
            <a:chExt cx="4041125" cy="3531277"/>
          </a:xfrm>
        </p:grpSpPr>
        <p:sp>
          <p:nvSpPr>
            <p:cNvPr id="64"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65"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66"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67"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68"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0"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71"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72"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3"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74"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5"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6"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7"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8"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9"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0"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1"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2"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3"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4"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5"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6"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7"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8"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89"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90"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91"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92"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93"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94"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95"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96"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solidFill>
                    <a:srgbClr val="7030A0"/>
                  </a:solidFill>
                  <a:effectLst>
                    <a:outerShdw blurRad="38100" dist="38100" dir="2700000" algn="tl">
                      <a:srgbClr val="C0C0C0"/>
                    </a:outerShdw>
                  </a:effectLst>
                </a:rPr>
                <a:t>Domain</a:t>
              </a:r>
            </a:p>
          </p:txBody>
        </p:sp>
        <p:sp>
          <p:nvSpPr>
            <p:cNvPr id="97"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8"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9"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104"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5"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6" name="Text Box 9"/>
            <p:cNvSpPr txBox="1">
              <a:spLocks noChangeArrowheads="1"/>
            </p:cNvSpPr>
            <p:nvPr/>
          </p:nvSpPr>
          <p:spPr bwMode="auto">
            <a:xfrm rot="18863331">
              <a:off x="3107069" y="1430537"/>
              <a:ext cx="1098093"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solidFill>
                    <a:srgbClr val="FF0000"/>
                  </a:solidFill>
                  <a:effectLst>
                    <a:outerShdw blurRad="38100" dist="38100" dir="2700000" algn="tl">
                      <a:srgbClr val="C0C0C0"/>
                    </a:outerShdw>
                  </a:effectLst>
                </a:rPr>
                <a:t>Application</a:t>
              </a:r>
            </a:p>
          </p:txBody>
        </p:sp>
        <p:sp>
          <p:nvSpPr>
            <p:cNvPr id="107"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108"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109"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10"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111"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sp>
          <p:nvSpPr>
            <p:cNvPr id="100"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101"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102"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103"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grpSp>
      <p:sp>
        <p:nvSpPr>
          <p:cNvPr id="2" name="Title 1"/>
          <p:cNvSpPr>
            <a:spLocks noGrp="1"/>
          </p:cNvSpPr>
          <p:nvPr>
            <p:ph type="title"/>
          </p:nvPr>
        </p:nvSpPr>
        <p:spPr/>
        <p:txBody>
          <a:bodyPr/>
          <a:lstStyle/>
          <a:p>
            <a:r>
              <a:rPr lang="en-US" dirty="0"/>
              <a:t>Application ‘Layer’ Services Vs Domain ‘Layer’ Services</a:t>
            </a:r>
          </a:p>
        </p:txBody>
      </p:sp>
      <p:sp>
        <p:nvSpPr>
          <p:cNvPr id="55" name="Rectangle 54"/>
          <p:cNvSpPr/>
          <p:nvPr/>
        </p:nvSpPr>
        <p:spPr>
          <a:xfrm>
            <a:off x="4641192" y="812950"/>
            <a:ext cx="2445579" cy="878337"/>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151" b="1" dirty="0"/>
              <a:t>Distributed Services </a:t>
            </a:r>
          </a:p>
          <a:p>
            <a:pPr marL="214313" indent="-214313">
              <a:buFont typeface="Arial"/>
              <a:buChar char="•"/>
            </a:pPr>
            <a:r>
              <a:rPr lang="en-US" sz="1151" dirty="0"/>
              <a:t>APIs, REST </a:t>
            </a:r>
          </a:p>
          <a:p>
            <a:pPr marL="214313" indent="-214313">
              <a:buFont typeface="Arial"/>
              <a:buChar char="•"/>
            </a:pPr>
            <a:r>
              <a:rPr lang="en-US" sz="1151" dirty="0"/>
              <a:t>Web Services</a:t>
            </a:r>
          </a:p>
          <a:p>
            <a:pPr marL="214313" indent="-214313">
              <a:buFont typeface="Arial"/>
              <a:buChar char="•"/>
            </a:pPr>
            <a:r>
              <a:rPr lang="en-US" sz="1151" dirty="0"/>
              <a:t>Micro/Macro(SOA) services</a:t>
            </a:r>
          </a:p>
        </p:txBody>
      </p:sp>
      <p:sp>
        <p:nvSpPr>
          <p:cNvPr id="56" name="Rectangle 55"/>
          <p:cNvSpPr/>
          <p:nvPr/>
        </p:nvSpPr>
        <p:spPr>
          <a:xfrm>
            <a:off x="4641192" y="1766669"/>
            <a:ext cx="2445579" cy="799534"/>
          </a:xfrm>
          <a:prstGeom prst="rect">
            <a:avLst/>
          </a:prstGeom>
          <a:ln/>
        </p:spPr>
        <p:style>
          <a:lnRef idx="1">
            <a:schemeClr val="accent3"/>
          </a:lnRef>
          <a:fillRef idx="2">
            <a:schemeClr val="accent3"/>
          </a:fillRef>
          <a:effectRef idx="1">
            <a:schemeClr val="accent3"/>
          </a:effectRef>
          <a:fontRef idx="minor">
            <a:schemeClr val="dk1"/>
          </a:fontRef>
        </p:style>
        <p:txBody>
          <a:bodyPr rtlCol="0" anchor="t" anchorCtr="0"/>
          <a:lstStyle/>
          <a:p>
            <a:pPr algn="ctr"/>
            <a:r>
              <a:rPr lang="en-US" sz="1151" b="1" dirty="0"/>
              <a:t>Application Services</a:t>
            </a:r>
          </a:p>
          <a:p>
            <a:pPr marL="214313" indent="-214313">
              <a:buFont typeface="Arial"/>
              <a:buChar char="•"/>
            </a:pPr>
            <a:r>
              <a:rPr lang="en-US" sz="1151" dirty="0"/>
              <a:t>Application Tasks (stateless)</a:t>
            </a:r>
          </a:p>
          <a:p>
            <a:pPr marL="214313" indent="-214313">
              <a:buFont typeface="Arial"/>
              <a:buChar char="•"/>
            </a:pPr>
            <a:r>
              <a:rPr lang="en-US" sz="1151" dirty="0"/>
              <a:t>Application Workflow</a:t>
            </a:r>
          </a:p>
          <a:p>
            <a:pPr marL="214313" indent="-214313">
              <a:buFont typeface="Arial"/>
              <a:buChar char="•"/>
            </a:pPr>
            <a:r>
              <a:rPr lang="en-US" sz="1151" dirty="0"/>
              <a:t>Adapters</a:t>
            </a:r>
          </a:p>
        </p:txBody>
      </p:sp>
      <p:sp>
        <p:nvSpPr>
          <p:cNvPr id="58" name="Rectangle 57"/>
          <p:cNvSpPr/>
          <p:nvPr/>
        </p:nvSpPr>
        <p:spPr>
          <a:xfrm>
            <a:off x="4651092" y="2676239"/>
            <a:ext cx="2435679" cy="345488"/>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51" b="1" dirty="0"/>
              <a:t>Domain Services</a:t>
            </a:r>
          </a:p>
          <a:p>
            <a:pPr algn="ctr"/>
            <a:r>
              <a:rPr lang="en-US" sz="1151" dirty="0"/>
              <a:t>e.g. </a:t>
            </a:r>
            <a:r>
              <a:rPr lang="en-US" sz="1151" dirty="0" err="1"/>
              <a:t>TransferFunds</a:t>
            </a:r>
            <a:endParaRPr lang="en-US" sz="1151" dirty="0"/>
          </a:p>
        </p:txBody>
      </p:sp>
      <p:sp>
        <p:nvSpPr>
          <p:cNvPr id="59" name="Left Brace 58"/>
          <p:cNvSpPr/>
          <p:nvPr/>
        </p:nvSpPr>
        <p:spPr bwMode="auto">
          <a:xfrm>
            <a:off x="4218207" y="812950"/>
            <a:ext cx="270038" cy="1738016"/>
          </a:xfrm>
          <a:prstGeom prst="leftBrace">
            <a:avLst>
              <a:gd name="adj1" fmla="val 8333"/>
              <a:gd name="adj2" fmla="val 17047"/>
            </a:avLst>
          </a:prstGeom>
          <a:ln w="39370">
            <a:solidFill>
              <a:srgbClr val="FF6600"/>
            </a:solidFill>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vert="horz" wrap="square" lIns="68573" tIns="34286" rIns="68573" bIns="34286" numCol="1" rtlCol="0" anchor="t" anchorCtr="0" compatLnSpc="1">
            <a:prstTxWarp prst="textNoShape">
              <a:avLst/>
            </a:prstTxWarp>
            <a:noAutofit/>
          </a:bodyPr>
          <a:lstStyle/>
          <a:p>
            <a:pPr defTabSz="685720"/>
            <a:endParaRPr lang="en-AU" sz="1200" dirty="0">
              <a:latin typeface="Arial" pitchFamily="34" charset="0"/>
            </a:endParaRPr>
          </a:p>
        </p:txBody>
      </p:sp>
      <p:cxnSp>
        <p:nvCxnSpPr>
          <p:cNvPr id="61" name="Straight Connector 60"/>
          <p:cNvCxnSpPr>
            <a:endCxn id="59" idx="1"/>
          </p:cNvCxnSpPr>
          <p:nvPr/>
        </p:nvCxnSpPr>
        <p:spPr>
          <a:xfrm flipV="1">
            <a:off x="2508277" y="1109230"/>
            <a:ext cx="1709930" cy="170372"/>
          </a:xfrm>
          <a:prstGeom prst="line">
            <a:avLst/>
          </a:prstGeom>
          <a:ln w="39370">
            <a:solidFill>
              <a:srgbClr val="FF6600"/>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a:cxnSpLocks/>
            <a:stCxn id="96" idx="1"/>
            <a:endCxn id="58" idx="1"/>
          </p:cNvCxnSpPr>
          <p:nvPr/>
        </p:nvCxnSpPr>
        <p:spPr>
          <a:xfrm>
            <a:off x="2311656" y="1784311"/>
            <a:ext cx="2339436" cy="1064672"/>
          </a:xfrm>
          <a:prstGeom prst="line">
            <a:avLst/>
          </a:prstGeom>
          <a:ln w="39370">
            <a:solidFill>
              <a:srgbClr val="660066"/>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7239719" y="1768502"/>
            <a:ext cx="1614722" cy="1686231"/>
          </a:xfrm>
          <a:prstGeom prst="rect">
            <a:avLst/>
          </a:prstGeom>
        </p:spPr>
        <p:txBody>
          <a:bodyPr wrap="square">
            <a:spAutoFit/>
          </a:bodyPr>
          <a:lstStyle/>
          <a:p>
            <a:r>
              <a:rPr lang="en-US" sz="1151" b="1" dirty="0">
                <a:solidFill>
                  <a:srgbClr val="000000"/>
                </a:solidFill>
              </a:rPr>
              <a:t>Application Services </a:t>
            </a:r>
            <a:r>
              <a:rPr lang="en-US" sz="1151" dirty="0">
                <a:solidFill>
                  <a:srgbClr val="000000"/>
                </a:solidFill>
              </a:rPr>
              <a:t>coordinate the technical plumbing (like using a Unit of Work and Transactions) so that the Domain Layer is as clean as possible and expresses its ‘entity’ logic clearly.</a:t>
            </a:r>
          </a:p>
        </p:txBody>
      </p:sp>
      <p:sp>
        <p:nvSpPr>
          <p:cNvPr id="114" name="TextBox 113"/>
          <p:cNvSpPr txBox="1"/>
          <p:nvPr/>
        </p:nvSpPr>
        <p:spPr>
          <a:xfrm>
            <a:off x="4653622" y="3068728"/>
            <a:ext cx="2433149" cy="1200329"/>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1200" b="1" dirty="0"/>
              <a:t>DDD Domain Objects </a:t>
            </a:r>
          </a:p>
          <a:p>
            <a:pPr marL="167587" indent="-214313">
              <a:buFont typeface="Arial"/>
              <a:buChar char="•"/>
            </a:pPr>
            <a:r>
              <a:rPr lang="en-US" sz="1200" dirty="0"/>
              <a:t>Service</a:t>
            </a:r>
          </a:p>
          <a:p>
            <a:pPr marL="167587" indent="-214313">
              <a:buFont typeface="Arial"/>
              <a:buChar char="•"/>
            </a:pPr>
            <a:r>
              <a:rPr lang="en-US" sz="1200" dirty="0"/>
              <a:t>Entities</a:t>
            </a:r>
          </a:p>
          <a:p>
            <a:pPr marL="167587" indent="-214313">
              <a:buFont typeface="Arial"/>
              <a:buChar char="•"/>
            </a:pPr>
            <a:r>
              <a:rPr lang="en-US" sz="1200" dirty="0"/>
              <a:t>Aggregate</a:t>
            </a:r>
          </a:p>
          <a:p>
            <a:pPr marL="167587" indent="-214313">
              <a:buFont typeface="Arial"/>
              <a:buChar char="•"/>
            </a:pPr>
            <a:r>
              <a:rPr lang="en-US" sz="1200" dirty="0"/>
              <a:t>Specification</a:t>
            </a:r>
          </a:p>
          <a:p>
            <a:pPr marL="167587" indent="-214313">
              <a:buFont typeface="Arial"/>
              <a:buChar char="•"/>
            </a:pPr>
            <a:r>
              <a:rPr lang="en-US" sz="1200" dirty="0"/>
              <a:t>Value Object</a:t>
            </a:r>
          </a:p>
        </p:txBody>
      </p:sp>
      <p:sp>
        <p:nvSpPr>
          <p:cNvPr id="60" name="Rectangle 59">
            <a:extLst>
              <a:ext uri="{FF2B5EF4-FFF2-40B4-BE49-F238E27FC236}">
                <a16:creationId xmlns:a16="http://schemas.microsoft.com/office/drawing/2014/main" id="{0A604E87-5C11-A74D-B92D-517073A209CA}"/>
              </a:ext>
            </a:extLst>
          </p:cNvPr>
          <p:cNvSpPr/>
          <p:nvPr/>
        </p:nvSpPr>
        <p:spPr>
          <a:xfrm>
            <a:off x="7355507" y="3584998"/>
            <a:ext cx="1133174" cy="345488"/>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51" b="1" dirty="0"/>
              <a:t>Domain Events</a:t>
            </a:r>
          </a:p>
        </p:txBody>
      </p:sp>
      <p:cxnSp>
        <p:nvCxnSpPr>
          <p:cNvPr id="112" name="Straight Connector 111">
            <a:extLst>
              <a:ext uri="{FF2B5EF4-FFF2-40B4-BE49-F238E27FC236}">
                <a16:creationId xmlns:a16="http://schemas.microsoft.com/office/drawing/2014/main" id="{CCAE067D-CBBC-AB4C-8F04-D712376186C0}"/>
              </a:ext>
            </a:extLst>
          </p:cNvPr>
          <p:cNvCxnSpPr>
            <a:cxnSpLocks/>
            <a:endCxn id="60" idx="1"/>
          </p:cNvCxnSpPr>
          <p:nvPr/>
        </p:nvCxnSpPr>
        <p:spPr>
          <a:xfrm>
            <a:off x="5745480" y="3757742"/>
            <a:ext cx="1610027" cy="0"/>
          </a:xfrm>
          <a:prstGeom prst="line">
            <a:avLst/>
          </a:prstGeom>
          <a:ln w="39370">
            <a:solidFill>
              <a:srgbClr val="660066"/>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1439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DDD Example </a:t>
            </a:r>
            <a:r>
              <a:rPr lang="mr-IN" dirty="0"/>
              <a:t>–</a:t>
            </a:r>
            <a:r>
              <a:rPr lang="en-US" dirty="0"/>
              <a:t> Transfer Funds From Savings to </a:t>
            </a:r>
            <a:r>
              <a:rPr lang="en-US" dirty="0" err="1"/>
              <a:t>Cheque</a:t>
            </a:r>
            <a:r>
              <a:rPr lang="en-US" dirty="0"/>
              <a:t> Accounts</a:t>
            </a:r>
          </a:p>
        </p:txBody>
      </p:sp>
      <p:sp>
        <p:nvSpPr>
          <p:cNvPr id="3" name="Rounded Rectangle 2"/>
          <p:cNvSpPr/>
          <p:nvPr/>
        </p:nvSpPr>
        <p:spPr>
          <a:xfrm>
            <a:off x="733096" y="1513489"/>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User Interface</a:t>
            </a:r>
          </a:p>
        </p:txBody>
      </p:sp>
      <p:sp>
        <p:nvSpPr>
          <p:cNvPr id="4" name="Rounded Rectangle 3"/>
          <p:cNvSpPr/>
          <p:nvPr/>
        </p:nvSpPr>
        <p:spPr>
          <a:xfrm>
            <a:off x="733096" y="2037554"/>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Application</a:t>
            </a:r>
          </a:p>
        </p:txBody>
      </p:sp>
      <p:sp>
        <p:nvSpPr>
          <p:cNvPr id="5" name="Rounded Rectangle 4"/>
          <p:cNvSpPr/>
          <p:nvPr/>
        </p:nvSpPr>
        <p:spPr>
          <a:xfrm>
            <a:off x="733096" y="2589208"/>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Domain</a:t>
            </a:r>
          </a:p>
        </p:txBody>
      </p:sp>
      <p:sp>
        <p:nvSpPr>
          <p:cNvPr id="6" name="Rounded Rectangle 5"/>
          <p:cNvSpPr/>
          <p:nvPr/>
        </p:nvSpPr>
        <p:spPr>
          <a:xfrm>
            <a:off x="733096" y="3140862"/>
            <a:ext cx="1537138" cy="433551"/>
          </a:xfrm>
          <a:prstGeom prst="round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Infrastructure</a:t>
            </a:r>
          </a:p>
        </p:txBody>
      </p:sp>
      <p:sp>
        <p:nvSpPr>
          <p:cNvPr id="7" name="TextBox 6"/>
          <p:cNvSpPr txBox="1"/>
          <p:nvPr/>
        </p:nvSpPr>
        <p:spPr>
          <a:xfrm>
            <a:off x="3042745" y="890409"/>
            <a:ext cx="2995448" cy="3539430"/>
          </a:xfrm>
          <a:prstGeom prst="rect">
            <a:avLst/>
          </a:prstGeom>
          <a:noFill/>
        </p:spPr>
        <p:txBody>
          <a:bodyPr wrap="square" rtlCol="0">
            <a:spAutoFit/>
          </a:bodyPr>
          <a:lstStyle/>
          <a:p>
            <a:r>
              <a:rPr lang="en-US" sz="1400" b="1" dirty="0"/>
              <a:t>Application Service</a:t>
            </a:r>
            <a:r>
              <a:rPr lang="en-US" sz="1400" dirty="0"/>
              <a:t>:</a:t>
            </a:r>
          </a:p>
          <a:p>
            <a:pPr marL="285750" indent="-285750">
              <a:buFont typeface="Arial" charset="0"/>
              <a:buChar char="•"/>
            </a:pPr>
            <a:r>
              <a:rPr lang="en-US" sz="1400" dirty="0"/>
              <a:t>Receives Input from UI</a:t>
            </a:r>
          </a:p>
          <a:p>
            <a:pPr marL="285750" indent="-285750">
              <a:buFont typeface="Arial" charset="0"/>
              <a:buChar char="•"/>
            </a:pPr>
            <a:r>
              <a:rPr lang="en-US" sz="1400" dirty="0"/>
              <a:t>Tells Domain to Transfer</a:t>
            </a:r>
          </a:p>
          <a:p>
            <a:pPr marL="285750" indent="-285750">
              <a:buFont typeface="Arial" charset="0"/>
              <a:buChar char="•"/>
            </a:pPr>
            <a:r>
              <a:rPr lang="en-US" sz="1400" dirty="0"/>
              <a:t>Wait for confirmation</a:t>
            </a:r>
          </a:p>
          <a:p>
            <a:pPr marL="285750" indent="-285750">
              <a:buFont typeface="Arial" charset="0"/>
              <a:buChar char="•"/>
            </a:pPr>
            <a:r>
              <a:rPr lang="en-US" sz="1400" dirty="0"/>
              <a:t>Send Email Notification</a:t>
            </a:r>
          </a:p>
          <a:p>
            <a:pPr marL="285750" indent="-285750">
              <a:buFont typeface="Arial" charset="0"/>
              <a:buChar char="•"/>
            </a:pPr>
            <a:endParaRPr lang="en-US" sz="1400" dirty="0"/>
          </a:p>
          <a:p>
            <a:r>
              <a:rPr lang="en-US" sz="1400" b="1" dirty="0"/>
              <a:t>Domain Service:</a:t>
            </a:r>
          </a:p>
          <a:p>
            <a:pPr marL="285750" indent="-285750">
              <a:buFont typeface="Arial" charset="0"/>
              <a:buChar char="•"/>
            </a:pPr>
            <a:r>
              <a:rPr lang="en-US" sz="1400" dirty="0"/>
              <a:t>Connects to Domain Objects: Savings, </a:t>
            </a:r>
            <a:r>
              <a:rPr lang="en-US" sz="1400" dirty="0" err="1"/>
              <a:t>Cheque</a:t>
            </a:r>
            <a:r>
              <a:rPr lang="en-US" sz="1400" dirty="0"/>
              <a:t>, and Ledger.</a:t>
            </a:r>
          </a:p>
          <a:p>
            <a:pPr marL="285750" indent="-285750">
              <a:buFont typeface="Arial" charset="0"/>
              <a:buChar char="•"/>
            </a:pPr>
            <a:r>
              <a:rPr lang="en-US" sz="1400" dirty="0"/>
              <a:t>Orchestrates Debit and Credit</a:t>
            </a:r>
          </a:p>
          <a:p>
            <a:pPr marL="285750" indent="-285750">
              <a:buFont typeface="Arial" charset="0"/>
              <a:buChar char="•"/>
            </a:pPr>
            <a:r>
              <a:rPr lang="en-US" sz="1400" dirty="0"/>
              <a:t>Returns Confirmation</a:t>
            </a:r>
          </a:p>
          <a:p>
            <a:pPr marL="285750" indent="-285750">
              <a:buFont typeface="Arial" charset="0"/>
              <a:buChar char="•"/>
            </a:pPr>
            <a:endParaRPr lang="en-US" sz="1400" dirty="0"/>
          </a:p>
          <a:p>
            <a:r>
              <a:rPr lang="en-US" sz="1400" b="1" dirty="0"/>
              <a:t>Infrastructure Service:</a:t>
            </a:r>
          </a:p>
          <a:p>
            <a:pPr marL="285750" indent="-285750">
              <a:buFont typeface="Arial" charset="0"/>
              <a:buChar char="•"/>
            </a:pPr>
            <a:r>
              <a:rPr lang="en-US" sz="1400" dirty="0"/>
              <a:t>Writes Account and Ledger State to DB </a:t>
            </a:r>
            <a:r>
              <a:rPr lang="mr-IN" sz="1400" dirty="0"/>
              <a:t>–</a:t>
            </a:r>
            <a:r>
              <a:rPr lang="en-US" sz="1400" dirty="0"/>
              <a:t> OR mapper</a:t>
            </a:r>
          </a:p>
          <a:p>
            <a:pPr marL="285750" indent="-285750">
              <a:buFont typeface="Arial" charset="0"/>
              <a:buChar char="•"/>
            </a:pPr>
            <a:r>
              <a:rPr lang="en-US" sz="1400" dirty="0"/>
              <a:t>Send Emails</a:t>
            </a:r>
          </a:p>
        </p:txBody>
      </p:sp>
      <p:cxnSp>
        <p:nvCxnSpPr>
          <p:cNvPr id="9" name="Straight Arrow Connector 8"/>
          <p:cNvCxnSpPr>
            <a:stCxn id="4" idx="3"/>
          </p:cNvCxnSpPr>
          <p:nvPr/>
        </p:nvCxnSpPr>
        <p:spPr>
          <a:xfrm flipV="1">
            <a:off x="2270234" y="1083741"/>
            <a:ext cx="772510" cy="11705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stCxn id="5" idx="3"/>
          </p:cNvCxnSpPr>
          <p:nvPr/>
        </p:nvCxnSpPr>
        <p:spPr>
          <a:xfrm flipV="1">
            <a:off x="2270234" y="2471105"/>
            <a:ext cx="772510" cy="3348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6" idx="3"/>
          </p:cNvCxnSpPr>
          <p:nvPr/>
        </p:nvCxnSpPr>
        <p:spPr>
          <a:xfrm>
            <a:off x="2270234" y="3357638"/>
            <a:ext cx="772510" cy="50491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Rounded Rectangle 17"/>
          <p:cNvSpPr/>
          <p:nvPr/>
        </p:nvSpPr>
        <p:spPr>
          <a:xfrm>
            <a:off x="6772291" y="2088930"/>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Application</a:t>
            </a:r>
          </a:p>
        </p:txBody>
      </p:sp>
      <p:sp>
        <p:nvSpPr>
          <p:cNvPr id="19" name="Rounded Rectangle 18"/>
          <p:cNvSpPr/>
          <p:nvPr/>
        </p:nvSpPr>
        <p:spPr>
          <a:xfrm>
            <a:off x="6772291" y="2640584"/>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Domain</a:t>
            </a:r>
          </a:p>
        </p:txBody>
      </p:sp>
      <p:sp>
        <p:nvSpPr>
          <p:cNvPr id="20" name="Rounded Rectangle 19"/>
          <p:cNvSpPr/>
          <p:nvPr/>
        </p:nvSpPr>
        <p:spPr>
          <a:xfrm>
            <a:off x="6772291" y="3192238"/>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Integration</a:t>
            </a:r>
          </a:p>
        </p:txBody>
      </p:sp>
      <p:sp>
        <p:nvSpPr>
          <p:cNvPr id="21" name="Rounded Rectangle 20"/>
          <p:cNvSpPr/>
          <p:nvPr/>
        </p:nvSpPr>
        <p:spPr>
          <a:xfrm>
            <a:off x="6772291" y="3801838"/>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Resour</a:t>
            </a:r>
            <a:r>
              <a:rPr lang="en-US" i="1" dirty="0"/>
              <a:t>ce</a:t>
            </a:r>
            <a:endParaRPr lang="en-US" dirty="0"/>
          </a:p>
        </p:txBody>
      </p:sp>
      <p:sp>
        <p:nvSpPr>
          <p:cNvPr id="23" name="Rounded Rectangle 22"/>
          <p:cNvSpPr/>
          <p:nvPr/>
        </p:nvSpPr>
        <p:spPr>
          <a:xfrm>
            <a:off x="6763408" y="1006954"/>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Client</a:t>
            </a:r>
          </a:p>
        </p:txBody>
      </p:sp>
      <p:sp>
        <p:nvSpPr>
          <p:cNvPr id="24" name="Rounded Rectangle 23"/>
          <p:cNvSpPr/>
          <p:nvPr/>
        </p:nvSpPr>
        <p:spPr>
          <a:xfrm>
            <a:off x="6763408" y="1558608"/>
            <a:ext cx="1537138" cy="433551"/>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Presentation</a:t>
            </a:r>
          </a:p>
        </p:txBody>
      </p:sp>
      <p:sp>
        <p:nvSpPr>
          <p:cNvPr id="25" name="TextBox 24"/>
          <p:cNvSpPr txBox="1"/>
          <p:nvPr/>
        </p:nvSpPr>
        <p:spPr>
          <a:xfrm>
            <a:off x="953085" y="1083741"/>
            <a:ext cx="1097160" cy="328423"/>
          </a:xfrm>
          <a:prstGeom prst="rect">
            <a:avLst/>
          </a:prstGeom>
          <a:noFill/>
        </p:spPr>
        <p:txBody>
          <a:bodyPr wrap="none" rtlCol="0">
            <a:spAutoFit/>
          </a:bodyPr>
          <a:lstStyle/>
          <a:p>
            <a:r>
              <a:rPr lang="en-US"/>
              <a:t>DDD Layers</a:t>
            </a:r>
          </a:p>
        </p:txBody>
      </p:sp>
      <p:sp>
        <p:nvSpPr>
          <p:cNvPr id="26" name="TextBox 25"/>
          <p:cNvSpPr txBox="1"/>
          <p:nvPr/>
        </p:nvSpPr>
        <p:spPr>
          <a:xfrm>
            <a:off x="7022927" y="590506"/>
            <a:ext cx="1018099" cy="328423"/>
          </a:xfrm>
          <a:prstGeom prst="rect">
            <a:avLst/>
          </a:prstGeom>
          <a:noFill/>
        </p:spPr>
        <p:txBody>
          <a:bodyPr wrap="none" rtlCol="0">
            <a:spAutoFit/>
          </a:bodyPr>
          <a:lstStyle/>
          <a:p>
            <a:r>
              <a:rPr lang="en-US" dirty="0"/>
              <a:t>Cube Tiers</a:t>
            </a:r>
          </a:p>
        </p:txBody>
      </p:sp>
      <p:cxnSp>
        <p:nvCxnSpPr>
          <p:cNvPr id="28" name="Straight Arrow Connector 27"/>
          <p:cNvCxnSpPr>
            <a:cxnSpLocks/>
            <a:stCxn id="18" idx="1"/>
          </p:cNvCxnSpPr>
          <p:nvPr/>
        </p:nvCxnSpPr>
        <p:spPr>
          <a:xfrm flipH="1" flipV="1">
            <a:off x="5250180" y="1165860"/>
            <a:ext cx="1522111" cy="113984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19" idx="1"/>
          </p:cNvCxnSpPr>
          <p:nvPr/>
        </p:nvCxnSpPr>
        <p:spPr>
          <a:xfrm flipH="1" flipV="1">
            <a:off x="5683348" y="2356338"/>
            <a:ext cx="1088943" cy="50102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20" idx="1"/>
          </p:cNvCxnSpPr>
          <p:nvPr/>
        </p:nvCxnSpPr>
        <p:spPr>
          <a:xfrm flipH="1">
            <a:off x="5754414" y="3409014"/>
            <a:ext cx="1017877" cy="21677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6595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6940318" y="3697401"/>
            <a:ext cx="108380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4" name="Rectangle 23"/>
          <p:cNvSpPr/>
          <p:nvPr/>
        </p:nvSpPr>
        <p:spPr bwMode="auto">
          <a:xfrm>
            <a:off x="2573779" y="2441870"/>
            <a:ext cx="4227225"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3" name="Rectangle 22"/>
          <p:cNvSpPr/>
          <p:nvPr/>
        </p:nvSpPr>
        <p:spPr bwMode="auto">
          <a:xfrm>
            <a:off x="1327667" y="2441870"/>
            <a:ext cx="90055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2" name="Rectangle 21"/>
          <p:cNvSpPr/>
          <p:nvPr/>
        </p:nvSpPr>
        <p:spPr bwMode="auto">
          <a:xfrm>
            <a:off x="1277634" y="1316221"/>
            <a:ext cx="95058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13" name="Rectangle 12"/>
          <p:cNvSpPr/>
          <p:nvPr/>
        </p:nvSpPr>
        <p:spPr bwMode="auto">
          <a:xfrm>
            <a:off x="2573780" y="1316221"/>
            <a:ext cx="5388164"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 name="Title 1"/>
          <p:cNvSpPr>
            <a:spLocks noGrp="1"/>
          </p:cNvSpPr>
          <p:nvPr>
            <p:ph type="title"/>
          </p:nvPr>
        </p:nvSpPr>
        <p:spPr/>
        <p:txBody>
          <a:bodyPr/>
          <a:lstStyle/>
          <a:p>
            <a:r>
              <a:rPr lang="en-AU" dirty="0"/>
              <a:t>Physical Vs Logical Tiering – Runtime Structure Decision</a:t>
            </a:r>
          </a:p>
        </p:txBody>
      </p:sp>
      <p:sp>
        <p:nvSpPr>
          <p:cNvPr id="4" name="Rectangle 4"/>
          <p:cNvSpPr>
            <a:spLocks noChangeArrowheads="1"/>
          </p:cNvSpPr>
          <p:nvPr/>
        </p:nvSpPr>
        <p:spPr bwMode="auto">
          <a:xfrm>
            <a:off x="1427726" y="1446104"/>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5" name="Rectangle 5"/>
          <p:cNvSpPr>
            <a:spLocks noChangeArrowheads="1"/>
          </p:cNvSpPr>
          <p:nvPr/>
        </p:nvSpPr>
        <p:spPr bwMode="auto">
          <a:xfrm>
            <a:off x="2735796" y="1437626"/>
            <a:ext cx="1073261"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6" name="Rectangle 6"/>
          <p:cNvSpPr>
            <a:spLocks noChangeArrowheads="1"/>
          </p:cNvSpPr>
          <p:nvPr/>
        </p:nvSpPr>
        <p:spPr bwMode="auto">
          <a:xfrm>
            <a:off x="4850628" y="1439948"/>
            <a:ext cx="812764"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7" name="Rectangle 7"/>
          <p:cNvSpPr>
            <a:spLocks noChangeArrowheads="1"/>
          </p:cNvSpPr>
          <p:nvPr/>
        </p:nvSpPr>
        <p:spPr bwMode="auto">
          <a:xfrm>
            <a:off x="5814951" y="1434163"/>
            <a:ext cx="986054"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8" name="Rectangle 8"/>
          <p:cNvSpPr>
            <a:spLocks noChangeArrowheads="1"/>
          </p:cNvSpPr>
          <p:nvPr/>
        </p:nvSpPr>
        <p:spPr bwMode="auto">
          <a:xfrm>
            <a:off x="6940318" y="1439948"/>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9" name="Rectangle 6"/>
          <p:cNvSpPr>
            <a:spLocks noChangeArrowheads="1"/>
          </p:cNvSpPr>
          <p:nvPr/>
        </p:nvSpPr>
        <p:spPr bwMode="auto">
          <a:xfrm>
            <a:off x="3947456" y="1439948"/>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11" name="TextBox 10"/>
          <p:cNvSpPr txBox="1"/>
          <p:nvPr/>
        </p:nvSpPr>
        <p:spPr>
          <a:xfrm>
            <a:off x="3471325" y="4606577"/>
            <a:ext cx="1463540" cy="244971"/>
          </a:xfrm>
          <a:prstGeom prst="rect">
            <a:avLst/>
          </a:prstGeom>
          <a:noFill/>
        </p:spPr>
        <p:txBody>
          <a:bodyPr wrap="none" lIns="59721" tIns="29861" rIns="59721" bIns="29861" rtlCol="0">
            <a:spAutoFit/>
          </a:bodyPr>
          <a:lstStyle/>
          <a:p>
            <a:r>
              <a:rPr lang="en-AU" sz="1200" dirty="0">
                <a:solidFill>
                  <a:srgbClr val="FFC000"/>
                </a:solidFill>
              </a:rPr>
              <a:t>Application Boundary</a:t>
            </a:r>
          </a:p>
        </p:txBody>
      </p:sp>
      <p:sp>
        <p:nvSpPr>
          <p:cNvPr id="12" name="TextBox 11"/>
          <p:cNvSpPr txBox="1"/>
          <p:nvPr/>
        </p:nvSpPr>
        <p:spPr>
          <a:xfrm>
            <a:off x="1368281" y="3343435"/>
            <a:ext cx="583877" cy="302679"/>
          </a:xfrm>
          <a:prstGeom prst="rect">
            <a:avLst/>
          </a:prstGeom>
          <a:noFill/>
        </p:spPr>
        <p:txBody>
          <a:bodyPr wrap="none" lIns="59721" tIns="29861" rIns="59721" bIns="29861" rtlCol="0">
            <a:spAutoFit/>
          </a:bodyPr>
          <a:lstStyle/>
          <a:p>
            <a:r>
              <a:rPr lang="en-AU" sz="1575" dirty="0">
                <a:solidFill>
                  <a:srgbClr val="1A1818"/>
                </a:solidFill>
              </a:rPr>
              <a:t>4 Tier</a:t>
            </a:r>
          </a:p>
        </p:txBody>
      </p:sp>
      <p:sp>
        <p:nvSpPr>
          <p:cNvPr id="15" name="Rectangle 4"/>
          <p:cNvSpPr>
            <a:spLocks noChangeArrowheads="1"/>
          </p:cNvSpPr>
          <p:nvPr/>
        </p:nvSpPr>
        <p:spPr bwMode="auto">
          <a:xfrm>
            <a:off x="1427726" y="2571753"/>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16" name="Rectangle 5"/>
          <p:cNvSpPr>
            <a:spLocks noChangeArrowheads="1"/>
          </p:cNvSpPr>
          <p:nvPr/>
        </p:nvSpPr>
        <p:spPr bwMode="auto">
          <a:xfrm>
            <a:off x="2754691" y="2559819"/>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17" name="Rectangle 6"/>
          <p:cNvSpPr>
            <a:spLocks noChangeArrowheads="1"/>
          </p:cNvSpPr>
          <p:nvPr/>
        </p:nvSpPr>
        <p:spPr bwMode="auto">
          <a:xfrm>
            <a:off x="4788024" y="2571752"/>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18" name="Rectangle 7"/>
          <p:cNvSpPr>
            <a:spLocks noChangeArrowheads="1"/>
          </p:cNvSpPr>
          <p:nvPr/>
        </p:nvSpPr>
        <p:spPr bwMode="auto">
          <a:xfrm>
            <a:off x="5760133" y="2571752"/>
            <a:ext cx="98670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26" name="Rectangle 25"/>
          <p:cNvSpPr/>
          <p:nvPr/>
        </p:nvSpPr>
        <p:spPr bwMode="auto">
          <a:xfrm>
            <a:off x="1305319" y="3677305"/>
            <a:ext cx="90055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7" name="Rectangle 26"/>
          <p:cNvSpPr/>
          <p:nvPr/>
        </p:nvSpPr>
        <p:spPr bwMode="auto">
          <a:xfrm>
            <a:off x="2573778" y="3697401"/>
            <a:ext cx="125076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8" name="Rectangle 4"/>
          <p:cNvSpPr>
            <a:spLocks noChangeArrowheads="1"/>
          </p:cNvSpPr>
          <p:nvPr/>
        </p:nvSpPr>
        <p:spPr bwMode="auto">
          <a:xfrm>
            <a:off x="1405379" y="3807188"/>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29" name="Rectangle 5"/>
          <p:cNvSpPr>
            <a:spLocks noChangeArrowheads="1"/>
          </p:cNvSpPr>
          <p:nvPr/>
        </p:nvSpPr>
        <p:spPr bwMode="auto">
          <a:xfrm>
            <a:off x="2673842" y="3827284"/>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34" name="Rectangle 33"/>
          <p:cNvSpPr/>
          <p:nvPr/>
        </p:nvSpPr>
        <p:spPr bwMode="auto">
          <a:xfrm>
            <a:off x="4031942" y="3697401"/>
            <a:ext cx="2815501"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35" name="Rectangle 6"/>
          <p:cNvSpPr>
            <a:spLocks noChangeArrowheads="1"/>
          </p:cNvSpPr>
          <p:nvPr/>
        </p:nvSpPr>
        <p:spPr bwMode="auto">
          <a:xfrm>
            <a:off x="4943500" y="3816866"/>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36" name="Rectangle 7"/>
          <p:cNvSpPr>
            <a:spLocks noChangeArrowheads="1"/>
          </p:cNvSpPr>
          <p:nvPr/>
        </p:nvSpPr>
        <p:spPr bwMode="auto">
          <a:xfrm>
            <a:off x="5814140" y="3816866"/>
            <a:ext cx="96981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37" name="Rectangle 8"/>
          <p:cNvSpPr>
            <a:spLocks noChangeArrowheads="1"/>
          </p:cNvSpPr>
          <p:nvPr/>
        </p:nvSpPr>
        <p:spPr bwMode="auto">
          <a:xfrm>
            <a:off x="7023506" y="3827284"/>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41" name="TextBox 40"/>
          <p:cNvSpPr txBox="1"/>
          <p:nvPr/>
        </p:nvSpPr>
        <p:spPr>
          <a:xfrm>
            <a:off x="3736125" y="3034762"/>
            <a:ext cx="1921743" cy="268054"/>
          </a:xfrm>
          <a:prstGeom prst="rect">
            <a:avLst/>
          </a:prstGeom>
          <a:noFill/>
        </p:spPr>
        <p:txBody>
          <a:bodyPr wrap="none" lIns="59721" tIns="29861" rIns="59721" bIns="29861" rtlCol="0">
            <a:spAutoFit/>
          </a:bodyPr>
          <a:lstStyle>
            <a:defPPr>
              <a:defRPr lang="en-US"/>
            </a:defPPr>
            <a:lvl1pPr>
              <a:defRPr sz="1800">
                <a:solidFill>
                  <a:schemeClr val="accent1">
                    <a:lumMod val="75000"/>
                  </a:schemeClr>
                </a:solidFill>
              </a:defRPr>
            </a:lvl1pPr>
          </a:lstStyle>
          <a:p>
            <a:r>
              <a:rPr lang="en-AU" sz="1350" dirty="0">
                <a:solidFill>
                  <a:srgbClr val="CC99FF"/>
                </a:solidFill>
              </a:rPr>
              <a:t>Web/Application Server *</a:t>
            </a:r>
          </a:p>
        </p:txBody>
      </p:sp>
      <p:sp>
        <p:nvSpPr>
          <p:cNvPr id="42" name="TextBox 41"/>
          <p:cNvSpPr txBox="1"/>
          <p:nvPr/>
        </p:nvSpPr>
        <p:spPr>
          <a:xfrm>
            <a:off x="4822156" y="4303519"/>
            <a:ext cx="1815560" cy="244971"/>
          </a:xfrm>
          <a:prstGeom prst="rect">
            <a:avLst/>
          </a:prstGeom>
          <a:noFill/>
        </p:spPr>
        <p:txBody>
          <a:bodyPr wrap="none" lIns="59721" tIns="29861" rIns="59721" bIns="29861" rtlCol="0">
            <a:spAutoFit/>
          </a:bodyPr>
          <a:lstStyle/>
          <a:p>
            <a:r>
              <a:rPr lang="en-AU" sz="1200" dirty="0">
                <a:solidFill>
                  <a:srgbClr val="CC99FF"/>
                </a:solidFill>
              </a:rPr>
              <a:t>Application/Worker  Server</a:t>
            </a:r>
          </a:p>
        </p:txBody>
      </p:sp>
      <p:sp>
        <p:nvSpPr>
          <p:cNvPr id="43" name="TextBox 42"/>
          <p:cNvSpPr txBox="1"/>
          <p:nvPr/>
        </p:nvSpPr>
        <p:spPr>
          <a:xfrm>
            <a:off x="2723870" y="4303519"/>
            <a:ext cx="842857" cy="244971"/>
          </a:xfrm>
          <a:prstGeom prst="rect">
            <a:avLst/>
          </a:prstGeom>
          <a:noFill/>
        </p:spPr>
        <p:txBody>
          <a:bodyPr wrap="none" lIns="59721" tIns="29861" rIns="59721" bIns="29861" rtlCol="0">
            <a:spAutoFit/>
          </a:bodyPr>
          <a:lstStyle/>
          <a:p>
            <a:r>
              <a:rPr lang="en-AU" sz="1200" dirty="0">
                <a:solidFill>
                  <a:srgbClr val="CC99FF"/>
                </a:solidFill>
              </a:rPr>
              <a:t>Web Server</a:t>
            </a:r>
          </a:p>
        </p:txBody>
      </p:sp>
      <p:sp>
        <p:nvSpPr>
          <p:cNvPr id="44" name="TextBox 43"/>
          <p:cNvSpPr txBox="1"/>
          <p:nvPr/>
        </p:nvSpPr>
        <p:spPr>
          <a:xfrm>
            <a:off x="7023505" y="4303519"/>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cxnSp>
        <p:nvCxnSpPr>
          <p:cNvPr id="46" name="Straight Connector 45"/>
          <p:cNvCxnSpPr/>
          <p:nvPr/>
        </p:nvCxnSpPr>
        <p:spPr bwMode="auto">
          <a:xfrm>
            <a:off x="3923930" y="3435848"/>
            <a:ext cx="3320" cy="1116958"/>
          </a:xfrm>
          <a:prstGeom prst="line">
            <a:avLst/>
          </a:prstGeom>
          <a:noFill/>
          <a:ln w="25400" cap="flat" cmpd="sng" algn="ctr">
            <a:solidFill>
              <a:srgbClr val="FFC000"/>
            </a:solidFill>
            <a:prstDash val="dash"/>
            <a:round/>
            <a:headEnd type="none" w="med" len="med"/>
            <a:tailEnd type="none" w="med" len="med"/>
          </a:ln>
          <a:effectLst/>
        </p:spPr>
      </p:cxnSp>
      <p:sp>
        <p:nvSpPr>
          <p:cNvPr id="48" name="TextBox 47"/>
          <p:cNvSpPr txBox="1"/>
          <p:nvPr/>
        </p:nvSpPr>
        <p:spPr>
          <a:xfrm>
            <a:off x="1368281" y="2108741"/>
            <a:ext cx="583877" cy="302679"/>
          </a:xfrm>
          <a:prstGeom prst="rect">
            <a:avLst/>
          </a:prstGeom>
          <a:noFill/>
        </p:spPr>
        <p:txBody>
          <a:bodyPr wrap="none" lIns="59721" tIns="29861" rIns="59721" bIns="29861" rtlCol="0">
            <a:spAutoFit/>
          </a:bodyPr>
          <a:lstStyle/>
          <a:p>
            <a:r>
              <a:rPr lang="en-AU" sz="1575" dirty="0">
                <a:solidFill>
                  <a:srgbClr val="1A1818"/>
                </a:solidFill>
              </a:rPr>
              <a:t>3 Tier</a:t>
            </a:r>
          </a:p>
        </p:txBody>
      </p:sp>
      <p:sp>
        <p:nvSpPr>
          <p:cNvPr id="45" name="TextBox 44"/>
          <p:cNvSpPr txBox="1"/>
          <p:nvPr/>
        </p:nvSpPr>
        <p:spPr>
          <a:xfrm>
            <a:off x="1572734" y="4598845"/>
            <a:ext cx="1430775" cy="244971"/>
          </a:xfrm>
          <a:prstGeom prst="rect">
            <a:avLst/>
          </a:prstGeom>
          <a:noFill/>
        </p:spPr>
        <p:txBody>
          <a:bodyPr wrap="none" lIns="59721" tIns="29861" rIns="59721" bIns="29861" rtlCol="0">
            <a:spAutoFit/>
          </a:bodyPr>
          <a:lstStyle/>
          <a:p>
            <a:r>
              <a:rPr lang="en-AU" sz="1200" dirty="0">
                <a:solidFill>
                  <a:srgbClr val="FF0000"/>
                </a:solidFill>
              </a:rPr>
              <a:t>Firewall (Access Tier)</a:t>
            </a:r>
          </a:p>
        </p:txBody>
      </p:sp>
      <p:cxnSp>
        <p:nvCxnSpPr>
          <p:cNvPr id="47" name="Straight Connector 46"/>
          <p:cNvCxnSpPr/>
          <p:nvPr/>
        </p:nvCxnSpPr>
        <p:spPr bwMode="auto">
          <a:xfrm>
            <a:off x="2411760" y="627534"/>
            <a:ext cx="969" cy="3935750"/>
          </a:xfrm>
          <a:prstGeom prst="line">
            <a:avLst/>
          </a:prstGeom>
          <a:noFill/>
          <a:ln w="25400" cap="flat" cmpd="sng" algn="ctr">
            <a:solidFill>
              <a:srgbClr val="FF0000"/>
            </a:solidFill>
            <a:prstDash val="dash"/>
            <a:round/>
            <a:headEnd type="none" w="med" len="med"/>
            <a:tailEnd type="none" w="med" len="med"/>
          </a:ln>
          <a:effectLst/>
        </p:spPr>
      </p:cxnSp>
      <p:sp>
        <p:nvSpPr>
          <p:cNvPr id="25" name="TextBox 24"/>
          <p:cNvSpPr txBox="1"/>
          <p:nvPr/>
        </p:nvSpPr>
        <p:spPr>
          <a:xfrm>
            <a:off x="5665877" y="657687"/>
            <a:ext cx="1967974" cy="429637"/>
          </a:xfrm>
          <a:prstGeom prst="rect">
            <a:avLst/>
          </a:prstGeom>
          <a:noFill/>
        </p:spPr>
        <p:txBody>
          <a:bodyPr wrap="none" lIns="59721" tIns="29861" rIns="59721" bIns="29861" rtlCol="0">
            <a:spAutoFit/>
          </a:bodyPr>
          <a:lstStyle/>
          <a:p>
            <a:r>
              <a:rPr lang="en-AU" sz="1200" dirty="0">
                <a:solidFill>
                  <a:srgbClr val="CC99FF"/>
                </a:solidFill>
              </a:rPr>
              <a:t>*  Modelled by Layer Views</a:t>
            </a:r>
          </a:p>
          <a:p>
            <a:r>
              <a:rPr lang="en-AU" sz="1200" dirty="0">
                <a:solidFill>
                  <a:srgbClr val="CC99FF"/>
                </a:solidFill>
              </a:rPr>
              <a:t>    Server could be a container</a:t>
            </a:r>
          </a:p>
        </p:txBody>
      </p:sp>
      <p:sp>
        <p:nvSpPr>
          <p:cNvPr id="49" name="Rectangle 48"/>
          <p:cNvSpPr/>
          <p:nvPr/>
        </p:nvSpPr>
        <p:spPr bwMode="auto">
          <a:xfrm>
            <a:off x="6894824" y="2446363"/>
            <a:ext cx="108380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0" name="Rectangle 8"/>
          <p:cNvSpPr>
            <a:spLocks noChangeArrowheads="1"/>
          </p:cNvSpPr>
          <p:nvPr/>
        </p:nvSpPr>
        <p:spPr bwMode="auto">
          <a:xfrm>
            <a:off x="6978012" y="2576246"/>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51" name="TextBox 50"/>
          <p:cNvSpPr txBox="1"/>
          <p:nvPr/>
        </p:nvSpPr>
        <p:spPr>
          <a:xfrm>
            <a:off x="6978011" y="3052481"/>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sp>
        <p:nvSpPr>
          <p:cNvPr id="52" name="TextBox 51"/>
          <p:cNvSpPr txBox="1"/>
          <p:nvPr/>
        </p:nvSpPr>
        <p:spPr>
          <a:xfrm>
            <a:off x="3756616" y="1886910"/>
            <a:ext cx="1042592" cy="268054"/>
          </a:xfrm>
          <a:prstGeom prst="rect">
            <a:avLst/>
          </a:prstGeom>
          <a:noFill/>
        </p:spPr>
        <p:txBody>
          <a:bodyPr wrap="none" lIns="59721" tIns="29861" rIns="59721" bIns="29861" rtlCol="0">
            <a:spAutoFit/>
          </a:bodyPr>
          <a:lstStyle>
            <a:defPPr>
              <a:defRPr lang="en-US"/>
            </a:defPPr>
            <a:lvl1pPr>
              <a:defRPr sz="1800">
                <a:solidFill>
                  <a:schemeClr val="accent1">
                    <a:lumMod val="75000"/>
                  </a:schemeClr>
                </a:solidFill>
              </a:defRPr>
            </a:lvl1pPr>
          </a:lstStyle>
          <a:p>
            <a:r>
              <a:rPr lang="en-AU" sz="1350" dirty="0">
                <a:solidFill>
                  <a:srgbClr val="CC99FF"/>
                </a:solidFill>
              </a:rPr>
              <a:t>Application *</a:t>
            </a:r>
          </a:p>
        </p:txBody>
      </p:sp>
      <p:sp>
        <p:nvSpPr>
          <p:cNvPr id="10" name="TextBox 9"/>
          <p:cNvSpPr txBox="1"/>
          <p:nvPr/>
        </p:nvSpPr>
        <p:spPr>
          <a:xfrm>
            <a:off x="1460683" y="874046"/>
            <a:ext cx="1728228" cy="302679"/>
          </a:xfrm>
          <a:prstGeom prst="rect">
            <a:avLst/>
          </a:prstGeom>
          <a:solidFill>
            <a:schemeClr val="bg1"/>
          </a:solidFill>
        </p:spPr>
        <p:txBody>
          <a:bodyPr wrap="none" lIns="59721" tIns="29861" rIns="59721" bIns="29861" rtlCol="0">
            <a:spAutoFit/>
          </a:bodyPr>
          <a:lstStyle/>
          <a:p>
            <a:r>
              <a:rPr lang="en-AU" sz="1575" dirty="0">
                <a:solidFill>
                  <a:srgbClr val="1A1818"/>
                </a:solidFill>
              </a:rPr>
              <a:t>2 Tier: Client Server</a:t>
            </a:r>
          </a:p>
        </p:txBody>
      </p:sp>
      <p:sp>
        <p:nvSpPr>
          <p:cNvPr id="53" name="TextBox 52"/>
          <p:cNvSpPr txBox="1"/>
          <p:nvPr/>
        </p:nvSpPr>
        <p:spPr>
          <a:xfrm>
            <a:off x="2519772" y="627534"/>
            <a:ext cx="1167626" cy="244971"/>
          </a:xfrm>
          <a:prstGeom prst="rect">
            <a:avLst/>
          </a:prstGeom>
          <a:noFill/>
        </p:spPr>
        <p:txBody>
          <a:bodyPr wrap="none" lIns="59721" tIns="29861" rIns="59721" bIns="29861" rtlCol="0">
            <a:spAutoFit/>
          </a:bodyPr>
          <a:lstStyle/>
          <a:p>
            <a:r>
              <a:rPr lang="en-AU" sz="1200" dirty="0">
                <a:solidFill>
                  <a:srgbClr val="FF0000"/>
                </a:solidFill>
              </a:rPr>
              <a:t>Inside Enterprise</a:t>
            </a:r>
          </a:p>
        </p:txBody>
      </p:sp>
      <p:sp>
        <p:nvSpPr>
          <p:cNvPr id="54" name="TextBox 53"/>
          <p:cNvSpPr txBox="1"/>
          <p:nvPr/>
        </p:nvSpPr>
        <p:spPr>
          <a:xfrm>
            <a:off x="1601670" y="627534"/>
            <a:ext cx="607921" cy="244971"/>
          </a:xfrm>
          <a:prstGeom prst="rect">
            <a:avLst/>
          </a:prstGeom>
          <a:noFill/>
        </p:spPr>
        <p:txBody>
          <a:bodyPr wrap="none" lIns="59721" tIns="29861" rIns="59721" bIns="29861" rtlCol="0">
            <a:spAutoFit/>
          </a:bodyPr>
          <a:lstStyle/>
          <a:p>
            <a:r>
              <a:rPr lang="en-AU" sz="1200" dirty="0">
                <a:solidFill>
                  <a:srgbClr val="FF0000"/>
                </a:solidFill>
              </a:rPr>
              <a:t>Outside</a:t>
            </a:r>
          </a:p>
        </p:txBody>
      </p:sp>
      <p:sp>
        <p:nvSpPr>
          <p:cNvPr id="55" name="Rectangle 6">
            <a:extLst>
              <a:ext uri="{FF2B5EF4-FFF2-40B4-BE49-F238E27FC236}">
                <a16:creationId xmlns:a16="http://schemas.microsoft.com/office/drawing/2014/main" id="{0EF81CBA-C5CD-9944-8E74-4BBCC8A6D2E5}"/>
              </a:ext>
            </a:extLst>
          </p:cNvPr>
          <p:cNvSpPr>
            <a:spLocks noChangeArrowheads="1"/>
          </p:cNvSpPr>
          <p:nvPr/>
        </p:nvSpPr>
        <p:spPr bwMode="auto">
          <a:xfrm>
            <a:off x="3906191" y="2565570"/>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56" name="Rectangle 6">
            <a:extLst>
              <a:ext uri="{FF2B5EF4-FFF2-40B4-BE49-F238E27FC236}">
                <a16:creationId xmlns:a16="http://schemas.microsoft.com/office/drawing/2014/main" id="{22649972-2AC7-8A4F-BD25-B6D9659F7B31}"/>
              </a:ext>
            </a:extLst>
          </p:cNvPr>
          <p:cNvSpPr>
            <a:spLocks noChangeArrowheads="1"/>
          </p:cNvSpPr>
          <p:nvPr/>
        </p:nvSpPr>
        <p:spPr bwMode="auto">
          <a:xfrm>
            <a:off x="4091818" y="3825222"/>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Tree>
    <p:extLst>
      <p:ext uri="{BB962C8B-B14F-4D97-AF65-F5344CB8AC3E}">
        <p14:creationId xmlns:p14="http://schemas.microsoft.com/office/powerpoint/2010/main" val="835780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ontext of Architecture Descript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6309" y="2271301"/>
            <a:ext cx="4210919" cy="2453923"/>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itle 2"/>
          <p:cNvSpPr>
            <a:spLocks noGrp="1"/>
          </p:cNvSpPr>
          <p:nvPr>
            <p:ph type="title"/>
          </p:nvPr>
        </p:nvSpPr>
        <p:spPr/>
        <p:txBody>
          <a:bodyPr/>
          <a:lstStyle/>
          <a:p>
            <a:r>
              <a:rPr lang="en-US" dirty="0"/>
              <a:t>Stakeholders</a:t>
            </a:r>
          </a:p>
        </p:txBody>
      </p:sp>
      <p:sp>
        <p:nvSpPr>
          <p:cNvPr id="2" name="Text Placeholder 1"/>
          <p:cNvSpPr>
            <a:spLocks noGrp="1"/>
          </p:cNvSpPr>
          <p:nvPr>
            <p:ph type="body" sz="quarter" idx="14"/>
          </p:nvPr>
        </p:nvSpPr>
        <p:spPr>
          <a:xfrm>
            <a:off x="316233" y="728665"/>
            <a:ext cx="4215470" cy="3798588"/>
          </a:xfrm>
          <a:prstGeom prst="rect">
            <a:avLst/>
          </a:prstGeom>
        </p:spPr>
        <p:txBody>
          <a:bodyPr/>
          <a:lstStyle/>
          <a:p>
            <a:pPr marL="191917" indent="-191917">
              <a:buFont typeface="Arial" panose="020B0604020202020204" pitchFamily="34" charset="0"/>
              <a:buChar char="•"/>
            </a:pPr>
            <a:r>
              <a:rPr lang="en-AU" sz="1400" dirty="0"/>
              <a:t>A </a:t>
            </a:r>
            <a:r>
              <a:rPr lang="en-AU" sz="1400" dirty="0">
                <a:solidFill>
                  <a:schemeClr val="tx2"/>
                </a:solidFill>
              </a:rPr>
              <a:t>stakeholder</a:t>
            </a:r>
            <a:r>
              <a:rPr lang="en-AU" sz="1400" dirty="0"/>
              <a:t> is any person or group who have some vested interest or </a:t>
            </a:r>
            <a:r>
              <a:rPr lang="en-AU" sz="1400" dirty="0">
                <a:solidFill>
                  <a:schemeClr val="tx2"/>
                </a:solidFill>
              </a:rPr>
              <a:t>concerns</a:t>
            </a:r>
            <a:r>
              <a:rPr lang="en-AU" sz="1400" dirty="0"/>
              <a:t> about the </a:t>
            </a:r>
            <a:r>
              <a:rPr lang="en-AU" sz="1400" dirty="0">
                <a:solidFill>
                  <a:schemeClr val="tx2"/>
                </a:solidFill>
              </a:rPr>
              <a:t>system</a:t>
            </a:r>
            <a:r>
              <a:rPr lang="en-AU" sz="1400" dirty="0"/>
              <a:t>. </a:t>
            </a:r>
          </a:p>
          <a:p>
            <a:pPr marL="191917" indent="-191917">
              <a:buFont typeface="Arial" panose="020B0604020202020204" pitchFamily="34" charset="0"/>
              <a:buChar char="•"/>
            </a:pPr>
            <a:r>
              <a:rPr lang="en-US" sz="1400" dirty="0"/>
              <a:t>Each Stakeholders has a different need or concern and views the system in a different way; they have points of view.</a:t>
            </a:r>
          </a:p>
          <a:p>
            <a:pPr marL="191917" indent="-191917">
              <a:buFont typeface="Arial" panose="020B0604020202020204" pitchFamily="34" charset="0"/>
              <a:buChar char="•"/>
            </a:pPr>
            <a:r>
              <a:rPr lang="en-US" sz="1400" dirty="0"/>
              <a:t>A deployed system ‘exhibits’ an architecture ‘expressed’ by a ‘description’.</a:t>
            </a:r>
          </a:p>
          <a:p>
            <a:pPr marL="191917" indent="-191917">
              <a:buFont typeface="Arial" panose="020B0604020202020204" pitchFamily="34" charset="0"/>
              <a:buChar char="•"/>
            </a:pPr>
            <a:endParaRPr lang="en-US" sz="1400" dirty="0"/>
          </a:p>
        </p:txBody>
      </p:sp>
      <p:grpSp>
        <p:nvGrpSpPr>
          <p:cNvPr id="5" name="Group 4"/>
          <p:cNvGrpSpPr/>
          <p:nvPr/>
        </p:nvGrpSpPr>
        <p:grpSpPr>
          <a:xfrm>
            <a:off x="4781651" y="1027753"/>
            <a:ext cx="4175442" cy="3295000"/>
            <a:chOff x="4905929" y="1135329"/>
            <a:chExt cx="3715559" cy="2981174"/>
          </a:xfrm>
        </p:grpSpPr>
        <p:sp>
          <p:nvSpPr>
            <p:cNvPr id="6" name="Freeform 5"/>
            <p:cNvSpPr>
              <a:spLocks noChangeArrowheads="1"/>
            </p:cNvSpPr>
            <p:nvPr/>
          </p:nvSpPr>
          <p:spPr bwMode="auto">
            <a:xfrm>
              <a:off x="7458273" y="1453670"/>
              <a:ext cx="244478" cy="228030"/>
            </a:xfrm>
            <a:custGeom>
              <a:avLst/>
              <a:gdLst>
                <a:gd name="T0" fmla="*/ 775 w 1285"/>
                <a:gd name="T1" fmla="*/ 185 h 1081"/>
                <a:gd name="T2" fmla="*/ 963 w 1285"/>
                <a:gd name="T3" fmla="*/ 0 h 1081"/>
                <a:gd name="T4" fmla="*/ 1151 w 1285"/>
                <a:gd name="T5" fmla="*/ 188 h 1081"/>
                <a:gd name="T6" fmla="*/ 963 w 1285"/>
                <a:gd name="T7" fmla="*/ 376 h 1081"/>
                <a:gd name="T8" fmla="*/ 883 w 1285"/>
                <a:gd name="T9" fmla="*/ 358 h 1081"/>
                <a:gd name="T10" fmla="*/ 775 w 1285"/>
                <a:gd name="T11" fmla="*/ 185 h 1081"/>
                <a:gd name="T12" fmla="*/ 651 w 1285"/>
                <a:gd name="T13" fmla="*/ 571 h 1081"/>
                <a:gd name="T14" fmla="*/ 463 w 1285"/>
                <a:gd name="T15" fmla="*/ 382 h 1081"/>
                <a:gd name="T16" fmla="*/ 651 w 1285"/>
                <a:gd name="T17" fmla="*/ 194 h 1081"/>
                <a:gd name="T18" fmla="*/ 840 w 1285"/>
                <a:gd name="T19" fmla="*/ 382 h 1081"/>
                <a:gd name="T20" fmla="*/ 651 w 1285"/>
                <a:gd name="T21" fmla="*/ 571 h 1081"/>
                <a:gd name="T22" fmla="*/ 731 w 1285"/>
                <a:gd name="T23" fmla="*/ 583 h 1081"/>
                <a:gd name="T24" fmla="*/ 972 w 1285"/>
                <a:gd name="T25" fmla="*/ 824 h 1081"/>
                <a:gd name="T26" fmla="*/ 972 w 1285"/>
                <a:gd name="T27" fmla="*/ 1020 h 1081"/>
                <a:gd name="T28" fmla="*/ 971 w 1285"/>
                <a:gd name="T29" fmla="*/ 1020 h 1081"/>
                <a:gd name="T30" fmla="*/ 958 w 1285"/>
                <a:gd name="T31" fmla="*/ 1026 h 1081"/>
                <a:gd name="T32" fmla="*/ 672 w 1285"/>
                <a:gd name="T33" fmla="*/ 1080 h 1081"/>
                <a:gd name="T34" fmla="*/ 344 w 1285"/>
                <a:gd name="T35" fmla="*/ 1027 h 1081"/>
                <a:gd name="T36" fmla="*/ 331 w 1285"/>
                <a:gd name="T37" fmla="*/ 1023 h 1081"/>
                <a:gd name="T38" fmla="*/ 330 w 1285"/>
                <a:gd name="T39" fmla="*/ 1020 h 1081"/>
                <a:gd name="T40" fmla="*/ 330 w 1285"/>
                <a:gd name="T41" fmla="*/ 824 h 1081"/>
                <a:gd name="T42" fmla="*/ 571 w 1285"/>
                <a:gd name="T43" fmla="*/ 583 h 1081"/>
                <a:gd name="T44" fmla="*/ 731 w 1285"/>
                <a:gd name="T45" fmla="*/ 583 h 1081"/>
                <a:gd name="T46" fmla="*/ 1043 w 1285"/>
                <a:gd name="T47" fmla="*/ 389 h 1081"/>
                <a:gd name="T48" fmla="*/ 1284 w 1285"/>
                <a:gd name="T49" fmla="*/ 630 h 1081"/>
                <a:gd name="T50" fmla="*/ 1284 w 1285"/>
                <a:gd name="T51" fmla="*/ 825 h 1081"/>
                <a:gd name="T52" fmla="*/ 1282 w 1285"/>
                <a:gd name="T53" fmla="*/ 825 h 1081"/>
                <a:gd name="T54" fmla="*/ 1270 w 1285"/>
                <a:gd name="T55" fmla="*/ 832 h 1081"/>
                <a:gd name="T56" fmla="*/ 1017 w 1285"/>
                <a:gd name="T57" fmla="*/ 885 h 1081"/>
                <a:gd name="T58" fmla="*/ 1017 w 1285"/>
                <a:gd name="T59" fmla="*/ 825 h 1081"/>
                <a:gd name="T60" fmla="*/ 812 w 1285"/>
                <a:gd name="T61" fmla="*/ 551 h 1081"/>
                <a:gd name="T62" fmla="*/ 884 w 1285"/>
                <a:gd name="T63" fmla="*/ 389 h 1081"/>
                <a:gd name="T64" fmla="*/ 1043 w 1285"/>
                <a:gd name="T65" fmla="*/ 389 h 1081"/>
                <a:gd name="T66" fmla="*/ 321 w 1285"/>
                <a:gd name="T67" fmla="*/ 376 h 1081"/>
                <a:gd name="T68" fmla="*/ 133 w 1285"/>
                <a:gd name="T69" fmla="*/ 188 h 1081"/>
                <a:gd name="T70" fmla="*/ 321 w 1285"/>
                <a:gd name="T71" fmla="*/ 0 h 1081"/>
                <a:gd name="T72" fmla="*/ 509 w 1285"/>
                <a:gd name="T73" fmla="*/ 188 h 1081"/>
                <a:gd name="T74" fmla="*/ 509 w 1285"/>
                <a:gd name="T75" fmla="*/ 199 h 1081"/>
                <a:gd name="T76" fmla="*/ 421 w 1285"/>
                <a:gd name="T77" fmla="*/ 347 h 1081"/>
                <a:gd name="T78" fmla="*/ 321 w 1285"/>
                <a:gd name="T79" fmla="*/ 376 h 1081"/>
                <a:gd name="T80" fmla="*/ 490 w 1285"/>
                <a:gd name="T81" fmla="*/ 551 h 1081"/>
                <a:gd name="T82" fmla="*/ 285 w 1285"/>
                <a:gd name="T83" fmla="*/ 825 h 1081"/>
                <a:gd name="T84" fmla="*/ 285 w 1285"/>
                <a:gd name="T85" fmla="*/ 884 h 1081"/>
                <a:gd name="T86" fmla="*/ 14 w 1285"/>
                <a:gd name="T87" fmla="*/ 833 h 1081"/>
                <a:gd name="T88" fmla="*/ 1 w 1285"/>
                <a:gd name="T89" fmla="*/ 828 h 1081"/>
                <a:gd name="T90" fmla="*/ 0 w 1285"/>
                <a:gd name="T91" fmla="*/ 825 h 1081"/>
                <a:gd name="T92" fmla="*/ 0 w 1285"/>
                <a:gd name="T93" fmla="*/ 630 h 1081"/>
                <a:gd name="T94" fmla="*/ 241 w 1285"/>
                <a:gd name="T95" fmla="*/ 389 h 1081"/>
                <a:gd name="T96" fmla="*/ 401 w 1285"/>
                <a:gd name="T97" fmla="*/ 389 h 1081"/>
                <a:gd name="T98" fmla="*/ 419 w 1285"/>
                <a:gd name="T99" fmla="*/ 390 h 1081"/>
                <a:gd name="T100" fmla="*/ 490 w 1285"/>
                <a:gd name="T101" fmla="*/ 551 h 1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5" h="1081">
                  <a:moveTo>
                    <a:pt x="775" y="185"/>
                  </a:moveTo>
                  <a:cubicBezTo>
                    <a:pt x="776" y="83"/>
                    <a:pt x="860" y="0"/>
                    <a:pt x="963" y="0"/>
                  </a:cubicBezTo>
                  <a:cubicBezTo>
                    <a:pt x="1067" y="0"/>
                    <a:pt x="1151" y="84"/>
                    <a:pt x="1151" y="188"/>
                  </a:cubicBezTo>
                  <a:cubicBezTo>
                    <a:pt x="1151" y="292"/>
                    <a:pt x="1067" y="376"/>
                    <a:pt x="963" y="376"/>
                  </a:cubicBezTo>
                  <a:cubicBezTo>
                    <a:pt x="934" y="376"/>
                    <a:pt x="907" y="370"/>
                    <a:pt x="883" y="358"/>
                  </a:cubicBezTo>
                  <a:cubicBezTo>
                    <a:pt x="876" y="285"/>
                    <a:pt x="834" y="222"/>
                    <a:pt x="775" y="185"/>
                  </a:cubicBezTo>
                  <a:close/>
                  <a:moveTo>
                    <a:pt x="651" y="571"/>
                  </a:moveTo>
                  <a:cubicBezTo>
                    <a:pt x="547" y="571"/>
                    <a:pt x="463" y="486"/>
                    <a:pt x="463" y="382"/>
                  </a:cubicBezTo>
                  <a:cubicBezTo>
                    <a:pt x="463" y="278"/>
                    <a:pt x="547" y="194"/>
                    <a:pt x="651" y="194"/>
                  </a:cubicBezTo>
                  <a:cubicBezTo>
                    <a:pt x="755" y="194"/>
                    <a:pt x="840" y="278"/>
                    <a:pt x="840" y="382"/>
                  </a:cubicBezTo>
                  <a:cubicBezTo>
                    <a:pt x="840" y="486"/>
                    <a:pt x="755" y="571"/>
                    <a:pt x="651" y="571"/>
                  </a:cubicBezTo>
                  <a:close/>
                  <a:moveTo>
                    <a:pt x="731" y="583"/>
                  </a:moveTo>
                  <a:cubicBezTo>
                    <a:pt x="864" y="583"/>
                    <a:pt x="972" y="692"/>
                    <a:pt x="972" y="824"/>
                  </a:cubicBezTo>
                  <a:lnTo>
                    <a:pt x="972" y="1020"/>
                  </a:lnTo>
                  <a:lnTo>
                    <a:pt x="971" y="1020"/>
                  </a:lnTo>
                  <a:lnTo>
                    <a:pt x="958" y="1026"/>
                  </a:lnTo>
                  <a:cubicBezTo>
                    <a:pt x="952" y="1029"/>
                    <a:pt x="849" y="1080"/>
                    <a:pt x="672" y="1080"/>
                  </a:cubicBezTo>
                  <a:cubicBezTo>
                    <a:pt x="581" y="1080"/>
                    <a:pt x="471" y="1067"/>
                    <a:pt x="344" y="1027"/>
                  </a:cubicBezTo>
                  <a:lnTo>
                    <a:pt x="331" y="1023"/>
                  </a:lnTo>
                  <a:lnTo>
                    <a:pt x="330" y="1020"/>
                  </a:lnTo>
                  <a:lnTo>
                    <a:pt x="330" y="824"/>
                  </a:lnTo>
                  <a:cubicBezTo>
                    <a:pt x="330" y="692"/>
                    <a:pt x="439" y="583"/>
                    <a:pt x="571" y="583"/>
                  </a:cubicBezTo>
                  <a:lnTo>
                    <a:pt x="731" y="583"/>
                  </a:lnTo>
                  <a:close/>
                  <a:moveTo>
                    <a:pt x="1043" y="389"/>
                  </a:moveTo>
                  <a:cubicBezTo>
                    <a:pt x="1175" y="389"/>
                    <a:pt x="1284" y="497"/>
                    <a:pt x="1284" y="630"/>
                  </a:cubicBezTo>
                  <a:lnTo>
                    <a:pt x="1284" y="825"/>
                  </a:lnTo>
                  <a:lnTo>
                    <a:pt x="1282" y="825"/>
                  </a:lnTo>
                  <a:lnTo>
                    <a:pt x="1270" y="832"/>
                  </a:lnTo>
                  <a:cubicBezTo>
                    <a:pt x="1264" y="835"/>
                    <a:pt x="1173" y="879"/>
                    <a:pt x="1017" y="885"/>
                  </a:cubicBezTo>
                  <a:lnTo>
                    <a:pt x="1017" y="825"/>
                  </a:lnTo>
                  <a:cubicBezTo>
                    <a:pt x="1017" y="695"/>
                    <a:pt x="931" y="586"/>
                    <a:pt x="812" y="551"/>
                  </a:cubicBezTo>
                  <a:cubicBezTo>
                    <a:pt x="855" y="510"/>
                    <a:pt x="882" y="453"/>
                    <a:pt x="884" y="389"/>
                  </a:cubicBezTo>
                  <a:lnTo>
                    <a:pt x="1043" y="389"/>
                  </a:lnTo>
                  <a:close/>
                  <a:moveTo>
                    <a:pt x="321" y="376"/>
                  </a:moveTo>
                  <a:cubicBezTo>
                    <a:pt x="217" y="376"/>
                    <a:pt x="133" y="292"/>
                    <a:pt x="133" y="188"/>
                  </a:cubicBezTo>
                  <a:cubicBezTo>
                    <a:pt x="133" y="84"/>
                    <a:pt x="217" y="0"/>
                    <a:pt x="321" y="0"/>
                  </a:cubicBezTo>
                  <a:cubicBezTo>
                    <a:pt x="425" y="0"/>
                    <a:pt x="509" y="84"/>
                    <a:pt x="509" y="188"/>
                  </a:cubicBezTo>
                  <a:cubicBezTo>
                    <a:pt x="509" y="192"/>
                    <a:pt x="509" y="195"/>
                    <a:pt x="509" y="199"/>
                  </a:cubicBezTo>
                  <a:cubicBezTo>
                    <a:pt x="463" y="234"/>
                    <a:pt x="430" y="287"/>
                    <a:pt x="421" y="347"/>
                  </a:cubicBezTo>
                  <a:cubicBezTo>
                    <a:pt x="392" y="366"/>
                    <a:pt x="358" y="376"/>
                    <a:pt x="321" y="376"/>
                  </a:cubicBezTo>
                  <a:close/>
                  <a:moveTo>
                    <a:pt x="490" y="551"/>
                  </a:moveTo>
                  <a:cubicBezTo>
                    <a:pt x="372" y="586"/>
                    <a:pt x="286" y="695"/>
                    <a:pt x="285" y="825"/>
                  </a:cubicBezTo>
                  <a:lnTo>
                    <a:pt x="285" y="884"/>
                  </a:lnTo>
                  <a:cubicBezTo>
                    <a:pt x="207" y="879"/>
                    <a:pt x="116" y="864"/>
                    <a:pt x="14" y="833"/>
                  </a:cubicBezTo>
                  <a:lnTo>
                    <a:pt x="1" y="828"/>
                  </a:lnTo>
                  <a:lnTo>
                    <a:pt x="0" y="825"/>
                  </a:lnTo>
                  <a:lnTo>
                    <a:pt x="0" y="630"/>
                  </a:lnTo>
                  <a:cubicBezTo>
                    <a:pt x="0" y="497"/>
                    <a:pt x="108" y="389"/>
                    <a:pt x="241" y="389"/>
                  </a:cubicBezTo>
                  <a:lnTo>
                    <a:pt x="401" y="389"/>
                  </a:lnTo>
                  <a:cubicBezTo>
                    <a:pt x="407" y="389"/>
                    <a:pt x="413" y="390"/>
                    <a:pt x="419" y="390"/>
                  </a:cubicBezTo>
                  <a:cubicBezTo>
                    <a:pt x="420" y="453"/>
                    <a:pt x="447" y="510"/>
                    <a:pt x="490" y="551"/>
                  </a:cubicBezTo>
                  <a:close/>
                </a:path>
              </a:pathLst>
            </a:custGeom>
            <a:solidFill>
              <a:schemeClr val="tx2">
                <a:lumMod val="50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61414" tIns="30707" rIns="61414" bIns="30707" anchor="ctr"/>
            <a:lstStyle/>
            <a:p>
              <a:endParaRPr lang="en-US" sz="1000"/>
            </a:p>
          </p:txBody>
        </p:sp>
        <p:sp>
          <p:nvSpPr>
            <p:cNvPr id="17" name="TextBox 16"/>
            <p:cNvSpPr txBox="1"/>
            <p:nvPr/>
          </p:nvSpPr>
          <p:spPr>
            <a:xfrm>
              <a:off x="7378013" y="1678001"/>
              <a:ext cx="408496"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Users</a:t>
              </a:r>
            </a:p>
          </p:txBody>
        </p:sp>
        <p:grpSp>
          <p:nvGrpSpPr>
            <p:cNvPr id="8" name="Group 7"/>
            <p:cNvGrpSpPr/>
            <p:nvPr/>
          </p:nvGrpSpPr>
          <p:grpSpPr>
            <a:xfrm>
              <a:off x="8030899" y="1899044"/>
              <a:ext cx="249242" cy="229146"/>
              <a:chOff x="6022975" y="1468438"/>
              <a:chExt cx="382588" cy="317501"/>
            </a:xfrm>
            <a:solidFill>
              <a:schemeClr val="tx2">
                <a:lumMod val="50000"/>
              </a:schemeClr>
            </a:solidFill>
          </p:grpSpPr>
          <p:sp>
            <p:nvSpPr>
              <p:cNvPr id="9" name="Freeform 8"/>
              <p:cNvSpPr>
                <a:spLocks/>
              </p:cNvSpPr>
              <p:nvPr/>
            </p:nvSpPr>
            <p:spPr bwMode="auto">
              <a:xfrm>
                <a:off x="6319838" y="1468438"/>
                <a:ext cx="85725" cy="287338"/>
              </a:xfrm>
              <a:custGeom>
                <a:avLst/>
                <a:gdLst>
                  <a:gd name="T0" fmla="*/ 232 w 391"/>
                  <a:gd name="T1" fmla="*/ 1211 h 1334"/>
                  <a:gd name="T2" fmla="*/ 232 w 391"/>
                  <a:gd name="T3" fmla="*/ 362 h 1334"/>
                  <a:gd name="T4" fmla="*/ 196 w 391"/>
                  <a:gd name="T5" fmla="*/ 362 h 1334"/>
                  <a:gd name="T6" fmla="*/ 196 w 391"/>
                  <a:gd name="T7" fmla="*/ 172 h 1334"/>
                  <a:gd name="T8" fmla="*/ 151 w 391"/>
                  <a:gd name="T9" fmla="*/ 115 h 1334"/>
                  <a:gd name="T10" fmla="*/ 151 w 391"/>
                  <a:gd name="T11" fmla="*/ 0 h 1334"/>
                  <a:gd name="T12" fmla="*/ 7 w 391"/>
                  <a:gd name="T13" fmla="*/ 0 h 1334"/>
                  <a:gd name="T14" fmla="*/ 7 w 391"/>
                  <a:gd name="T15" fmla="*/ 894 h 1334"/>
                  <a:gd name="T16" fmla="*/ 151 w 391"/>
                  <a:gd name="T17" fmla="*/ 894 h 1334"/>
                  <a:gd name="T18" fmla="*/ 151 w 391"/>
                  <a:gd name="T19" fmla="*/ 894 h 1334"/>
                  <a:gd name="T20" fmla="*/ 160 w 391"/>
                  <a:gd name="T21" fmla="*/ 894 h 1334"/>
                  <a:gd name="T22" fmla="*/ 160 w 391"/>
                  <a:gd name="T23" fmla="*/ 1211 h 1334"/>
                  <a:gd name="T24" fmla="*/ 0 w 391"/>
                  <a:gd name="T25" fmla="*/ 1211 h 1334"/>
                  <a:gd name="T26" fmla="*/ 0 w 391"/>
                  <a:gd name="T27" fmla="*/ 1334 h 1334"/>
                  <a:gd name="T28" fmla="*/ 391 w 391"/>
                  <a:gd name="T29" fmla="*/ 1334 h 1334"/>
                  <a:gd name="T30" fmla="*/ 391 w 391"/>
                  <a:gd name="T31" fmla="*/ 1211 h 1334"/>
                  <a:gd name="T32" fmla="*/ 232 w 391"/>
                  <a:gd name="T33" fmla="*/ 1211 h 1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1334">
                    <a:moveTo>
                      <a:pt x="232" y="1211"/>
                    </a:moveTo>
                    <a:lnTo>
                      <a:pt x="232" y="362"/>
                    </a:lnTo>
                    <a:lnTo>
                      <a:pt x="196" y="362"/>
                    </a:lnTo>
                    <a:lnTo>
                      <a:pt x="196" y="172"/>
                    </a:lnTo>
                    <a:cubicBezTo>
                      <a:pt x="196" y="145"/>
                      <a:pt x="177" y="122"/>
                      <a:pt x="151" y="115"/>
                    </a:cubicBezTo>
                    <a:lnTo>
                      <a:pt x="151" y="0"/>
                    </a:lnTo>
                    <a:lnTo>
                      <a:pt x="7" y="0"/>
                    </a:lnTo>
                    <a:lnTo>
                      <a:pt x="7" y="894"/>
                    </a:lnTo>
                    <a:lnTo>
                      <a:pt x="151" y="894"/>
                    </a:lnTo>
                    <a:lnTo>
                      <a:pt x="151" y="894"/>
                    </a:lnTo>
                    <a:lnTo>
                      <a:pt x="160" y="894"/>
                    </a:lnTo>
                    <a:lnTo>
                      <a:pt x="160" y="1211"/>
                    </a:lnTo>
                    <a:lnTo>
                      <a:pt x="0" y="1211"/>
                    </a:lnTo>
                    <a:lnTo>
                      <a:pt x="0" y="1334"/>
                    </a:lnTo>
                    <a:lnTo>
                      <a:pt x="391" y="1334"/>
                    </a:lnTo>
                    <a:lnTo>
                      <a:pt x="391" y="1211"/>
                    </a:lnTo>
                    <a:lnTo>
                      <a:pt x="232" y="1211"/>
                    </a:ln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10" name="Freeform 9"/>
              <p:cNvSpPr>
                <a:spLocks/>
              </p:cNvSpPr>
              <p:nvPr/>
            </p:nvSpPr>
            <p:spPr bwMode="auto">
              <a:xfrm>
                <a:off x="6180138" y="1728788"/>
                <a:ext cx="104775" cy="26988"/>
              </a:xfrm>
              <a:custGeom>
                <a:avLst/>
                <a:gdLst>
                  <a:gd name="T0" fmla="*/ 66 w 66"/>
                  <a:gd name="T1" fmla="*/ 0 h 17"/>
                  <a:gd name="T2" fmla="*/ 0 w 66"/>
                  <a:gd name="T3" fmla="*/ 8 h 17"/>
                  <a:gd name="T4" fmla="*/ 0 w 66"/>
                  <a:gd name="T5" fmla="*/ 17 h 17"/>
                  <a:gd name="T6" fmla="*/ 66 w 66"/>
                  <a:gd name="T7" fmla="*/ 17 h 17"/>
                  <a:gd name="T8" fmla="*/ 66 w 66"/>
                  <a:gd name="T9" fmla="*/ 0 h 17"/>
                </a:gdLst>
                <a:ahLst/>
                <a:cxnLst>
                  <a:cxn ang="0">
                    <a:pos x="T0" y="T1"/>
                  </a:cxn>
                  <a:cxn ang="0">
                    <a:pos x="T2" y="T3"/>
                  </a:cxn>
                  <a:cxn ang="0">
                    <a:pos x="T4" y="T5"/>
                  </a:cxn>
                  <a:cxn ang="0">
                    <a:pos x="T6" y="T7"/>
                  </a:cxn>
                  <a:cxn ang="0">
                    <a:pos x="T8" y="T9"/>
                  </a:cxn>
                </a:cxnLst>
                <a:rect l="0" t="0" r="r" b="b"/>
                <a:pathLst>
                  <a:path w="66" h="17">
                    <a:moveTo>
                      <a:pt x="66" y="0"/>
                    </a:moveTo>
                    <a:lnTo>
                      <a:pt x="0" y="8"/>
                    </a:lnTo>
                    <a:lnTo>
                      <a:pt x="0" y="17"/>
                    </a:lnTo>
                    <a:lnTo>
                      <a:pt x="66" y="17"/>
                    </a:lnTo>
                    <a:lnTo>
                      <a:pt x="66" y="0"/>
                    </a:lnTo>
                    <a:close/>
                  </a:path>
                </a:pathLst>
              </a:custGeom>
              <a:grpFill/>
              <a:ln w="9525">
                <a:noFill/>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11" name="Rectangle 10"/>
              <p:cNvSpPr>
                <a:spLocks noChangeArrowheads="1"/>
              </p:cNvSpPr>
              <p:nvPr/>
            </p:nvSpPr>
            <p:spPr bwMode="auto">
              <a:xfrm>
                <a:off x="6180138" y="1760538"/>
                <a:ext cx="225425" cy="25400"/>
              </a:xfrm>
              <a:prstGeom prst="rect">
                <a:avLst/>
              </a:prstGeom>
              <a:grpFill/>
              <a:ln w="9525">
                <a:noFill/>
                <a:miter lim="800000"/>
                <a:headEnd/>
                <a:tailEnd/>
              </a:ln>
            </p:spPr>
            <p:txBody>
              <a:bodyPr vert="horz" wrap="square" lIns="64786" tIns="32393" rIns="64786" bIns="32393" numCol="1" anchor="t" anchorCtr="0" compatLnSpc="1">
                <a:prstTxWarp prst="textNoShape">
                  <a:avLst/>
                </a:prstTxWarp>
              </a:bodyPr>
              <a:lstStyle/>
              <a:p>
                <a:endParaRPr lang="en-AU" sz="1000"/>
              </a:p>
            </p:txBody>
          </p:sp>
          <p:sp>
            <p:nvSpPr>
              <p:cNvPr id="12" name="Oval 11"/>
              <p:cNvSpPr>
                <a:spLocks noChangeArrowheads="1"/>
              </p:cNvSpPr>
              <p:nvPr/>
            </p:nvSpPr>
            <p:spPr bwMode="auto">
              <a:xfrm>
                <a:off x="6070600" y="1489076"/>
                <a:ext cx="111125" cy="107950"/>
              </a:xfrm>
              <a:prstGeom prst="ellipse">
                <a:avLst/>
              </a:pr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13" name="Freeform 12"/>
              <p:cNvSpPr>
                <a:spLocks/>
              </p:cNvSpPr>
              <p:nvPr/>
            </p:nvSpPr>
            <p:spPr bwMode="auto">
              <a:xfrm>
                <a:off x="6022975" y="1597026"/>
                <a:ext cx="223837" cy="188913"/>
              </a:xfrm>
              <a:custGeom>
                <a:avLst/>
                <a:gdLst>
                  <a:gd name="T0" fmla="*/ 910 w 1011"/>
                  <a:gd name="T1" fmla="*/ 368 h 880"/>
                  <a:gd name="T2" fmla="*/ 502 w 1011"/>
                  <a:gd name="T3" fmla="*/ 368 h 880"/>
                  <a:gd name="T4" fmla="*/ 489 w 1011"/>
                  <a:gd name="T5" fmla="*/ 368 h 880"/>
                  <a:gd name="T6" fmla="*/ 489 w 1011"/>
                  <a:gd name="T7" fmla="*/ 301 h 880"/>
                  <a:gd name="T8" fmla="*/ 488 w 1011"/>
                  <a:gd name="T9" fmla="*/ 244 h 880"/>
                  <a:gd name="T10" fmla="*/ 244 w 1011"/>
                  <a:gd name="T11" fmla="*/ 0 h 880"/>
                  <a:gd name="T12" fmla="*/ 231 w 1011"/>
                  <a:gd name="T13" fmla="*/ 1 h 880"/>
                  <a:gd name="T14" fmla="*/ 230 w 1011"/>
                  <a:gd name="T15" fmla="*/ 0 h 880"/>
                  <a:gd name="T16" fmla="*/ 0 w 1011"/>
                  <a:gd name="T17" fmla="*/ 230 h 880"/>
                  <a:gd name="T18" fmla="*/ 0 w 1011"/>
                  <a:gd name="T19" fmla="*/ 880 h 880"/>
                  <a:gd name="T20" fmla="*/ 489 w 1011"/>
                  <a:gd name="T21" fmla="*/ 880 h 880"/>
                  <a:gd name="T22" fmla="*/ 489 w 1011"/>
                  <a:gd name="T23" fmla="*/ 603 h 880"/>
                  <a:gd name="T24" fmla="*/ 482 w 1011"/>
                  <a:gd name="T25" fmla="*/ 603 h 880"/>
                  <a:gd name="T26" fmla="*/ 481 w 1011"/>
                  <a:gd name="T27" fmla="*/ 603 h 880"/>
                  <a:gd name="T28" fmla="*/ 394 w 1011"/>
                  <a:gd name="T29" fmla="*/ 564 h 880"/>
                  <a:gd name="T30" fmla="*/ 196 w 1011"/>
                  <a:gd name="T31" fmla="*/ 348 h 880"/>
                  <a:gd name="T32" fmla="*/ 197 w 1011"/>
                  <a:gd name="T33" fmla="*/ 324 h 880"/>
                  <a:gd name="T34" fmla="*/ 221 w 1011"/>
                  <a:gd name="T35" fmla="*/ 325 h 880"/>
                  <a:gd name="T36" fmla="*/ 419 w 1011"/>
                  <a:gd name="T37" fmla="*/ 541 h 880"/>
                  <a:gd name="T38" fmla="*/ 482 w 1011"/>
                  <a:gd name="T39" fmla="*/ 570 h 880"/>
                  <a:gd name="T40" fmla="*/ 505 w 1011"/>
                  <a:gd name="T41" fmla="*/ 571 h 880"/>
                  <a:gd name="T42" fmla="*/ 910 w 1011"/>
                  <a:gd name="T43" fmla="*/ 571 h 880"/>
                  <a:gd name="T44" fmla="*/ 1011 w 1011"/>
                  <a:gd name="T45" fmla="*/ 469 h 880"/>
                  <a:gd name="T46" fmla="*/ 910 w 1011"/>
                  <a:gd name="T47" fmla="*/ 368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11" h="880">
                    <a:moveTo>
                      <a:pt x="910" y="368"/>
                    </a:moveTo>
                    <a:lnTo>
                      <a:pt x="502" y="368"/>
                    </a:lnTo>
                    <a:lnTo>
                      <a:pt x="489" y="368"/>
                    </a:lnTo>
                    <a:lnTo>
                      <a:pt x="489" y="301"/>
                    </a:lnTo>
                    <a:lnTo>
                      <a:pt x="488" y="244"/>
                    </a:lnTo>
                    <a:cubicBezTo>
                      <a:pt x="488" y="110"/>
                      <a:pt x="379" y="0"/>
                      <a:pt x="244" y="0"/>
                    </a:cubicBezTo>
                    <a:cubicBezTo>
                      <a:pt x="240" y="0"/>
                      <a:pt x="235" y="1"/>
                      <a:pt x="231" y="1"/>
                    </a:cubicBezTo>
                    <a:lnTo>
                      <a:pt x="230" y="0"/>
                    </a:lnTo>
                    <a:cubicBezTo>
                      <a:pt x="103" y="0"/>
                      <a:pt x="0" y="103"/>
                      <a:pt x="0" y="230"/>
                    </a:cubicBezTo>
                    <a:lnTo>
                      <a:pt x="0" y="880"/>
                    </a:lnTo>
                    <a:lnTo>
                      <a:pt x="489" y="880"/>
                    </a:lnTo>
                    <a:lnTo>
                      <a:pt x="489" y="603"/>
                    </a:lnTo>
                    <a:lnTo>
                      <a:pt x="482" y="603"/>
                    </a:lnTo>
                    <a:cubicBezTo>
                      <a:pt x="482" y="603"/>
                      <a:pt x="482" y="603"/>
                      <a:pt x="481" y="603"/>
                    </a:cubicBezTo>
                    <a:cubicBezTo>
                      <a:pt x="448" y="603"/>
                      <a:pt x="417" y="589"/>
                      <a:pt x="394" y="564"/>
                    </a:cubicBezTo>
                    <a:lnTo>
                      <a:pt x="196" y="348"/>
                    </a:lnTo>
                    <a:cubicBezTo>
                      <a:pt x="190" y="341"/>
                      <a:pt x="190" y="330"/>
                      <a:pt x="197" y="324"/>
                    </a:cubicBezTo>
                    <a:cubicBezTo>
                      <a:pt x="204" y="318"/>
                      <a:pt x="215" y="318"/>
                      <a:pt x="221" y="325"/>
                    </a:cubicBezTo>
                    <a:lnTo>
                      <a:pt x="419" y="541"/>
                    </a:lnTo>
                    <a:cubicBezTo>
                      <a:pt x="435" y="559"/>
                      <a:pt x="458" y="570"/>
                      <a:pt x="482" y="570"/>
                    </a:cubicBezTo>
                    <a:cubicBezTo>
                      <a:pt x="484" y="570"/>
                      <a:pt x="505" y="571"/>
                      <a:pt x="505" y="571"/>
                    </a:cubicBezTo>
                    <a:lnTo>
                      <a:pt x="910" y="571"/>
                    </a:lnTo>
                    <a:cubicBezTo>
                      <a:pt x="966" y="571"/>
                      <a:pt x="1011" y="525"/>
                      <a:pt x="1011" y="469"/>
                    </a:cubicBezTo>
                    <a:cubicBezTo>
                      <a:pt x="1011" y="414"/>
                      <a:pt x="966" y="368"/>
                      <a:pt x="910" y="368"/>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18" name="TextBox 17"/>
            <p:cNvSpPr txBox="1"/>
            <p:nvPr/>
          </p:nvSpPr>
          <p:spPr>
            <a:xfrm>
              <a:off x="7936262" y="2129138"/>
              <a:ext cx="685226"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Developers</a:t>
              </a:r>
            </a:p>
          </p:txBody>
        </p:sp>
        <p:sp>
          <p:nvSpPr>
            <p:cNvPr id="21" name="Freeform 20"/>
            <p:cNvSpPr>
              <a:spLocks noChangeArrowheads="1"/>
            </p:cNvSpPr>
            <p:nvPr/>
          </p:nvSpPr>
          <p:spPr bwMode="auto">
            <a:xfrm>
              <a:off x="6704331" y="1135329"/>
              <a:ext cx="244479" cy="271775"/>
            </a:xfrm>
            <a:custGeom>
              <a:avLst/>
              <a:gdLst>
                <a:gd name="T0" fmla="*/ 1043 w 1285"/>
                <a:gd name="T1" fmla="*/ 886 h 1288"/>
                <a:gd name="T2" fmla="*/ 1284 w 1285"/>
                <a:gd name="T3" fmla="*/ 1126 h 1288"/>
                <a:gd name="T4" fmla="*/ 1284 w 1285"/>
                <a:gd name="T5" fmla="*/ 1207 h 1288"/>
                <a:gd name="T6" fmla="*/ 1203 w 1285"/>
                <a:gd name="T7" fmla="*/ 1287 h 1288"/>
                <a:gd name="T8" fmla="*/ 80 w 1285"/>
                <a:gd name="T9" fmla="*/ 1287 h 1288"/>
                <a:gd name="T10" fmla="*/ 0 w 1285"/>
                <a:gd name="T11" fmla="*/ 1207 h 1288"/>
                <a:gd name="T12" fmla="*/ 0 w 1285"/>
                <a:gd name="T13" fmla="*/ 1126 h 1288"/>
                <a:gd name="T14" fmla="*/ 241 w 1285"/>
                <a:gd name="T15" fmla="*/ 886 h 1288"/>
                <a:gd name="T16" fmla="*/ 321 w 1285"/>
                <a:gd name="T17" fmla="*/ 886 h 1288"/>
                <a:gd name="T18" fmla="*/ 481 w 1285"/>
                <a:gd name="T19" fmla="*/ 725 h 1288"/>
                <a:gd name="T20" fmla="*/ 481 w 1285"/>
                <a:gd name="T21" fmla="*/ 672 h 1288"/>
                <a:gd name="T22" fmla="*/ 409 w 1285"/>
                <a:gd name="T23" fmla="*/ 543 h 1288"/>
                <a:gd name="T24" fmla="*/ 395 w 1285"/>
                <a:gd name="T25" fmla="*/ 516 h 1288"/>
                <a:gd name="T26" fmla="*/ 373 w 1285"/>
                <a:gd name="T27" fmla="*/ 394 h 1288"/>
                <a:gd name="T28" fmla="*/ 383 w 1285"/>
                <a:gd name="T29" fmla="*/ 370 h 1288"/>
                <a:gd name="T30" fmla="*/ 384 w 1285"/>
                <a:gd name="T31" fmla="*/ 226 h 1288"/>
                <a:gd name="T32" fmla="*/ 422 w 1285"/>
                <a:gd name="T33" fmla="*/ 99 h 1288"/>
                <a:gd name="T34" fmla="*/ 546 w 1285"/>
                <a:gd name="T35" fmla="*/ 15 h 1288"/>
                <a:gd name="T36" fmla="*/ 721 w 1285"/>
                <a:gd name="T37" fmla="*/ 11 h 1288"/>
                <a:gd name="T38" fmla="*/ 843 w 1285"/>
                <a:gd name="T39" fmla="*/ 74 h 1288"/>
                <a:gd name="T40" fmla="*/ 900 w 1285"/>
                <a:gd name="T41" fmla="*/ 232 h 1288"/>
                <a:gd name="T42" fmla="*/ 900 w 1285"/>
                <a:gd name="T43" fmla="*/ 373 h 1288"/>
                <a:gd name="T44" fmla="*/ 909 w 1285"/>
                <a:gd name="T45" fmla="*/ 390 h 1288"/>
                <a:gd name="T46" fmla="*/ 895 w 1285"/>
                <a:gd name="T47" fmla="*/ 510 h 1288"/>
                <a:gd name="T48" fmla="*/ 879 w 1285"/>
                <a:gd name="T49" fmla="*/ 529 h 1288"/>
                <a:gd name="T50" fmla="*/ 802 w 1285"/>
                <a:gd name="T51" fmla="*/ 674 h 1288"/>
                <a:gd name="T52" fmla="*/ 802 w 1285"/>
                <a:gd name="T53" fmla="*/ 725 h 1288"/>
                <a:gd name="T54" fmla="*/ 963 w 1285"/>
                <a:gd name="T55" fmla="*/ 886 h 1288"/>
                <a:gd name="T56" fmla="*/ 1043 w 1285"/>
                <a:gd name="T57" fmla="*/ 886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5" h="1288">
                  <a:moveTo>
                    <a:pt x="1043" y="886"/>
                  </a:moveTo>
                  <a:cubicBezTo>
                    <a:pt x="1043" y="886"/>
                    <a:pt x="1188" y="926"/>
                    <a:pt x="1284" y="1126"/>
                  </a:cubicBezTo>
                  <a:lnTo>
                    <a:pt x="1284" y="1207"/>
                  </a:lnTo>
                  <a:cubicBezTo>
                    <a:pt x="1284" y="1251"/>
                    <a:pt x="1248" y="1287"/>
                    <a:pt x="1203" y="1287"/>
                  </a:cubicBezTo>
                  <a:lnTo>
                    <a:pt x="80" y="1287"/>
                  </a:lnTo>
                  <a:cubicBezTo>
                    <a:pt x="36" y="1287"/>
                    <a:pt x="0" y="1251"/>
                    <a:pt x="0" y="1207"/>
                  </a:cubicBezTo>
                  <a:lnTo>
                    <a:pt x="0" y="1126"/>
                  </a:lnTo>
                  <a:cubicBezTo>
                    <a:pt x="95" y="926"/>
                    <a:pt x="241" y="886"/>
                    <a:pt x="241" y="886"/>
                  </a:cubicBezTo>
                  <a:lnTo>
                    <a:pt x="321" y="886"/>
                  </a:lnTo>
                  <a:cubicBezTo>
                    <a:pt x="410" y="886"/>
                    <a:pt x="481" y="814"/>
                    <a:pt x="481" y="725"/>
                  </a:cubicBezTo>
                  <a:lnTo>
                    <a:pt x="481" y="672"/>
                  </a:lnTo>
                  <a:cubicBezTo>
                    <a:pt x="450" y="634"/>
                    <a:pt x="424" y="590"/>
                    <a:pt x="409" y="543"/>
                  </a:cubicBezTo>
                  <a:cubicBezTo>
                    <a:pt x="406" y="533"/>
                    <a:pt x="404" y="522"/>
                    <a:pt x="395" y="516"/>
                  </a:cubicBezTo>
                  <a:cubicBezTo>
                    <a:pt x="361" y="487"/>
                    <a:pt x="351" y="434"/>
                    <a:pt x="373" y="394"/>
                  </a:cubicBezTo>
                  <a:cubicBezTo>
                    <a:pt x="376" y="386"/>
                    <a:pt x="385" y="380"/>
                    <a:pt x="383" y="370"/>
                  </a:cubicBezTo>
                  <a:cubicBezTo>
                    <a:pt x="384" y="322"/>
                    <a:pt x="383" y="274"/>
                    <a:pt x="384" y="226"/>
                  </a:cubicBezTo>
                  <a:cubicBezTo>
                    <a:pt x="386" y="182"/>
                    <a:pt x="397" y="137"/>
                    <a:pt x="422" y="99"/>
                  </a:cubicBezTo>
                  <a:cubicBezTo>
                    <a:pt x="451" y="57"/>
                    <a:pt x="497" y="28"/>
                    <a:pt x="546" y="15"/>
                  </a:cubicBezTo>
                  <a:cubicBezTo>
                    <a:pt x="603" y="1"/>
                    <a:pt x="664" y="0"/>
                    <a:pt x="721" y="11"/>
                  </a:cubicBezTo>
                  <a:cubicBezTo>
                    <a:pt x="767" y="20"/>
                    <a:pt x="811" y="40"/>
                    <a:pt x="843" y="74"/>
                  </a:cubicBezTo>
                  <a:cubicBezTo>
                    <a:pt x="883" y="116"/>
                    <a:pt x="899" y="175"/>
                    <a:pt x="900" y="232"/>
                  </a:cubicBezTo>
                  <a:cubicBezTo>
                    <a:pt x="900" y="279"/>
                    <a:pt x="900" y="326"/>
                    <a:pt x="900" y="373"/>
                  </a:cubicBezTo>
                  <a:cubicBezTo>
                    <a:pt x="900" y="380"/>
                    <a:pt x="905" y="385"/>
                    <a:pt x="909" y="390"/>
                  </a:cubicBezTo>
                  <a:cubicBezTo>
                    <a:pt x="932" y="427"/>
                    <a:pt x="926" y="479"/>
                    <a:pt x="895" y="510"/>
                  </a:cubicBezTo>
                  <a:cubicBezTo>
                    <a:pt x="889" y="516"/>
                    <a:pt x="881" y="520"/>
                    <a:pt x="879" y="529"/>
                  </a:cubicBezTo>
                  <a:cubicBezTo>
                    <a:pt x="863" y="582"/>
                    <a:pt x="838" y="632"/>
                    <a:pt x="802" y="674"/>
                  </a:cubicBezTo>
                  <a:lnTo>
                    <a:pt x="802" y="725"/>
                  </a:lnTo>
                  <a:cubicBezTo>
                    <a:pt x="802" y="814"/>
                    <a:pt x="874" y="886"/>
                    <a:pt x="963" y="886"/>
                  </a:cubicBezTo>
                  <a:lnTo>
                    <a:pt x="1043" y="886"/>
                  </a:lnTo>
                </a:path>
              </a:pathLst>
            </a:custGeom>
            <a:solidFill>
              <a:schemeClr val="tx2">
                <a:lumMod val="50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61414" tIns="30707" rIns="61414" bIns="30707" anchor="ctr"/>
            <a:lstStyle/>
            <a:p>
              <a:endParaRPr lang="en-US" sz="1000"/>
            </a:p>
          </p:txBody>
        </p:sp>
        <p:sp>
          <p:nvSpPr>
            <p:cNvPr id="22" name="TextBox 21"/>
            <p:cNvSpPr txBox="1"/>
            <p:nvPr/>
          </p:nvSpPr>
          <p:spPr>
            <a:xfrm>
              <a:off x="6608026" y="1404189"/>
              <a:ext cx="502641"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Owners</a:t>
              </a:r>
            </a:p>
          </p:txBody>
        </p:sp>
        <p:grpSp>
          <p:nvGrpSpPr>
            <p:cNvPr id="23" name="Group 22"/>
            <p:cNvGrpSpPr/>
            <p:nvPr/>
          </p:nvGrpSpPr>
          <p:grpSpPr>
            <a:xfrm>
              <a:off x="5082214" y="2514396"/>
              <a:ext cx="210662" cy="268326"/>
              <a:chOff x="5641975" y="1473201"/>
              <a:chExt cx="296862" cy="341313"/>
            </a:xfrm>
            <a:solidFill>
              <a:schemeClr val="tx2">
                <a:lumMod val="50000"/>
              </a:schemeClr>
            </a:solidFill>
          </p:grpSpPr>
          <p:sp>
            <p:nvSpPr>
              <p:cNvPr id="24" name="Freeform 33"/>
              <p:cNvSpPr>
                <a:spLocks noEditPoints="1"/>
              </p:cNvSpPr>
              <p:nvPr/>
            </p:nvSpPr>
            <p:spPr bwMode="auto">
              <a:xfrm>
                <a:off x="5703888" y="1473201"/>
                <a:ext cx="173037" cy="166688"/>
              </a:xfrm>
              <a:custGeom>
                <a:avLst/>
                <a:gdLst>
                  <a:gd name="T0" fmla="*/ 780 w 780"/>
                  <a:gd name="T1" fmla="*/ 390 h 780"/>
                  <a:gd name="T2" fmla="*/ 390 w 780"/>
                  <a:gd name="T3" fmla="*/ 0 h 780"/>
                  <a:gd name="T4" fmla="*/ 0 w 780"/>
                  <a:gd name="T5" fmla="*/ 390 h 780"/>
                  <a:gd name="T6" fmla="*/ 390 w 780"/>
                  <a:gd name="T7" fmla="*/ 780 h 780"/>
                  <a:gd name="T8" fmla="*/ 780 w 780"/>
                  <a:gd name="T9" fmla="*/ 390 h 780"/>
                  <a:gd name="T10" fmla="*/ 97 w 780"/>
                  <a:gd name="T11" fmla="*/ 398 h 780"/>
                  <a:gd name="T12" fmla="*/ 166 w 780"/>
                  <a:gd name="T13" fmla="*/ 203 h 780"/>
                  <a:gd name="T14" fmla="*/ 682 w 780"/>
                  <a:gd name="T15" fmla="*/ 398 h 780"/>
                  <a:gd name="T16" fmla="*/ 390 w 780"/>
                  <a:gd name="T17" fmla="*/ 691 h 780"/>
                  <a:gd name="T18" fmla="*/ 97 w 780"/>
                  <a:gd name="T19" fmla="*/ 398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0" h="780">
                    <a:moveTo>
                      <a:pt x="780" y="390"/>
                    </a:moveTo>
                    <a:cubicBezTo>
                      <a:pt x="780" y="174"/>
                      <a:pt x="605" y="0"/>
                      <a:pt x="390" y="0"/>
                    </a:cubicBezTo>
                    <a:cubicBezTo>
                      <a:pt x="175" y="0"/>
                      <a:pt x="0" y="174"/>
                      <a:pt x="0" y="390"/>
                    </a:cubicBezTo>
                    <a:cubicBezTo>
                      <a:pt x="0" y="605"/>
                      <a:pt x="175" y="780"/>
                      <a:pt x="390" y="780"/>
                    </a:cubicBezTo>
                    <a:cubicBezTo>
                      <a:pt x="605" y="780"/>
                      <a:pt x="780" y="605"/>
                      <a:pt x="780" y="390"/>
                    </a:cubicBezTo>
                    <a:close/>
                    <a:moveTo>
                      <a:pt x="97" y="398"/>
                    </a:moveTo>
                    <a:cubicBezTo>
                      <a:pt x="97" y="398"/>
                      <a:pt x="86" y="287"/>
                      <a:pt x="166" y="203"/>
                    </a:cubicBezTo>
                    <a:cubicBezTo>
                      <a:pt x="222" y="259"/>
                      <a:pt x="390" y="398"/>
                      <a:pt x="682" y="398"/>
                    </a:cubicBezTo>
                    <a:cubicBezTo>
                      <a:pt x="682" y="559"/>
                      <a:pt x="551" y="691"/>
                      <a:pt x="390" y="691"/>
                    </a:cubicBezTo>
                    <a:cubicBezTo>
                      <a:pt x="229" y="691"/>
                      <a:pt x="97" y="559"/>
                      <a:pt x="97" y="398"/>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25" name="Freeform 34"/>
              <p:cNvSpPr>
                <a:spLocks/>
              </p:cNvSpPr>
              <p:nvPr/>
            </p:nvSpPr>
            <p:spPr bwMode="auto">
              <a:xfrm>
                <a:off x="5641975" y="1657351"/>
                <a:ext cx="296862" cy="157163"/>
              </a:xfrm>
              <a:custGeom>
                <a:avLst/>
                <a:gdLst>
                  <a:gd name="T0" fmla="*/ 0 w 1339"/>
                  <a:gd name="T1" fmla="*/ 223 h 730"/>
                  <a:gd name="T2" fmla="*/ 0 w 1339"/>
                  <a:gd name="T3" fmla="*/ 618 h 730"/>
                  <a:gd name="T4" fmla="*/ 112 w 1339"/>
                  <a:gd name="T5" fmla="*/ 730 h 730"/>
                  <a:gd name="T6" fmla="*/ 1228 w 1339"/>
                  <a:gd name="T7" fmla="*/ 730 h 730"/>
                  <a:gd name="T8" fmla="*/ 1339 w 1339"/>
                  <a:gd name="T9" fmla="*/ 618 h 730"/>
                  <a:gd name="T10" fmla="*/ 1339 w 1339"/>
                  <a:gd name="T11" fmla="*/ 223 h 730"/>
                  <a:gd name="T12" fmla="*/ 1116 w 1339"/>
                  <a:gd name="T13" fmla="*/ 0 h 730"/>
                  <a:gd name="T14" fmla="*/ 918 w 1339"/>
                  <a:gd name="T15" fmla="*/ 0 h 730"/>
                  <a:gd name="T16" fmla="*/ 879 w 1339"/>
                  <a:gd name="T17" fmla="*/ 21 h 730"/>
                  <a:gd name="T18" fmla="*/ 684 w 1339"/>
                  <a:gd name="T19" fmla="*/ 296 h 730"/>
                  <a:gd name="T20" fmla="*/ 656 w 1339"/>
                  <a:gd name="T21" fmla="*/ 296 h 730"/>
                  <a:gd name="T22" fmla="*/ 461 w 1339"/>
                  <a:gd name="T23" fmla="*/ 21 h 730"/>
                  <a:gd name="T24" fmla="*/ 421 w 1339"/>
                  <a:gd name="T25" fmla="*/ 0 h 730"/>
                  <a:gd name="T26" fmla="*/ 224 w 1339"/>
                  <a:gd name="T27" fmla="*/ 0 h 730"/>
                  <a:gd name="T28" fmla="*/ 0 w 1339"/>
                  <a:gd name="T29" fmla="*/ 223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9" h="730">
                    <a:moveTo>
                      <a:pt x="0" y="223"/>
                    </a:moveTo>
                    <a:lnTo>
                      <a:pt x="0" y="618"/>
                    </a:lnTo>
                    <a:cubicBezTo>
                      <a:pt x="0" y="680"/>
                      <a:pt x="50" y="730"/>
                      <a:pt x="112" y="730"/>
                    </a:cubicBezTo>
                    <a:lnTo>
                      <a:pt x="1228" y="730"/>
                    </a:lnTo>
                    <a:cubicBezTo>
                      <a:pt x="1289" y="730"/>
                      <a:pt x="1339" y="680"/>
                      <a:pt x="1339" y="618"/>
                    </a:cubicBezTo>
                    <a:lnTo>
                      <a:pt x="1339" y="223"/>
                    </a:lnTo>
                    <a:cubicBezTo>
                      <a:pt x="1339" y="99"/>
                      <a:pt x="1240" y="0"/>
                      <a:pt x="1116" y="0"/>
                    </a:cubicBezTo>
                    <a:lnTo>
                      <a:pt x="918" y="0"/>
                    </a:lnTo>
                    <a:cubicBezTo>
                      <a:pt x="904" y="0"/>
                      <a:pt x="887" y="9"/>
                      <a:pt x="879" y="21"/>
                    </a:cubicBezTo>
                    <a:lnTo>
                      <a:pt x="684" y="296"/>
                    </a:lnTo>
                    <a:cubicBezTo>
                      <a:pt x="676" y="308"/>
                      <a:pt x="664" y="308"/>
                      <a:pt x="656" y="296"/>
                    </a:cubicBezTo>
                    <a:lnTo>
                      <a:pt x="461" y="21"/>
                    </a:lnTo>
                    <a:cubicBezTo>
                      <a:pt x="453" y="9"/>
                      <a:pt x="435" y="0"/>
                      <a:pt x="421" y="0"/>
                    </a:cubicBezTo>
                    <a:lnTo>
                      <a:pt x="224" y="0"/>
                    </a:lnTo>
                    <a:cubicBezTo>
                      <a:pt x="101" y="0"/>
                      <a:pt x="0" y="99"/>
                      <a:pt x="0" y="223"/>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26" name="TextBox 25"/>
            <p:cNvSpPr txBox="1"/>
            <p:nvPr/>
          </p:nvSpPr>
          <p:spPr>
            <a:xfrm>
              <a:off x="4905929" y="2760967"/>
              <a:ext cx="583948"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Suppliers</a:t>
              </a:r>
            </a:p>
          </p:txBody>
        </p:sp>
        <p:grpSp>
          <p:nvGrpSpPr>
            <p:cNvPr id="28" name="Group 27"/>
            <p:cNvGrpSpPr/>
            <p:nvPr/>
          </p:nvGrpSpPr>
          <p:grpSpPr>
            <a:xfrm>
              <a:off x="5496954" y="1444001"/>
              <a:ext cx="249242" cy="229146"/>
              <a:chOff x="6022975" y="1468438"/>
              <a:chExt cx="382588" cy="317501"/>
            </a:xfrm>
            <a:solidFill>
              <a:schemeClr val="tx2">
                <a:lumMod val="50000"/>
              </a:schemeClr>
            </a:solidFill>
          </p:grpSpPr>
          <p:sp>
            <p:nvSpPr>
              <p:cNvPr id="30" name="Freeform 29"/>
              <p:cNvSpPr>
                <a:spLocks/>
              </p:cNvSpPr>
              <p:nvPr/>
            </p:nvSpPr>
            <p:spPr bwMode="auto">
              <a:xfrm>
                <a:off x="6319838" y="1468438"/>
                <a:ext cx="85725" cy="287338"/>
              </a:xfrm>
              <a:custGeom>
                <a:avLst/>
                <a:gdLst>
                  <a:gd name="T0" fmla="*/ 232 w 391"/>
                  <a:gd name="T1" fmla="*/ 1211 h 1334"/>
                  <a:gd name="T2" fmla="*/ 232 w 391"/>
                  <a:gd name="T3" fmla="*/ 362 h 1334"/>
                  <a:gd name="T4" fmla="*/ 196 w 391"/>
                  <a:gd name="T5" fmla="*/ 362 h 1334"/>
                  <a:gd name="T6" fmla="*/ 196 w 391"/>
                  <a:gd name="T7" fmla="*/ 172 h 1334"/>
                  <a:gd name="T8" fmla="*/ 151 w 391"/>
                  <a:gd name="T9" fmla="*/ 115 h 1334"/>
                  <a:gd name="T10" fmla="*/ 151 w 391"/>
                  <a:gd name="T11" fmla="*/ 0 h 1334"/>
                  <a:gd name="T12" fmla="*/ 7 w 391"/>
                  <a:gd name="T13" fmla="*/ 0 h 1334"/>
                  <a:gd name="T14" fmla="*/ 7 w 391"/>
                  <a:gd name="T15" fmla="*/ 894 h 1334"/>
                  <a:gd name="T16" fmla="*/ 151 w 391"/>
                  <a:gd name="T17" fmla="*/ 894 h 1334"/>
                  <a:gd name="T18" fmla="*/ 151 w 391"/>
                  <a:gd name="T19" fmla="*/ 894 h 1334"/>
                  <a:gd name="T20" fmla="*/ 160 w 391"/>
                  <a:gd name="T21" fmla="*/ 894 h 1334"/>
                  <a:gd name="T22" fmla="*/ 160 w 391"/>
                  <a:gd name="T23" fmla="*/ 1211 h 1334"/>
                  <a:gd name="T24" fmla="*/ 0 w 391"/>
                  <a:gd name="T25" fmla="*/ 1211 h 1334"/>
                  <a:gd name="T26" fmla="*/ 0 w 391"/>
                  <a:gd name="T27" fmla="*/ 1334 h 1334"/>
                  <a:gd name="T28" fmla="*/ 391 w 391"/>
                  <a:gd name="T29" fmla="*/ 1334 h 1334"/>
                  <a:gd name="T30" fmla="*/ 391 w 391"/>
                  <a:gd name="T31" fmla="*/ 1211 h 1334"/>
                  <a:gd name="T32" fmla="*/ 232 w 391"/>
                  <a:gd name="T33" fmla="*/ 1211 h 1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1334">
                    <a:moveTo>
                      <a:pt x="232" y="1211"/>
                    </a:moveTo>
                    <a:lnTo>
                      <a:pt x="232" y="362"/>
                    </a:lnTo>
                    <a:lnTo>
                      <a:pt x="196" y="362"/>
                    </a:lnTo>
                    <a:lnTo>
                      <a:pt x="196" y="172"/>
                    </a:lnTo>
                    <a:cubicBezTo>
                      <a:pt x="196" y="145"/>
                      <a:pt x="177" y="122"/>
                      <a:pt x="151" y="115"/>
                    </a:cubicBezTo>
                    <a:lnTo>
                      <a:pt x="151" y="0"/>
                    </a:lnTo>
                    <a:lnTo>
                      <a:pt x="7" y="0"/>
                    </a:lnTo>
                    <a:lnTo>
                      <a:pt x="7" y="894"/>
                    </a:lnTo>
                    <a:lnTo>
                      <a:pt x="151" y="894"/>
                    </a:lnTo>
                    <a:lnTo>
                      <a:pt x="151" y="894"/>
                    </a:lnTo>
                    <a:lnTo>
                      <a:pt x="160" y="894"/>
                    </a:lnTo>
                    <a:lnTo>
                      <a:pt x="160" y="1211"/>
                    </a:lnTo>
                    <a:lnTo>
                      <a:pt x="0" y="1211"/>
                    </a:lnTo>
                    <a:lnTo>
                      <a:pt x="0" y="1334"/>
                    </a:lnTo>
                    <a:lnTo>
                      <a:pt x="391" y="1334"/>
                    </a:lnTo>
                    <a:lnTo>
                      <a:pt x="391" y="1211"/>
                    </a:lnTo>
                    <a:lnTo>
                      <a:pt x="232" y="1211"/>
                    </a:ln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31" name="Freeform 30"/>
              <p:cNvSpPr>
                <a:spLocks/>
              </p:cNvSpPr>
              <p:nvPr/>
            </p:nvSpPr>
            <p:spPr bwMode="auto">
              <a:xfrm>
                <a:off x="6180138" y="1728788"/>
                <a:ext cx="104775" cy="26988"/>
              </a:xfrm>
              <a:custGeom>
                <a:avLst/>
                <a:gdLst>
                  <a:gd name="T0" fmla="*/ 66 w 66"/>
                  <a:gd name="T1" fmla="*/ 0 h 17"/>
                  <a:gd name="T2" fmla="*/ 0 w 66"/>
                  <a:gd name="T3" fmla="*/ 8 h 17"/>
                  <a:gd name="T4" fmla="*/ 0 w 66"/>
                  <a:gd name="T5" fmla="*/ 17 h 17"/>
                  <a:gd name="T6" fmla="*/ 66 w 66"/>
                  <a:gd name="T7" fmla="*/ 17 h 17"/>
                  <a:gd name="T8" fmla="*/ 66 w 66"/>
                  <a:gd name="T9" fmla="*/ 0 h 17"/>
                </a:gdLst>
                <a:ahLst/>
                <a:cxnLst>
                  <a:cxn ang="0">
                    <a:pos x="T0" y="T1"/>
                  </a:cxn>
                  <a:cxn ang="0">
                    <a:pos x="T2" y="T3"/>
                  </a:cxn>
                  <a:cxn ang="0">
                    <a:pos x="T4" y="T5"/>
                  </a:cxn>
                  <a:cxn ang="0">
                    <a:pos x="T6" y="T7"/>
                  </a:cxn>
                  <a:cxn ang="0">
                    <a:pos x="T8" y="T9"/>
                  </a:cxn>
                </a:cxnLst>
                <a:rect l="0" t="0" r="r" b="b"/>
                <a:pathLst>
                  <a:path w="66" h="17">
                    <a:moveTo>
                      <a:pt x="66" y="0"/>
                    </a:moveTo>
                    <a:lnTo>
                      <a:pt x="0" y="8"/>
                    </a:lnTo>
                    <a:lnTo>
                      <a:pt x="0" y="17"/>
                    </a:lnTo>
                    <a:lnTo>
                      <a:pt x="66" y="17"/>
                    </a:lnTo>
                    <a:lnTo>
                      <a:pt x="66" y="0"/>
                    </a:lnTo>
                    <a:close/>
                  </a:path>
                </a:pathLst>
              </a:custGeom>
              <a:grpFill/>
              <a:ln w="9525">
                <a:noFill/>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32" name="Rectangle 31"/>
              <p:cNvSpPr>
                <a:spLocks noChangeArrowheads="1"/>
              </p:cNvSpPr>
              <p:nvPr/>
            </p:nvSpPr>
            <p:spPr bwMode="auto">
              <a:xfrm>
                <a:off x="6180138" y="1760538"/>
                <a:ext cx="225425" cy="25400"/>
              </a:xfrm>
              <a:prstGeom prst="rect">
                <a:avLst/>
              </a:prstGeom>
              <a:grpFill/>
              <a:ln w="9525">
                <a:noFill/>
                <a:miter lim="800000"/>
                <a:headEnd/>
                <a:tailEnd/>
              </a:ln>
            </p:spPr>
            <p:txBody>
              <a:bodyPr vert="horz" wrap="square" lIns="64786" tIns="32393" rIns="64786" bIns="32393" numCol="1" anchor="t" anchorCtr="0" compatLnSpc="1">
                <a:prstTxWarp prst="textNoShape">
                  <a:avLst/>
                </a:prstTxWarp>
              </a:bodyPr>
              <a:lstStyle/>
              <a:p>
                <a:endParaRPr lang="en-AU" sz="1000"/>
              </a:p>
            </p:txBody>
          </p:sp>
          <p:sp>
            <p:nvSpPr>
              <p:cNvPr id="33" name="Oval 32"/>
              <p:cNvSpPr>
                <a:spLocks noChangeArrowheads="1"/>
              </p:cNvSpPr>
              <p:nvPr/>
            </p:nvSpPr>
            <p:spPr bwMode="auto">
              <a:xfrm>
                <a:off x="6070600" y="1489076"/>
                <a:ext cx="111125" cy="107950"/>
              </a:xfrm>
              <a:prstGeom prst="ellipse">
                <a:avLst/>
              </a:pr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34" name="Freeform 33"/>
              <p:cNvSpPr>
                <a:spLocks/>
              </p:cNvSpPr>
              <p:nvPr/>
            </p:nvSpPr>
            <p:spPr bwMode="auto">
              <a:xfrm>
                <a:off x="6022975" y="1597026"/>
                <a:ext cx="223837" cy="188913"/>
              </a:xfrm>
              <a:custGeom>
                <a:avLst/>
                <a:gdLst>
                  <a:gd name="T0" fmla="*/ 910 w 1011"/>
                  <a:gd name="T1" fmla="*/ 368 h 880"/>
                  <a:gd name="T2" fmla="*/ 502 w 1011"/>
                  <a:gd name="T3" fmla="*/ 368 h 880"/>
                  <a:gd name="T4" fmla="*/ 489 w 1011"/>
                  <a:gd name="T5" fmla="*/ 368 h 880"/>
                  <a:gd name="T6" fmla="*/ 489 w 1011"/>
                  <a:gd name="T7" fmla="*/ 301 h 880"/>
                  <a:gd name="T8" fmla="*/ 488 w 1011"/>
                  <a:gd name="T9" fmla="*/ 244 h 880"/>
                  <a:gd name="T10" fmla="*/ 244 w 1011"/>
                  <a:gd name="T11" fmla="*/ 0 h 880"/>
                  <a:gd name="T12" fmla="*/ 231 w 1011"/>
                  <a:gd name="T13" fmla="*/ 1 h 880"/>
                  <a:gd name="T14" fmla="*/ 230 w 1011"/>
                  <a:gd name="T15" fmla="*/ 0 h 880"/>
                  <a:gd name="T16" fmla="*/ 0 w 1011"/>
                  <a:gd name="T17" fmla="*/ 230 h 880"/>
                  <a:gd name="T18" fmla="*/ 0 w 1011"/>
                  <a:gd name="T19" fmla="*/ 880 h 880"/>
                  <a:gd name="T20" fmla="*/ 489 w 1011"/>
                  <a:gd name="T21" fmla="*/ 880 h 880"/>
                  <a:gd name="T22" fmla="*/ 489 w 1011"/>
                  <a:gd name="T23" fmla="*/ 603 h 880"/>
                  <a:gd name="T24" fmla="*/ 482 w 1011"/>
                  <a:gd name="T25" fmla="*/ 603 h 880"/>
                  <a:gd name="T26" fmla="*/ 481 w 1011"/>
                  <a:gd name="T27" fmla="*/ 603 h 880"/>
                  <a:gd name="T28" fmla="*/ 394 w 1011"/>
                  <a:gd name="T29" fmla="*/ 564 h 880"/>
                  <a:gd name="T30" fmla="*/ 196 w 1011"/>
                  <a:gd name="T31" fmla="*/ 348 h 880"/>
                  <a:gd name="T32" fmla="*/ 197 w 1011"/>
                  <a:gd name="T33" fmla="*/ 324 h 880"/>
                  <a:gd name="T34" fmla="*/ 221 w 1011"/>
                  <a:gd name="T35" fmla="*/ 325 h 880"/>
                  <a:gd name="T36" fmla="*/ 419 w 1011"/>
                  <a:gd name="T37" fmla="*/ 541 h 880"/>
                  <a:gd name="T38" fmla="*/ 482 w 1011"/>
                  <a:gd name="T39" fmla="*/ 570 h 880"/>
                  <a:gd name="T40" fmla="*/ 505 w 1011"/>
                  <a:gd name="T41" fmla="*/ 571 h 880"/>
                  <a:gd name="T42" fmla="*/ 910 w 1011"/>
                  <a:gd name="T43" fmla="*/ 571 h 880"/>
                  <a:gd name="T44" fmla="*/ 1011 w 1011"/>
                  <a:gd name="T45" fmla="*/ 469 h 880"/>
                  <a:gd name="T46" fmla="*/ 910 w 1011"/>
                  <a:gd name="T47" fmla="*/ 368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11" h="880">
                    <a:moveTo>
                      <a:pt x="910" y="368"/>
                    </a:moveTo>
                    <a:lnTo>
                      <a:pt x="502" y="368"/>
                    </a:lnTo>
                    <a:lnTo>
                      <a:pt x="489" y="368"/>
                    </a:lnTo>
                    <a:lnTo>
                      <a:pt x="489" y="301"/>
                    </a:lnTo>
                    <a:lnTo>
                      <a:pt x="488" y="244"/>
                    </a:lnTo>
                    <a:cubicBezTo>
                      <a:pt x="488" y="110"/>
                      <a:pt x="379" y="0"/>
                      <a:pt x="244" y="0"/>
                    </a:cubicBezTo>
                    <a:cubicBezTo>
                      <a:pt x="240" y="0"/>
                      <a:pt x="235" y="1"/>
                      <a:pt x="231" y="1"/>
                    </a:cubicBezTo>
                    <a:lnTo>
                      <a:pt x="230" y="0"/>
                    </a:lnTo>
                    <a:cubicBezTo>
                      <a:pt x="103" y="0"/>
                      <a:pt x="0" y="103"/>
                      <a:pt x="0" y="230"/>
                    </a:cubicBezTo>
                    <a:lnTo>
                      <a:pt x="0" y="880"/>
                    </a:lnTo>
                    <a:lnTo>
                      <a:pt x="489" y="880"/>
                    </a:lnTo>
                    <a:lnTo>
                      <a:pt x="489" y="603"/>
                    </a:lnTo>
                    <a:lnTo>
                      <a:pt x="482" y="603"/>
                    </a:lnTo>
                    <a:cubicBezTo>
                      <a:pt x="482" y="603"/>
                      <a:pt x="482" y="603"/>
                      <a:pt x="481" y="603"/>
                    </a:cubicBezTo>
                    <a:cubicBezTo>
                      <a:pt x="448" y="603"/>
                      <a:pt x="417" y="589"/>
                      <a:pt x="394" y="564"/>
                    </a:cubicBezTo>
                    <a:lnTo>
                      <a:pt x="196" y="348"/>
                    </a:lnTo>
                    <a:cubicBezTo>
                      <a:pt x="190" y="341"/>
                      <a:pt x="190" y="330"/>
                      <a:pt x="197" y="324"/>
                    </a:cubicBezTo>
                    <a:cubicBezTo>
                      <a:pt x="204" y="318"/>
                      <a:pt x="215" y="318"/>
                      <a:pt x="221" y="325"/>
                    </a:cubicBezTo>
                    <a:lnTo>
                      <a:pt x="419" y="541"/>
                    </a:lnTo>
                    <a:cubicBezTo>
                      <a:pt x="435" y="559"/>
                      <a:pt x="458" y="570"/>
                      <a:pt x="482" y="570"/>
                    </a:cubicBezTo>
                    <a:cubicBezTo>
                      <a:pt x="484" y="570"/>
                      <a:pt x="505" y="571"/>
                      <a:pt x="505" y="571"/>
                    </a:cubicBezTo>
                    <a:lnTo>
                      <a:pt x="910" y="571"/>
                    </a:lnTo>
                    <a:cubicBezTo>
                      <a:pt x="966" y="571"/>
                      <a:pt x="1011" y="525"/>
                      <a:pt x="1011" y="469"/>
                    </a:cubicBezTo>
                    <a:cubicBezTo>
                      <a:pt x="1011" y="414"/>
                      <a:pt x="966" y="368"/>
                      <a:pt x="910" y="368"/>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29" name="TextBox 28"/>
            <p:cNvSpPr txBox="1"/>
            <p:nvPr/>
          </p:nvSpPr>
          <p:spPr>
            <a:xfrm>
              <a:off x="5340391" y="1682705"/>
              <a:ext cx="698064"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Maintainers</a:t>
              </a:r>
            </a:p>
          </p:txBody>
        </p:sp>
        <p:grpSp>
          <p:nvGrpSpPr>
            <p:cNvPr id="14" name="Group 13"/>
            <p:cNvGrpSpPr/>
            <p:nvPr/>
          </p:nvGrpSpPr>
          <p:grpSpPr>
            <a:xfrm>
              <a:off x="5934784" y="3432541"/>
              <a:ext cx="299841" cy="333791"/>
              <a:chOff x="5925001" y="3490913"/>
              <a:chExt cx="327025" cy="328613"/>
            </a:xfrm>
            <a:solidFill>
              <a:schemeClr val="tx2">
                <a:lumMod val="50000"/>
              </a:schemeClr>
            </a:solidFill>
          </p:grpSpPr>
          <p:sp>
            <p:nvSpPr>
              <p:cNvPr id="15" name="Freeform 10"/>
              <p:cNvSpPr>
                <a:spLocks noEditPoints="1"/>
              </p:cNvSpPr>
              <p:nvPr/>
            </p:nvSpPr>
            <p:spPr bwMode="auto">
              <a:xfrm>
                <a:off x="5925001" y="3630613"/>
                <a:ext cx="327025" cy="188913"/>
              </a:xfrm>
              <a:custGeom>
                <a:avLst/>
                <a:gdLst>
                  <a:gd name="T0" fmla="*/ 1435 w 1477"/>
                  <a:gd name="T1" fmla="*/ 152 h 875"/>
                  <a:gd name="T2" fmla="*/ 1332 w 1477"/>
                  <a:gd name="T3" fmla="*/ 219 h 875"/>
                  <a:gd name="T4" fmla="*/ 1300 w 1477"/>
                  <a:gd name="T5" fmla="*/ 187 h 875"/>
                  <a:gd name="T6" fmla="*/ 1367 w 1477"/>
                  <a:gd name="T7" fmla="*/ 84 h 875"/>
                  <a:gd name="T8" fmla="*/ 1181 w 1477"/>
                  <a:gd name="T9" fmla="*/ 98 h 875"/>
                  <a:gd name="T10" fmla="*/ 1104 w 1477"/>
                  <a:gd name="T11" fmla="*/ 287 h 875"/>
                  <a:gd name="T12" fmla="*/ 983 w 1477"/>
                  <a:gd name="T13" fmla="*/ 133 h 875"/>
                  <a:gd name="T14" fmla="*/ 756 w 1477"/>
                  <a:gd name="T15" fmla="*/ 1 h 875"/>
                  <a:gd name="T16" fmla="*/ 498 w 1477"/>
                  <a:gd name="T17" fmla="*/ 0 h 875"/>
                  <a:gd name="T18" fmla="*/ 268 w 1477"/>
                  <a:gd name="T19" fmla="*/ 134 h 875"/>
                  <a:gd name="T20" fmla="*/ 0 w 1477"/>
                  <a:gd name="T21" fmla="*/ 535 h 875"/>
                  <a:gd name="T22" fmla="*/ 624 w 1477"/>
                  <a:gd name="T23" fmla="*/ 145 h 875"/>
                  <a:gd name="T24" fmla="*/ 685 w 1477"/>
                  <a:gd name="T25" fmla="*/ 535 h 875"/>
                  <a:gd name="T26" fmla="*/ 693 w 1477"/>
                  <a:gd name="T27" fmla="*/ 586 h 875"/>
                  <a:gd name="T28" fmla="*/ 678 w 1477"/>
                  <a:gd name="T29" fmla="*/ 773 h 875"/>
                  <a:gd name="T30" fmla="*/ 782 w 1477"/>
                  <a:gd name="T31" fmla="*/ 706 h 875"/>
                  <a:gd name="T32" fmla="*/ 813 w 1477"/>
                  <a:gd name="T33" fmla="*/ 737 h 875"/>
                  <a:gd name="T34" fmla="*/ 746 w 1477"/>
                  <a:gd name="T35" fmla="*/ 840 h 875"/>
                  <a:gd name="T36" fmla="*/ 813 w 1477"/>
                  <a:gd name="T37" fmla="*/ 875 h 875"/>
                  <a:gd name="T38" fmla="*/ 978 w 1477"/>
                  <a:gd name="T39" fmla="*/ 669 h 875"/>
                  <a:gd name="T40" fmla="*/ 1252 w 1477"/>
                  <a:gd name="T41" fmla="*/ 535 h 875"/>
                  <a:gd name="T42" fmla="*/ 1263 w 1477"/>
                  <a:gd name="T43" fmla="*/ 383 h 875"/>
                  <a:gd name="T44" fmla="*/ 1420 w 1477"/>
                  <a:gd name="T45" fmla="*/ 338 h 875"/>
                  <a:gd name="T46" fmla="*/ 1381 w 1477"/>
                  <a:gd name="T47" fmla="*/ 307 h 875"/>
                  <a:gd name="T48" fmla="*/ 918 w 1477"/>
                  <a:gd name="T49" fmla="*/ 659 h 875"/>
                  <a:gd name="T50" fmla="*/ 786 w 1477"/>
                  <a:gd name="T51" fmla="*/ 829 h 875"/>
                  <a:gd name="T52" fmla="*/ 840 w 1477"/>
                  <a:gd name="T53" fmla="*/ 676 h 875"/>
                  <a:gd name="T54" fmla="*/ 688 w 1477"/>
                  <a:gd name="T55" fmla="*/ 730 h 875"/>
                  <a:gd name="T56" fmla="*/ 858 w 1477"/>
                  <a:gd name="T57" fmla="*/ 598 h 875"/>
                  <a:gd name="T58" fmla="*/ 1209 w 1477"/>
                  <a:gd name="T59" fmla="*/ 135 h 875"/>
                  <a:gd name="T60" fmla="*/ 1242 w 1477"/>
                  <a:gd name="T61" fmla="*/ 176 h 875"/>
                  <a:gd name="T62" fmla="*/ 1340 w 1477"/>
                  <a:gd name="T63" fmla="*/ 275 h 875"/>
                  <a:gd name="T64" fmla="*/ 1381 w 1477"/>
                  <a:gd name="T65" fmla="*/ 30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77" h="875">
                    <a:moveTo>
                      <a:pt x="1467" y="189"/>
                    </a:moveTo>
                    <a:cubicBezTo>
                      <a:pt x="1464" y="172"/>
                      <a:pt x="1452" y="157"/>
                      <a:pt x="1435" y="152"/>
                    </a:cubicBezTo>
                    <a:cubicBezTo>
                      <a:pt x="1418" y="147"/>
                      <a:pt x="1399" y="151"/>
                      <a:pt x="1387" y="164"/>
                    </a:cubicBezTo>
                    <a:lnTo>
                      <a:pt x="1332" y="219"/>
                    </a:lnTo>
                    <a:lnTo>
                      <a:pt x="1307" y="212"/>
                    </a:lnTo>
                    <a:lnTo>
                      <a:pt x="1300" y="187"/>
                    </a:lnTo>
                    <a:lnTo>
                      <a:pt x="1355" y="132"/>
                    </a:lnTo>
                    <a:cubicBezTo>
                      <a:pt x="1368" y="119"/>
                      <a:pt x="1372" y="101"/>
                      <a:pt x="1367" y="84"/>
                    </a:cubicBezTo>
                    <a:cubicBezTo>
                      <a:pt x="1362" y="67"/>
                      <a:pt x="1347" y="55"/>
                      <a:pt x="1330" y="52"/>
                    </a:cubicBezTo>
                    <a:cubicBezTo>
                      <a:pt x="1276" y="42"/>
                      <a:pt x="1220" y="60"/>
                      <a:pt x="1181" y="98"/>
                    </a:cubicBezTo>
                    <a:cubicBezTo>
                      <a:pt x="1139" y="140"/>
                      <a:pt x="1123" y="200"/>
                      <a:pt x="1135" y="256"/>
                    </a:cubicBezTo>
                    <a:lnTo>
                      <a:pt x="1104" y="287"/>
                    </a:lnTo>
                    <a:lnTo>
                      <a:pt x="1042" y="182"/>
                    </a:lnTo>
                    <a:cubicBezTo>
                      <a:pt x="1027" y="159"/>
                      <a:pt x="1006" y="142"/>
                      <a:pt x="983" y="133"/>
                    </a:cubicBezTo>
                    <a:lnTo>
                      <a:pt x="822" y="60"/>
                    </a:lnTo>
                    <a:lnTo>
                      <a:pt x="756" y="1"/>
                    </a:lnTo>
                    <a:lnTo>
                      <a:pt x="625" y="120"/>
                    </a:lnTo>
                    <a:lnTo>
                      <a:pt x="498" y="0"/>
                    </a:lnTo>
                    <a:lnTo>
                      <a:pt x="423" y="62"/>
                    </a:lnTo>
                    <a:lnTo>
                      <a:pt x="268" y="134"/>
                    </a:lnTo>
                    <a:cubicBezTo>
                      <a:pt x="245" y="143"/>
                      <a:pt x="225" y="159"/>
                      <a:pt x="211" y="182"/>
                    </a:cubicBezTo>
                    <a:lnTo>
                      <a:pt x="0" y="535"/>
                    </a:lnTo>
                    <a:lnTo>
                      <a:pt x="566" y="535"/>
                    </a:lnTo>
                    <a:lnTo>
                      <a:pt x="624" y="145"/>
                    </a:lnTo>
                    <a:lnTo>
                      <a:pt x="626" y="145"/>
                    </a:lnTo>
                    <a:lnTo>
                      <a:pt x="685" y="535"/>
                    </a:lnTo>
                    <a:lnTo>
                      <a:pt x="789" y="535"/>
                    </a:lnTo>
                    <a:cubicBezTo>
                      <a:pt x="753" y="540"/>
                      <a:pt x="719" y="560"/>
                      <a:pt x="693" y="586"/>
                    </a:cubicBezTo>
                    <a:cubicBezTo>
                      <a:pt x="654" y="625"/>
                      <a:pt x="636" y="681"/>
                      <a:pt x="646" y="735"/>
                    </a:cubicBezTo>
                    <a:cubicBezTo>
                      <a:pt x="649" y="753"/>
                      <a:pt x="661" y="767"/>
                      <a:pt x="678" y="773"/>
                    </a:cubicBezTo>
                    <a:cubicBezTo>
                      <a:pt x="695" y="778"/>
                      <a:pt x="714" y="773"/>
                      <a:pt x="726" y="761"/>
                    </a:cubicBezTo>
                    <a:lnTo>
                      <a:pt x="782" y="706"/>
                    </a:lnTo>
                    <a:lnTo>
                      <a:pt x="806" y="712"/>
                    </a:lnTo>
                    <a:lnTo>
                      <a:pt x="813" y="737"/>
                    </a:lnTo>
                    <a:lnTo>
                      <a:pt x="758" y="792"/>
                    </a:lnTo>
                    <a:cubicBezTo>
                      <a:pt x="745" y="805"/>
                      <a:pt x="741" y="823"/>
                      <a:pt x="746" y="840"/>
                    </a:cubicBezTo>
                    <a:cubicBezTo>
                      <a:pt x="752" y="857"/>
                      <a:pt x="766" y="870"/>
                      <a:pt x="784" y="873"/>
                    </a:cubicBezTo>
                    <a:cubicBezTo>
                      <a:pt x="793" y="875"/>
                      <a:pt x="803" y="875"/>
                      <a:pt x="813" y="875"/>
                    </a:cubicBezTo>
                    <a:cubicBezTo>
                      <a:pt x="858" y="875"/>
                      <a:pt x="900" y="858"/>
                      <a:pt x="932" y="826"/>
                    </a:cubicBezTo>
                    <a:cubicBezTo>
                      <a:pt x="974" y="785"/>
                      <a:pt x="990" y="725"/>
                      <a:pt x="978" y="669"/>
                    </a:cubicBezTo>
                    <a:lnTo>
                      <a:pt x="1112" y="535"/>
                    </a:lnTo>
                    <a:lnTo>
                      <a:pt x="1252" y="535"/>
                    </a:lnTo>
                    <a:lnTo>
                      <a:pt x="1200" y="447"/>
                    </a:lnTo>
                    <a:lnTo>
                      <a:pt x="1263" y="383"/>
                    </a:lnTo>
                    <a:cubicBezTo>
                      <a:pt x="1276" y="386"/>
                      <a:pt x="1288" y="388"/>
                      <a:pt x="1301" y="388"/>
                    </a:cubicBezTo>
                    <a:cubicBezTo>
                      <a:pt x="1346" y="388"/>
                      <a:pt x="1388" y="370"/>
                      <a:pt x="1420" y="338"/>
                    </a:cubicBezTo>
                    <a:cubicBezTo>
                      <a:pt x="1459" y="299"/>
                      <a:pt x="1477" y="243"/>
                      <a:pt x="1467" y="189"/>
                    </a:cubicBezTo>
                    <a:close/>
                    <a:moveTo>
                      <a:pt x="1381" y="307"/>
                    </a:moveTo>
                    <a:cubicBezTo>
                      <a:pt x="1344" y="344"/>
                      <a:pt x="1290" y="352"/>
                      <a:pt x="1245" y="332"/>
                    </a:cubicBezTo>
                    <a:lnTo>
                      <a:pt x="918" y="659"/>
                    </a:lnTo>
                    <a:cubicBezTo>
                      <a:pt x="939" y="704"/>
                      <a:pt x="930" y="758"/>
                      <a:pt x="894" y="795"/>
                    </a:cubicBezTo>
                    <a:cubicBezTo>
                      <a:pt x="864" y="824"/>
                      <a:pt x="824" y="836"/>
                      <a:pt x="786" y="829"/>
                    </a:cubicBezTo>
                    <a:lnTo>
                      <a:pt x="861" y="754"/>
                    </a:lnTo>
                    <a:lnTo>
                      <a:pt x="840" y="676"/>
                    </a:lnTo>
                    <a:lnTo>
                      <a:pt x="762" y="656"/>
                    </a:lnTo>
                    <a:lnTo>
                      <a:pt x="688" y="730"/>
                    </a:lnTo>
                    <a:cubicBezTo>
                      <a:pt x="681" y="692"/>
                      <a:pt x="692" y="652"/>
                      <a:pt x="721" y="623"/>
                    </a:cubicBezTo>
                    <a:cubicBezTo>
                      <a:pt x="758" y="586"/>
                      <a:pt x="813" y="578"/>
                      <a:pt x="858" y="598"/>
                    </a:cubicBezTo>
                    <a:lnTo>
                      <a:pt x="1184" y="272"/>
                    </a:lnTo>
                    <a:cubicBezTo>
                      <a:pt x="1164" y="227"/>
                      <a:pt x="1172" y="172"/>
                      <a:pt x="1209" y="135"/>
                    </a:cubicBezTo>
                    <a:cubicBezTo>
                      <a:pt x="1238" y="106"/>
                      <a:pt x="1278" y="95"/>
                      <a:pt x="1316" y="101"/>
                    </a:cubicBezTo>
                    <a:lnTo>
                      <a:pt x="1242" y="176"/>
                    </a:lnTo>
                    <a:lnTo>
                      <a:pt x="1263" y="254"/>
                    </a:lnTo>
                    <a:lnTo>
                      <a:pt x="1340" y="275"/>
                    </a:lnTo>
                    <a:lnTo>
                      <a:pt x="1415" y="200"/>
                    </a:lnTo>
                    <a:cubicBezTo>
                      <a:pt x="1422" y="238"/>
                      <a:pt x="1410" y="278"/>
                      <a:pt x="1381" y="307"/>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16" name="Freeform 11"/>
              <p:cNvSpPr>
                <a:spLocks/>
              </p:cNvSpPr>
              <p:nvPr/>
            </p:nvSpPr>
            <p:spPr bwMode="auto">
              <a:xfrm>
                <a:off x="6001201" y="3490913"/>
                <a:ext cx="125413" cy="144463"/>
              </a:xfrm>
              <a:custGeom>
                <a:avLst/>
                <a:gdLst>
                  <a:gd name="T0" fmla="*/ 285 w 564"/>
                  <a:gd name="T1" fmla="*/ 665 h 668"/>
                  <a:gd name="T2" fmla="*/ 563 w 564"/>
                  <a:gd name="T3" fmla="*/ 268 h 668"/>
                  <a:gd name="T4" fmla="*/ 272 w 564"/>
                  <a:gd name="T5" fmla="*/ 4 h 668"/>
                  <a:gd name="T6" fmla="*/ 1 w 564"/>
                  <a:gd name="T7" fmla="*/ 275 h 668"/>
                  <a:gd name="T8" fmla="*/ 285 w 564"/>
                  <a:gd name="T9" fmla="*/ 665 h 668"/>
                </a:gdLst>
                <a:ahLst/>
                <a:cxnLst>
                  <a:cxn ang="0">
                    <a:pos x="T0" y="T1"/>
                  </a:cxn>
                  <a:cxn ang="0">
                    <a:pos x="T2" y="T3"/>
                  </a:cxn>
                  <a:cxn ang="0">
                    <a:pos x="T4" y="T5"/>
                  </a:cxn>
                  <a:cxn ang="0">
                    <a:pos x="T6" y="T7"/>
                  </a:cxn>
                  <a:cxn ang="0">
                    <a:pos x="T8" y="T9"/>
                  </a:cxn>
                </a:cxnLst>
                <a:rect l="0" t="0" r="r" b="b"/>
                <a:pathLst>
                  <a:path w="564" h="668">
                    <a:moveTo>
                      <a:pt x="285" y="665"/>
                    </a:moveTo>
                    <a:cubicBezTo>
                      <a:pt x="453" y="662"/>
                      <a:pt x="564" y="504"/>
                      <a:pt x="563" y="268"/>
                    </a:cubicBezTo>
                    <a:cubicBezTo>
                      <a:pt x="563" y="99"/>
                      <a:pt x="454" y="0"/>
                      <a:pt x="272" y="4"/>
                    </a:cubicBezTo>
                    <a:cubicBezTo>
                      <a:pt x="96" y="8"/>
                      <a:pt x="0" y="105"/>
                      <a:pt x="1" y="275"/>
                    </a:cubicBezTo>
                    <a:cubicBezTo>
                      <a:pt x="4" y="520"/>
                      <a:pt x="112" y="668"/>
                      <a:pt x="285" y="665"/>
                    </a:cubicBezTo>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35" name="TextBox 34"/>
            <p:cNvSpPr txBox="1"/>
            <p:nvPr/>
          </p:nvSpPr>
          <p:spPr>
            <a:xfrm>
              <a:off x="5874770" y="3728269"/>
              <a:ext cx="521184"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Builders</a:t>
              </a:r>
            </a:p>
          </p:txBody>
        </p:sp>
        <p:sp>
          <p:nvSpPr>
            <p:cNvPr id="37" name="Freeform 36"/>
            <p:cNvSpPr>
              <a:spLocks noChangeArrowheads="1"/>
            </p:cNvSpPr>
            <p:nvPr/>
          </p:nvSpPr>
          <p:spPr bwMode="auto">
            <a:xfrm>
              <a:off x="7881257" y="2892582"/>
              <a:ext cx="244478" cy="228030"/>
            </a:xfrm>
            <a:custGeom>
              <a:avLst/>
              <a:gdLst>
                <a:gd name="T0" fmla="*/ 775 w 1285"/>
                <a:gd name="T1" fmla="*/ 185 h 1081"/>
                <a:gd name="T2" fmla="*/ 963 w 1285"/>
                <a:gd name="T3" fmla="*/ 0 h 1081"/>
                <a:gd name="T4" fmla="*/ 1151 w 1285"/>
                <a:gd name="T5" fmla="*/ 188 h 1081"/>
                <a:gd name="T6" fmla="*/ 963 w 1285"/>
                <a:gd name="T7" fmla="*/ 376 h 1081"/>
                <a:gd name="T8" fmla="*/ 883 w 1285"/>
                <a:gd name="T9" fmla="*/ 358 h 1081"/>
                <a:gd name="T10" fmla="*/ 775 w 1285"/>
                <a:gd name="T11" fmla="*/ 185 h 1081"/>
                <a:gd name="T12" fmla="*/ 651 w 1285"/>
                <a:gd name="T13" fmla="*/ 571 h 1081"/>
                <a:gd name="T14" fmla="*/ 463 w 1285"/>
                <a:gd name="T15" fmla="*/ 382 h 1081"/>
                <a:gd name="T16" fmla="*/ 651 w 1285"/>
                <a:gd name="T17" fmla="*/ 194 h 1081"/>
                <a:gd name="T18" fmla="*/ 840 w 1285"/>
                <a:gd name="T19" fmla="*/ 382 h 1081"/>
                <a:gd name="T20" fmla="*/ 651 w 1285"/>
                <a:gd name="T21" fmla="*/ 571 h 1081"/>
                <a:gd name="T22" fmla="*/ 731 w 1285"/>
                <a:gd name="T23" fmla="*/ 583 h 1081"/>
                <a:gd name="T24" fmla="*/ 972 w 1285"/>
                <a:gd name="T25" fmla="*/ 824 h 1081"/>
                <a:gd name="T26" fmla="*/ 972 w 1285"/>
                <a:gd name="T27" fmla="*/ 1020 h 1081"/>
                <a:gd name="T28" fmla="*/ 971 w 1285"/>
                <a:gd name="T29" fmla="*/ 1020 h 1081"/>
                <a:gd name="T30" fmla="*/ 958 w 1285"/>
                <a:gd name="T31" fmla="*/ 1026 h 1081"/>
                <a:gd name="T32" fmla="*/ 672 w 1285"/>
                <a:gd name="T33" fmla="*/ 1080 h 1081"/>
                <a:gd name="T34" fmla="*/ 344 w 1285"/>
                <a:gd name="T35" fmla="*/ 1027 h 1081"/>
                <a:gd name="T36" fmla="*/ 331 w 1285"/>
                <a:gd name="T37" fmla="*/ 1023 h 1081"/>
                <a:gd name="T38" fmla="*/ 330 w 1285"/>
                <a:gd name="T39" fmla="*/ 1020 h 1081"/>
                <a:gd name="T40" fmla="*/ 330 w 1285"/>
                <a:gd name="T41" fmla="*/ 824 h 1081"/>
                <a:gd name="T42" fmla="*/ 571 w 1285"/>
                <a:gd name="T43" fmla="*/ 583 h 1081"/>
                <a:gd name="T44" fmla="*/ 731 w 1285"/>
                <a:gd name="T45" fmla="*/ 583 h 1081"/>
                <a:gd name="T46" fmla="*/ 1043 w 1285"/>
                <a:gd name="T47" fmla="*/ 389 h 1081"/>
                <a:gd name="T48" fmla="*/ 1284 w 1285"/>
                <a:gd name="T49" fmla="*/ 630 h 1081"/>
                <a:gd name="T50" fmla="*/ 1284 w 1285"/>
                <a:gd name="T51" fmla="*/ 825 h 1081"/>
                <a:gd name="T52" fmla="*/ 1282 w 1285"/>
                <a:gd name="T53" fmla="*/ 825 h 1081"/>
                <a:gd name="T54" fmla="*/ 1270 w 1285"/>
                <a:gd name="T55" fmla="*/ 832 h 1081"/>
                <a:gd name="T56" fmla="*/ 1017 w 1285"/>
                <a:gd name="T57" fmla="*/ 885 h 1081"/>
                <a:gd name="T58" fmla="*/ 1017 w 1285"/>
                <a:gd name="T59" fmla="*/ 825 h 1081"/>
                <a:gd name="T60" fmla="*/ 812 w 1285"/>
                <a:gd name="T61" fmla="*/ 551 h 1081"/>
                <a:gd name="T62" fmla="*/ 884 w 1285"/>
                <a:gd name="T63" fmla="*/ 389 h 1081"/>
                <a:gd name="T64" fmla="*/ 1043 w 1285"/>
                <a:gd name="T65" fmla="*/ 389 h 1081"/>
                <a:gd name="T66" fmla="*/ 321 w 1285"/>
                <a:gd name="T67" fmla="*/ 376 h 1081"/>
                <a:gd name="T68" fmla="*/ 133 w 1285"/>
                <a:gd name="T69" fmla="*/ 188 h 1081"/>
                <a:gd name="T70" fmla="*/ 321 w 1285"/>
                <a:gd name="T71" fmla="*/ 0 h 1081"/>
                <a:gd name="T72" fmla="*/ 509 w 1285"/>
                <a:gd name="T73" fmla="*/ 188 h 1081"/>
                <a:gd name="T74" fmla="*/ 509 w 1285"/>
                <a:gd name="T75" fmla="*/ 199 h 1081"/>
                <a:gd name="T76" fmla="*/ 421 w 1285"/>
                <a:gd name="T77" fmla="*/ 347 h 1081"/>
                <a:gd name="T78" fmla="*/ 321 w 1285"/>
                <a:gd name="T79" fmla="*/ 376 h 1081"/>
                <a:gd name="T80" fmla="*/ 490 w 1285"/>
                <a:gd name="T81" fmla="*/ 551 h 1081"/>
                <a:gd name="T82" fmla="*/ 285 w 1285"/>
                <a:gd name="T83" fmla="*/ 825 h 1081"/>
                <a:gd name="T84" fmla="*/ 285 w 1285"/>
                <a:gd name="T85" fmla="*/ 884 h 1081"/>
                <a:gd name="T86" fmla="*/ 14 w 1285"/>
                <a:gd name="T87" fmla="*/ 833 h 1081"/>
                <a:gd name="T88" fmla="*/ 1 w 1285"/>
                <a:gd name="T89" fmla="*/ 828 h 1081"/>
                <a:gd name="T90" fmla="*/ 0 w 1285"/>
                <a:gd name="T91" fmla="*/ 825 h 1081"/>
                <a:gd name="T92" fmla="*/ 0 w 1285"/>
                <a:gd name="T93" fmla="*/ 630 h 1081"/>
                <a:gd name="T94" fmla="*/ 241 w 1285"/>
                <a:gd name="T95" fmla="*/ 389 h 1081"/>
                <a:gd name="T96" fmla="*/ 401 w 1285"/>
                <a:gd name="T97" fmla="*/ 389 h 1081"/>
                <a:gd name="T98" fmla="*/ 419 w 1285"/>
                <a:gd name="T99" fmla="*/ 390 h 1081"/>
                <a:gd name="T100" fmla="*/ 490 w 1285"/>
                <a:gd name="T101" fmla="*/ 551 h 10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5" h="1081">
                  <a:moveTo>
                    <a:pt x="775" y="185"/>
                  </a:moveTo>
                  <a:cubicBezTo>
                    <a:pt x="776" y="83"/>
                    <a:pt x="860" y="0"/>
                    <a:pt x="963" y="0"/>
                  </a:cubicBezTo>
                  <a:cubicBezTo>
                    <a:pt x="1067" y="0"/>
                    <a:pt x="1151" y="84"/>
                    <a:pt x="1151" y="188"/>
                  </a:cubicBezTo>
                  <a:cubicBezTo>
                    <a:pt x="1151" y="292"/>
                    <a:pt x="1067" y="376"/>
                    <a:pt x="963" y="376"/>
                  </a:cubicBezTo>
                  <a:cubicBezTo>
                    <a:pt x="934" y="376"/>
                    <a:pt x="907" y="370"/>
                    <a:pt x="883" y="358"/>
                  </a:cubicBezTo>
                  <a:cubicBezTo>
                    <a:pt x="876" y="285"/>
                    <a:pt x="834" y="222"/>
                    <a:pt x="775" y="185"/>
                  </a:cubicBezTo>
                  <a:close/>
                  <a:moveTo>
                    <a:pt x="651" y="571"/>
                  </a:moveTo>
                  <a:cubicBezTo>
                    <a:pt x="547" y="571"/>
                    <a:pt x="463" y="486"/>
                    <a:pt x="463" y="382"/>
                  </a:cubicBezTo>
                  <a:cubicBezTo>
                    <a:pt x="463" y="278"/>
                    <a:pt x="547" y="194"/>
                    <a:pt x="651" y="194"/>
                  </a:cubicBezTo>
                  <a:cubicBezTo>
                    <a:pt x="755" y="194"/>
                    <a:pt x="840" y="278"/>
                    <a:pt x="840" y="382"/>
                  </a:cubicBezTo>
                  <a:cubicBezTo>
                    <a:pt x="840" y="486"/>
                    <a:pt x="755" y="571"/>
                    <a:pt x="651" y="571"/>
                  </a:cubicBezTo>
                  <a:close/>
                  <a:moveTo>
                    <a:pt x="731" y="583"/>
                  </a:moveTo>
                  <a:cubicBezTo>
                    <a:pt x="864" y="583"/>
                    <a:pt x="972" y="692"/>
                    <a:pt x="972" y="824"/>
                  </a:cubicBezTo>
                  <a:lnTo>
                    <a:pt x="972" y="1020"/>
                  </a:lnTo>
                  <a:lnTo>
                    <a:pt x="971" y="1020"/>
                  </a:lnTo>
                  <a:lnTo>
                    <a:pt x="958" y="1026"/>
                  </a:lnTo>
                  <a:cubicBezTo>
                    <a:pt x="952" y="1029"/>
                    <a:pt x="849" y="1080"/>
                    <a:pt x="672" y="1080"/>
                  </a:cubicBezTo>
                  <a:cubicBezTo>
                    <a:pt x="581" y="1080"/>
                    <a:pt x="471" y="1067"/>
                    <a:pt x="344" y="1027"/>
                  </a:cubicBezTo>
                  <a:lnTo>
                    <a:pt x="331" y="1023"/>
                  </a:lnTo>
                  <a:lnTo>
                    <a:pt x="330" y="1020"/>
                  </a:lnTo>
                  <a:lnTo>
                    <a:pt x="330" y="824"/>
                  </a:lnTo>
                  <a:cubicBezTo>
                    <a:pt x="330" y="692"/>
                    <a:pt x="439" y="583"/>
                    <a:pt x="571" y="583"/>
                  </a:cubicBezTo>
                  <a:lnTo>
                    <a:pt x="731" y="583"/>
                  </a:lnTo>
                  <a:close/>
                  <a:moveTo>
                    <a:pt x="1043" y="389"/>
                  </a:moveTo>
                  <a:cubicBezTo>
                    <a:pt x="1175" y="389"/>
                    <a:pt x="1284" y="497"/>
                    <a:pt x="1284" y="630"/>
                  </a:cubicBezTo>
                  <a:lnTo>
                    <a:pt x="1284" y="825"/>
                  </a:lnTo>
                  <a:lnTo>
                    <a:pt x="1282" y="825"/>
                  </a:lnTo>
                  <a:lnTo>
                    <a:pt x="1270" y="832"/>
                  </a:lnTo>
                  <a:cubicBezTo>
                    <a:pt x="1264" y="835"/>
                    <a:pt x="1173" y="879"/>
                    <a:pt x="1017" y="885"/>
                  </a:cubicBezTo>
                  <a:lnTo>
                    <a:pt x="1017" y="825"/>
                  </a:lnTo>
                  <a:cubicBezTo>
                    <a:pt x="1017" y="695"/>
                    <a:pt x="931" y="586"/>
                    <a:pt x="812" y="551"/>
                  </a:cubicBezTo>
                  <a:cubicBezTo>
                    <a:pt x="855" y="510"/>
                    <a:pt x="882" y="453"/>
                    <a:pt x="884" y="389"/>
                  </a:cubicBezTo>
                  <a:lnTo>
                    <a:pt x="1043" y="389"/>
                  </a:lnTo>
                  <a:close/>
                  <a:moveTo>
                    <a:pt x="321" y="376"/>
                  </a:moveTo>
                  <a:cubicBezTo>
                    <a:pt x="217" y="376"/>
                    <a:pt x="133" y="292"/>
                    <a:pt x="133" y="188"/>
                  </a:cubicBezTo>
                  <a:cubicBezTo>
                    <a:pt x="133" y="84"/>
                    <a:pt x="217" y="0"/>
                    <a:pt x="321" y="0"/>
                  </a:cubicBezTo>
                  <a:cubicBezTo>
                    <a:pt x="425" y="0"/>
                    <a:pt x="509" y="84"/>
                    <a:pt x="509" y="188"/>
                  </a:cubicBezTo>
                  <a:cubicBezTo>
                    <a:pt x="509" y="192"/>
                    <a:pt x="509" y="195"/>
                    <a:pt x="509" y="199"/>
                  </a:cubicBezTo>
                  <a:cubicBezTo>
                    <a:pt x="463" y="234"/>
                    <a:pt x="430" y="287"/>
                    <a:pt x="421" y="347"/>
                  </a:cubicBezTo>
                  <a:cubicBezTo>
                    <a:pt x="392" y="366"/>
                    <a:pt x="358" y="376"/>
                    <a:pt x="321" y="376"/>
                  </a:cubicBezTo>
                  <a:close/>
                  <a:moveTo>
                    <a:pt x="490" y="551"/>
                  </a:moveTo>
                  <a:cubicBezTo>
                    <a:pt x="372" y="586"/>
                    <a:pt x="286" y="695"/>
                    <a:pt x="285" y="825"/>
                  </a:cubicBezTo>
                  <a:lnTo>
                    <a:pt x="285" y="884"/>
                  </a:lnTo>
                  <a:cubicBezTo>
                    <a:pt x="207" y="879"/>
                    <a:pt x="116" y="864"/>
                    <a:pt x="14" y="833"/>
                  </a:cubicBezTo>
                  <a:lnTo>
                    <a:pt x="1" y="828"/>
                  </a:lnTo>
                  <a:lnTo>
                    <a:pt x="0" y="825"/>
                  </a:lnTo>
                  <a:lnTo>
                    <a:pt x="0" y="630"/>
                  </a:lnTo>
                  <a:cubicBezTo>
                    <a:pt x="0" y="497"/>
                    <a:pt x="108" y="389"/>
                    <a:pt x="241" y="389"/>
                  </a:cubicBezTo>
                  <a:lnTo>
                    <a:pt x="401" y="389"/>
                  </a:lnTo>
                  <a:cubicBezTo>
                    <a:pt x="407" y="389"/>
                    <a:pt x="413" y="390"/>
                    <a:pt x="419" y="390"/>
                  </a:cubicBezTo>
                  <a:cubicBezTo>
                    <a:pt x="420" y="453"/>
                    <a:pt x="447" y="510"/>
                    <a:pt x="490" y="551"/>
                  </a:cubicBezTo>
                  <a:close/>
                </a:path>
              </a:pathLst>
            </a:custGeom>
            <a:solidFill>
              <a:schemeClr val="tx2">
                <a:lumMod val="50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61414" tIns="30707" rIns="61414" bIns="30707" anchor="ctr"/>
            <a:lstStyle/>
            <a:p>
              <a:endParaRPr lang="en-US" sz="1000"/>
            </a:p>
          </p:txBody>
        </p:sp>
        <p:sp>
          <p:nvSpPr>
            <p:cNvPr id="38" name="TextBox 37"/>
            <p:cNvSpPr txBox="1"/>
            <p:nvPr/>
          </p:nvSpPr>
          <p:spPr>
            <a:xfrm>
              <a:off x="7746825" y="3123529"/>
              <a:ext cx="615330"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Operators</a:t>
              </a:r>
            </a:p>
          </p:txBody>
        </p:sp>
        <p:grpSp>
          <p:nvGrpSpPr>
            <p:cNvPr id="39" name="Group 38"/>
            <p:cNvGrpSpPr/>
            <p:nvPr/>
          </p:nvGrpSpPr>
          <p:grpSpPr>
            <a:xfrm>
              <a:off x="7181829" y="3438874"/>
              <a:ext cx="210662" cy="268326"/>
              <a:chOff x="5641975" y="1473201"/>
              <a:chExt cx="296862" cy="341313"/>
            </a:xfrm>
            <a:solidFill>
              <a:schemeClr val="tx2">
                <a:lumMod val="50000"/>
              </a:schemeClr>
            </a:solidFill>
          </p:grpSpPr>
          <p:sp>
            <p:nvSpPr>
              <p:cNvPr id="40" name="Freeform 33"/>
              <p:cNvSpPr>
                <a:spLocks noEditPoints="1"/>
              </p:cNvSpPr>
              <p:nvPr/>
            </p:nvSpPr>
            <p:spPr bwMode="auto">
              <a:xfrm>
                <a:off x="5703888" y="1473201"/>
                <a:ext cx="173037" cy="166688"/>
              </a:xfrm>
              <a:custGeom>
                <a:avLst/>
                <a:gdLst>
                  <a:gd name="T0" fmla="*/ 780 w 780"/>
                  <a:gd name="T1" fmla="*/ 390 h 780"/>
                  <a:gd name="T2" fmla="*/ 390 w 780"/>
                  <a:gd name="T3" fmla="*/ 0 h 780"/>
                  <a:gd name="T4" fmla="*/ 0 w 780"/>
                  <a:gd name="T5" fmla="*/ 390 h 780"/>
                  <a:gd name="T6" fmla="*/ 390 w 780"/>
                  <a:gd name="T7" fmla="*/ 780 h 780"/>
                  <a:gd name="T8" fmla="*/ 780 w 780"/>
                  <a:gd name="T9" fmla="*/ 390 h 780"/>
                  <a:gd name="T10" fmla="*/ 97 w 780"/>
                  <a:gd name="T11" fmla="*/ 398 h 780"/>
                  <a:gd name="T12" fmla="*/ 166 w 780"/>
                  <a:gd name="T13" fmla="*/ 203 h 780"/>
                  <a:gd name="T14" fmla="*/ 682 w 780"/>
                  <a:gd name="T15" fmla="*/ 398 h 780"/>
                  <a:gd name="T16" fmla="*/ 390 w 780"/>
                  <a:gd name="T17" fmla="*/ 691 h 780"/>
                  <a:gd name="T18" fmla="*/ 97 w 780"/>
                  <a:gd name="T19" fmla="*/ 398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0" h="780">
                    <a:moveTo>
                      <a:pt x="780" y="390"/>
                    </a:moveTo>
                    <a:cubicBezTo>
                      <a:pt x="780" y="174"/>
                      <a:pt x="605" y="0"/>
                      <a:pt x="390" y="0"/>
                    </a:cubicBezTo>
                    <a:cubicBezTo>
                      <a:pt x="175" y="0"/>
                      <a:pt x="0" y="174"/>
                      <a:pt x="0" y="390"/>
                    </a:cubicBezTo>
                    <a:cubicBezTo>
                      <a:pt x="0" y="605"/>
                      <a:pt x="175" y="780"/>
                      <a:pt x="390" y="780"/>
                    </a:cubicBezTo>
                    <a:cubicBezTo>
                      <a:pt x="605" y="780"/>
                      <a:pt x="780" y="605"/>
                      <a:pt x="780" y="390"/>
                    </a:cubicBezTo>
                    <a:close/>
                    <a:moveTo>
                      <a:pt x="97" y="398"/>
                    </a:moveTo>
                    <a:cubicBezTo>
                      <a:pt x="97" y="398"/>
                      <a:pt x="86" y="287"/>
                      <a:pt x="166" y="203"/>
                    </a:cubicBezTo>
                    <a:cubicBezTo>
                      <a:pt x="222" y="259"/>
                      <a:pt x="390" y="398"/>
                      <a:pt x="682" y="398"/>
                    </a:cubicBezTo>
                    <a:cubicBezTo>
                      <a:pt x="682" y="559"/>
                      <a:pt x="551" y="691"/>
                      <a:pt x="390" y="691"/>
                    </a:cubicBezTo>
                    <a:cubicBezTo>
                      <a:pt x="229" y="691"/>
                      <a:pt x="97" y="559"/>
                      <a:pt x="97" y="398"/>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41" name="Freeform 34"/>
              <p:cNvSpPr>
                <a:spLocks/>
              </p:cNvSpPr>
              <p:nvPr/>
            </p:nvSpPr>
            <p:spPr bwMode="auto">
              <a:xfrm>
                <a:off x="5641975" y="1657351"/>
                <a:ext cx="296862" cy="157163"/>
              </a:xfrm>
              <a:custGeom>
                <a:avLst/>
                <a:gdLst>
                  <a:gd name="T0" fmla="*/ 0 w 1339"/>
                  <a:gd name="T1" fmla="*/ 223 h 730"/>
                  <a:gd name="T2" fmla="*/ 0 w 1339"/>
                  <a:gd name="T3" fmla="*/ 618 h 730"/>
                  <a:gd name="T4" fmla="*/ 112 w 1339"/>
                  <a:gd name="T5" fmla="*/ 730 h 730"/>
                  <a:gd name="T6" fmla="*/ 1228 w 1339"/>
                  <a:gd name="T7" fmla="*/ 730 h 730"/>
                  <a:gd name="T8" fmla="*/ 1339 w 1339"/>
                  <a:gd name="T9" fmla="*/ 618 h 730"/>
                  <a:gd name="T10" fmla="*/ 1339 w 1339"/>
                  <a:gd name="T11" fmla="*/ 223 h 730"/>
                  <a:gd name="T12" fmla="*/ 1116 w 1339"/>
                  <a:gd name="T13" fmla="*/ 0 h 730"/>
                  <a:gd name="T14" fmla="*/ 918 w 1339"/>
                  <a:gd name="T15" fmla="*/ 0 h 730"/>
                  <a:gd name="T16" fmla="*/ 879 w 1339"/>
                  <a:gd name="T17" fmla="*/ 21 h 730"/>
                  <a:gd name="T18" fmla="*/ 684 w 1339"/>
                  <a:gd name="T19" fmla="*/ 296 h 730"/>
                  <a:gd name="T20" fmla="*/ 656 w 1339"/>
                  <a:gd name="T21" fmla="*/ 296 h 730"/>
                  <a:gd name="T22" fmla="*/ 461 w 1339"/>
                  <a:gd name="T23" fmla="*/ 21 h 730"/>
                  <a:gd name="T24" fmla="*/ 421 w 1339"/>
                  <a:gd name="T25" fmla="*/ 0 h 730"/>
                  <a:gd name="T26" fmla="*/ 224 w 1339"/>
                  <a:gd name="T27" fmla="*/ 0 h 730"/>
                  <a:gd name="T28" fmla="*/ 0 w 1339"/>
                  <a:gd name="T29" fmla="*/ 223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9" h="730">
                    <a:moveTo>
                      <a:pt x="0" y="223"/>
                    </a:moveTo>
                    <a:lnTo>
                      <a:pt x="0" y="618"/>
                    </a:lnTo>
                    <a:cubicBezTo>
                      <a:pt x="0" y="680"/>
                      <a:pt x="50" y="730"/>
                      <a:pt x="112" y="730"/>
                    </a:cubicBezTo>
                    <a:lnTo>
                      <a:pt x="1228" y="730"/>
                    </a:lnTo>
                    <a:cubicBezTo>
                      <a:pt x="1289" y="730"/>
                      <a:pt x="1339" y="680"/>
                      <a:pt x="1339" y="618"/>
                    </a:cubicBezTo>
                    <a:lnTo>
                      <a:pt x="1339" y="223"/>
                    </a:lnTo>
                    <a:cubicBezTo>
                      <a:pt x="1339" y="99"/>
                      <a:pt x="1240" y="0"/>
                      <a:pt x="1116" y="0"/>
                    </a:cubicBezTo>
                    <a:lnTo>
                      <a:pt x="918" y="0"/>
                    </a:lnTo>
                    <a:cubicBezTo>
                      <a:pt x="904" y="0"/>
                      <a:pt x="887" y="9"/>
                      <a:pt x="879" y="21"/>
                    </a:cubicBezTo>
                    <a:lnTo>
                      <a:pt x="684" y="296"/>
                    </a:lnTo>
                    <a:cubicBezTo>
                      <a:pt x="676" y="308"/>
                      <a:pt x="664" y="308"/>
                      <a:pt x="656" y="296"/>
                    </a:cubicBezTo>
                    <a:lnTo>
                      <a:pt x="461" y="21"/>
                    </a:lnTo>
                    <a:cubicBezTo>
                      <a:pt x="453" y="9"/>
                      <a:pt x="435" y="0"/>
                      <a:pt x="421" y="0"/>
                    </a:cubicBezTo>
                    <a:lnTo>
                      <a:pt x="224" y="0"/>
                    </a:lnTo>
                    <a:cubicBezTo>
                      <a:pt x="101" y="0"/>
                      <a:pt x="0" y="99"/>
                      <a:pt x="0" y="223"/>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42" name="TextBox 41"/>
            <p:cNvSpPr txBox="1"/>
            <p:nvPr/>
          </p:nvSpPr>
          <p:spPr>
            <a:xfrm>
              <a:off x="7023830" y="3687494"/>
              <a:ext cx="591081"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Acquirers</a:t>
              </a:r>
            </a:p>
          </p:txBody>
        </p:sp>
        <p:cxnSp>
          <p:nvCxnSpPr>
            <p:cNvPr id="50" name="Straight Connector 49"/>
            <p:cNvCxnSpPr/>
            <p:nvPr/>
          </p:nvCxnSpPr>
          <p:spPr>
            <a:xfrm>
              <a:off x="5682706" y="1855566"/>
              <a:ext cx="203608" cy="357071"/>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6797207" y="1598340"/>
              <a:ext cx="13368" cy="672004"/>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a:stCxn id="17" idx="2"/>
            </p:cNvCxnSpPr>
            <p:nvPr/>
          </p:nvCxnSpPr>
          <p:spPr>
            <a:xfrm flipH="1">
              <a:off x="7335865" y="1873340"/>
              <a:ext cx="246395" cy="335961"/>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a:stCxn id="18" idx="1"/>
            </p:cNvCxnSpPr>
            <p:nvPr/>
          </p:nvCxnSpPr>
          <p:spPr>
            <a:xfrm flipH="1">
              <a:off x="7467295" y="2226808"/>
              <a:ext cx="468967" cy="246112"/>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a:stCxn id="37" idx="46"/>
            </p:cNvCxnSpPr>
            <p:nvPr/>
          </p:nvCxnSpPr>
          <p:spPr>
            <a:xfrm flipH="1" flipV="1">
              <a:off x="7348561" y="2762963"/>
              <a:ext cx="532699" cy="262516"/>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flipH="1" flipV="1">
              <a:off x="6890084" y="2892582"/>
              <a:ext cx="291749" cy="546293"/>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67" name="Straight Connector 66"/>
            <p:cNvCxnSpPr>
              <a:stCxn id="16" idx="2"/>
            </p:cNvCxnSpPr>
            <p:nvPr/>
          </p:nvCxnSpPr>
          <p:spPr>
            <a:xfrm flipV="1">
              <a:off x="6060111" y="2892582"/>
              <a:ext cx="173587" cy="540836"/>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a:stCxn id="25" idx="5"/>
            </p:cNvCxnSpPr>
            <p:nvPr/>
          </p:nvCxnSpPr>
          <p:spPr>
            <a:xfrm flipV="1">
              <a:off x="5292875" y="2575807"/>
              <a:ext cx="473043" cy="121102"/>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4" name="Cloud 3"/>
            <p:cNvSpPr/>
            <p:nvPr/>
          </p:nvSpPr>
          <p:spPr>
            <a:xfrm>
              <a:off x="5629157" y="2042948"/>
              <a:ext cx="2089691" cy="1080358"/>
            </a:xfrm>
            <a:prstGeom prst="cloud">
              <a:avLst/>
            </a:prstGeom>
          </p:spPr>
          <p:style>
            <a:lnRef idx="1">
              <a:schemeClr val="accent1"/>
            </a:lnRef>
            <a:fillRef idx="3">
              <a:schemeClr val="accent1"/>
            </a:fillRef>
            <a:effectRef idx="2">
              <a:schemeClr val="accent1"/>
            </a:effectRef>
            <a:fontRef idx="minor">
              <a:schemeClr val="lt1"/>
            </a:fontRef>
          </p:style>
          <p:txBody>
            <a:bodyPr lIns="61414" tIns="30707" rIns="61414" bIns="30707" rtlCol="0" anchor="ctr"/>
            <a:lstStyle/>
            <a:p>
              <a:pPr algn="ctr"/>
              <a:r>
                <a:rPr lang="en-AU" sz="1000" dirty="0"/>
                <a:t>The System</a:t>
              </a:r>
            </a:p>
          </p:txBody>
        </p:sp>
        <p:grpSp>
          <p:nvGrpSpPr>
            <p:cNvPr id="54" name="Group 53"/>
            <p:cNvGrpSpPr/>
            <p:nvPr/>
          </p:nvGrpSpPr>
          <p:grpSpPr>
            <a:xfrm>
              <a:off x="6611455" y="3656163"/>
              <a:ext cx="210662" cy="268326"/>
              <a:chOff x="5641975" y="1473201"/>
              <a:chExt cx="296862" cy="341313"/>
            </a:xfrm>
            <a:solidFill>
              <a:schemeClr val="tx2">
                <a:lumMod val="50000"/>
              </a:schemeClr>
            </a:solidFill>
          </p:grpSpPr>
          <p:sp>
            <p:nvSpPr>
              <p:cNvPr id="56" name="Freeform 33"/>
              <p:cNvSpPr>
                <a:spLocks noEditPoints="1"/>
              </p:cNvSpPr>
              <p:nvPr/>
            </p:nvSpPr>
            <p:spPr bwMode="auto">
              <a:xfrm>
                <a:off x="5703888" y="1473201"/>
                <a:ext cx="173037" cy="166688"/>
              </a:xfrm>
              <a:custGeom>
                <a:avLst/>
                <a:gdLst>
                  <a:gd name="T0" fmla="*/ 780 w 780"/>
                  <a:gd name="T1" fmla="*/ 390 h 780"/>
                  <a:gd name="T2" fmla="*/ 390 w 780"/>
                  <a:gd name="T3" fmla="*/ 0 h 780"/>
                  <a:gd name="T4" fmla="*/ 0 w 780"/>
                  <a:gd name="T5" fmla="*/ 390 h 780"/>
                  <a:gd name="T6" fmla="*/ 390 w 780"/>
                  <a:gd name="T7" fmla="*/ 780 h 780"/>
                  <a:gd name="T8" fmla="*/ 780 w 780"/>
                  <a:gd name="T9" fmla="*/ 390 h 780"/>
                  <a:gd name="T10" fmla="*/ 97 w 780"/>
                  <a:gd name="T11" fmla="*/ 398 h 780"/>
                  <a:gd name="T12" fmla="*/ 166 w 780"/>
                  <a:gd name="T13" fmla="*/ 203 h 780"/>
                  <a:gd name="T14" fmla="*/ 682 w 780"/>
                  <a:gd name="T15" fmla="*/ 398 h 780"/>
                  <a:gd name="T16" fmla="*/ 390 w 780"/>
                  <a:gd name="T17" fmla="*/ 691 h 780"/>
                  <a:gd name="T18" fmla="*/ 97 w 780"/>
                  <a:gd name="T19" fmla="*/ 398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0" h="780">
                    <a:moveTo>
                      <a:pt x="780" y="390"/>
                    </a:moveTo>
                    <a:cubicBezTo>
                      <a:pt x="780" y="174"/>
                      <a:pt x="605" y="0"/>
                      <a:pt x="390" y="0"/>
                    </a:cubicBezTo>
                    <a:cubicBezTo>
                      <a:pt x="175" y="0"/>
                      <a:pt x="0" y="174"/>
                      <a:pt x="0" y="390"/>
                    </a:cubicBezTo>
                    <a:cubicBezTo>
                      <a:pt x="0" y="605"/>
                      <a:pt x="175" y="780"/>
                      <a:pt x="390" y="780"/>
                    </a:cubicBezTo>
                    <a:cubicBezTo>
                      <a:pt x="605" y="780"/>
                      <a:pt x="780" y="605"/>
                      <a:pt x="780" y="390"/>
                    </a:cubicBezTo>
                    <a:close/>
                    <a:moveTo>
                      <a:pt x="97" y="398"/>
                    </a:moveTo>
                    <a:cubicBezTo>
                      <a:pt x="97" y="398"/>
                      <a:pt x="86" y="287"/>
                      <a:pt x="166" y="203"/>
                    </a:cubicBezTo>
                    <a:cubicBezTo>
                      <a:pt x="222" y="259"/>
                      <a:pt x="390" y="398"/>
                      <a:pt x="682" y="398"/>
                    </a:cubicBezTo>
                    <a:cubicBezTo>
                      <a:pt x="682" y="559"/>
                      <a:pt x="551" y="691"/>
                      <a:pt x="390" y="691"/>
                    </a:cubicBezTo>
                    <a:cubicBezTo>
                      <a:pt x="229" y="691"/>
                      <a:pt x="97" y="559"/>
                      <a:pt x="97" y="398"/>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sp>
            <p:nvSpPr>
              <p:cNvPr id="57" name="Freeform 34"/>
              <p:cNvSpPr>
                <a:spLocks/>
              </p:cNvSpPr>
              <p:nvPr/>
            </p:nvSpPr>
            <p:spPr bwMode="auto">
              <a:xfrm>
                <a:off x="5641975" y="1657351"/>
                <a:ext cx="296862" cy="157163"/>
              </a:xfrm>
              <a:custGeom>
                <a:avLst/>
                <a:gdLst>
                  <a:gd name="T0" fmla="*/ 0 w 1339"/>
                  <a:gd name="T1" fmla="*/ 223 h 730"/>
                  <a:gd name="T2" fmla="*/ 0 w 1339"/>
                  <a:gd name="T3" fmla="*/ 618 h 730"/>
                  <a:gd name="T4" fmla="*/ 112 w 1339"/>
                  <a:gd name="T5" fmla="*/ 730 h 730"/>
                  <a:gd name="T6" fmla="*/ 1228 w 1339"/>
                  <a:gd name="T7" fmla="*/ 730 h 730"/>
                  <a:gd name="T8" fmla="*/ 1339 w 1339"/>
                  <a:gd name="T9" fmla="*/ 618 h 730"/>
                  <a:gd name="T10" fmla="*/ 1339 w 1339"/>
                  <a:gd name="T11" fmla="*/ 223 h 730"/>
                  <a:gd name="T12" fmla="*/ 1116 w 1339"/>
                  <a:gd name="T13" fmla="*/ 0 h 730"/>
                  <a:gd name="T14" fmla="*/ 918 w 1339"/>
                  <a:gd name="T15" fmla="*/ 0 h 730"/>
                  <a:gd name="T16" fmla="*/ 879 w 1339"/>
                  <a:gd name="T17" fmla="*/ 21 h 730"/>
                  <a:gd name="T18" fmla="*/ 684 w 1339"/>
                  <a:gd name="T19" fmla="*/ 296 h 730"/>
                  <a:gd name="T20" fmla="*/ 656 w 1339"/>
                  <a:gd name="T21" fmla="*/ 296 h 730"/>
                  <a:gd name="T22" fmla="*/ 461 w 1339"/>
                  <a:gd name="T23" fmla="*/ 21 h 730"/>
                  <a:gd name="T24" fmla="*/ 421 w 1339"/>
                  <a:gd name="T25" fmla="*/ 0 h 730"/>
                  <a:gd name="T26" fmla="*/ 224 w 1339"/>
                  <a:gd name="T27" fmla="*/ 0 h 730"/>
                  <a:gd name="T28" fmla="*/ 0 w 1339"/>
                  <a:gd name="T29" fmla="*/ 223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9" h="730">
                    <a:moveTo>
                      <a:pt x="0" y="223"/>
                    </a:moveTo>
                    <a:lnTo>
                      <a:pt x="0" y="618"/>
                    </a:lnTo>
                    <a:cubicBezTo>
                      <a:pt x="0" y="680"/>
                      <a:pt x="50" y="730"/>
                      <a:pt x="112" y="730"/>
                    </a:cubicBezTo>
                    <a:lnTo>
                      <a:pt x="1228" y="730"/>
                    </a:lnTo>
                    <a:cubicBezTo>
                      <a:pt x="1289" y="730"/>
                      <a:pt x="1339" y="680"/>
                      <a:pt x="1339" y="618"/>
                    </a:cubicBezTo>
                    <a:lnTo>
                      <a:pt x="1339" y="223"/>
                    </a:lnTo>
                    <a:cubicBezTo>
                      <a:pt x="1339" y="99"/>
                      <a:pt x="1240" y="0"/>
                      <a:pt x="1116" y="0"/>
                    </a:cubicBezTo>
                    <a:lnTo>
                      <a:pt x="918" y="0"/>
                    </a:lnTo>
                    <a:cubicBezTo>
                      <a:pt x="904" y="0"/>
                      <a:pt x="887" y="9"/>
                      <a:pt x="879" y="21"/>
                    </a:cubicBezTo>
                    <a:lnTo>
                      <a:pt x="684" y="296"/>
                    </a:lnTo>
                    <a:cubicBezTo>
                      <a:pt x="676" y="308"/>
                      <a:pt x="664" y="308"/>
                      <a:pt x="656" y="296"/>
                    </a:cubicBezTo>
                    <a:lnTo>
                      <a:pt x="461" y="21"/>
                    </a:lnTo>
                    <a:cubicBezTo>
                      <a:pt x="453" y="9"/>
                      <a:pt x="435" y="0"/>
                      <a:pt x="421" y="0"/>
                    </a:cubicBezTo>
                    <a:lnTo>
                      <a:pt x="224" y="0"/>
                    </a:lnTo>
                    <a:cubicBezTo>
                      <a:pt x="101" y="0"/>
                      <a:pt x="0" y="99"/>
                      <a:pt x="0" y="223"/>
                    </a:cubicBezTo>
                    <a:close/>
                  </a:path>
                </a:pathLst>
              </a:custGeom>
              <a:grpFill/>
              <a:ln w="0">
                <a:noFill/>
                <a:prstDash val="solid"/>
                <a:round/>
                <a:headEnd/>
                <a:tailEnd/>
              </a:ln>
            </p:spPr>
            <p:txBody>
              <a:bodyPr vert="horz" wrap="square" lIns="64786" tIns="32393" rIns="64786" bIns="32393" numCol="1" anchor="t" anchorCtr="0" compatLnSpc="1">
                <a:prstTxWarp prst="textNoShape">
                  <a:avLst/>
                </a:prstTxWarp>
              </a:bodyPr>
              <a:lstStyle/>
              <a:p>
                <a:endParaRPr lang="en-AU" sz="1000"/>
              </a:p>
            </p:txBody>
          </p:sp>
        </p:grpSp>
        <p:sp>
          <p:nvSpPr>
            <p:cNvPr id="59" name="TextBox 58"/>
            <p:cNvSpPr txBox="1"/>
            <p:nvPr/>
          </p:nvSpPr>
          <p:spPr>
            <a:xfrm>
              <a:off x="6422121" y="3921164"/>
              <a:ext cx="609624"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Architects</a:t>
              </a:r>
            </a:p>
          </p:txBody>
        </p:sp>
        <p:cxnSp>
          <p:nvCxnSpPr>
            <p:cNvPr id="60" name="Straight Connector 59"/>
            <p:cNvCxnSpPr>
              <a:endCxn id="4" idx="1"/>
            </p:cNvCxnSpPr>
            <p:nvPr/>
          </p:nvCxnSpPr>
          <p:spPr>
            <a:xfrm flipH="1" flipV="1">
              <a:off x="6674005" y="3122155"/>
              <a:ext cx="30332" cy="534009"/>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62" name="Freeform 61"/>
            <p:cNvSpPr>
              <a:spLocks noChangeArrowheads="1"/>
            </p:cNvSpPr>
            <p:nvPr/>
          </p:nvSpPr>
          <p:spPr bwMode="auto">
            <a:xfrm>
              <a:off x="6100643" y="1186775"/>
              <a:ext cx="244479" cy="271775"/>
            </a:xfrm>
            <a:custGeom>
              <a:avLst/>
              <a:gdLst>
                <a:gd name="T0" fmla="*/ 1043 w 1285"/>
                <a:gd name="T1" fmla="*/ 886 h 1288"/>
                <a:gd name="T2" fmla="*/ 1284 w 1285"/>
                <a:gd name="T3" fmla="*/ 1126 h 1288"/>
                <a:gd name="T4" fmla="*/ 1284 w 1285"/>
                <a:gd name="T5" fmla="*/ 1207 h 1288"/>
                <a:gd name="T6" fmla="*/ 1203 w 1285"/>
                <a:gd name="T7" fmla="*/ 1287 h 1288"/>
                <a:gd name="T8" fmla="*/ 80 w 1285"/>
                <a:gd name="T9" fmla="*/ 1287 h 1288"/>
                <a:gd name="T10" fmla="*/ 0 w 1285"/>
                <a:gd name="T11" fmla="*/ 1207 h 1288"/>
                <a:gd name="T12" fmla="*/ 0 w 1285"/>
                <a:gd name="T13" fmla="*/ 1126 h 1288"/>
                <a:gd name="T14" fmla="*/ 241 w 1285"/>
                <a:gd name="T15" fmla="*/ 886 h 1288"/>
                <a:gd name="T16" fmla="*/ 321 w 1285"/>
                <a:gd name="T17" fmla="*/ 886 h 1288"/>
                <a:gd name="T18" fmla="*/ 481 w 1285"/>
                <a:gd name="T19" fmla="*/ 725 h 1288"/>
                <a:gd name="T20" fmla="*/ 481 w 1285"/>
                <a:gd name="T21" fmla="*/ 672 h 1288"/>
                <a:gd name="T22" fmla="*/ 409 w 1285"/>
                <a:gd name="T23" fmla="*/ 543 h 1288"/>
                <a:gd name="T24" fmla="*/ 395 w 1285"/>
                <a:gd name="T25" fmla="*/ 516 h 1288"/>
                <a:gd name="T26" fmla="*/ 373 w 1285"/>
                <a:gd name="T27" fmla="*/ 394 h 1288"/>
                <a:gd name="T28" fmla="*/ 383 w 1285"/>
                <a:gd name="T29" fmla="*/ 370 h 1288"/>
                <a:gd name="T30" fmla="*/ 384 w 1285"/>
                <a:gd name="T31" fmla="*/ 226 h 1288"/>
                <a:gd name="T32" fmla="*/ 422 w 1285"/>
                <a:gd name="T33" fmla="*/ 99 h 1288"/>
                <a:gd name="T34" fmla="*/ 546 w 1285"/>
                <a:gd name="T35" fmla="*/ 15 h 1288"/>
                <a:gd name="T36" fmla="*/ 721 w 1285"/>
                <a:gd name="T37" fmla="*/ 11 h 1288"/>
                <a:gd name="T38" fmla="*/ 843 w 1285"/>
                <a:gd name="T39" fmla="*/ 74 h 1288"/>
                <a:gd name="T40" fmla="*/ 900 w 1285"/>
                <a:gd name="T41" fmla="*/ 232 h 1288"/>
                <a:gd name="T42" fmla="*/ 900 w 1285"/>
                <a:gd name="T43" fmla="*/ 373 h 1288"/>
                <a:gd name="T44" fmla="*/ 909 w 1285"/>
                <a:gd name="T45" fmla="*/ 390 h 1288"/>
                <a:gd name="T46" fmla="*/ 895 w 1285"/>
                <a:gd name="T47" fmla="*/ 510 h 1288"/>
                <a:gd name="T48" fmla="*/ 879 w 1285"/>
                <a:gd name="T49" fmla="*/ 529 h 1288"/>
                <a:gd name="T50" fmla="*/ 802 w 1285"/>
                <a:gd name="T51" fmla="*/ 674 h 1288"/>
                <a:gd name="T52" fmla="*/ 802 w 1285"/>
                <a:gd name="T53" fmla="*/ 725 h 1288"/>
                <a:gd name="T54" fmla="*/ 963 w 1285"/>
                <a:gd name="T55" fmla="*/ 886 h 1288"/>
                <a:gd name="T56" fmla="*/ 1043 w 1285"/>
                <a:gd name="T57" fmla="*/ 886 h 1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85" h="1288">
                  <a:moveTo>
                    <a:pt x="1043" y="886"/>
                  </a:moveTo>
                  <a:cubicBezTo>
                    <a:pt x="1043" y="886"/>
                    <a:pt x="1188" y="926"/>
                    <a:pt x="1284" y="1126"/>
                  </a:cubicBezTo>
                  <a:lnTo>
                    <a:pt x="1284" y="1207"/>
                  </a:lnTo>
                  <a:cubicBezTo>
                    <a:pt x="1284" y="1251"/>
                    <a:pt x="1248" y="1287"/>
                    <a:pt x="1203" y="1287"/>
                  </a:cubicBezTo>
                  <a:lnTo>
                    <a:pt x="80" y="1287"/>
                  </a:lnTo>
                  <a:cubicBezTo>
                    <a:pt x="36" y="1287"/>
                    <a:pt x="0" y="1251"/>
                    <a:pt x="0" y="1207"/>
                  </a:cubicBezTo>
                  <a:lnTo>
                    <a:pt x="0" y="1126"/>
                  </a:lnTo>
                  <a:cubicBezTo>
                    <a:pt x="95" y="926"/>
                    <a:pt x="241" y="886"/>
                    <a:pt x="241" y="886"/>
                  </a:cubicBezTo>
                  <a:lnTo>
                    <a:pt x="321" y="886"/>
                  </a:lnTo>
                  <a:cubicBezTo>
                    <a:pt x="410" y="886"/>
                    <a:pt x="481" y="814"/>
                    <a:pt x="481" y="725"/>
                  </a:cubicBezTo>
                  <a:lnTo>
                    <a:pt x="481" y="672"/>
                  </a:lnTo>
                  <a:cubicBezTo>
                    <a:pt x="450" y="634"/>
                    <a:pt x="424" y="590"/>
                    <a:pt x="409" y="543"/>
                  </a:cubicBezTo>
                  <a:cubicBezTo>
                    <a:pt x="406" y="533"/>
                    <a:pt x="404" y="522"/>
                    <a:pt x="395" y="516"/>
                  </a:cubicBezTo>
                  <a:cubicBezTo>
                    <a:pt x="361" y="487"/>
                    <a:pt x="351" y="434"/>
                    <a:pt x="373" y="394"/>
                  </a:cubicBezTo>
                  <a:cubicBezTo>
                    <a:pt x="376" y="386"/>
                    <a:pt x="385" y="380"/>
                    <a:pt x="383" y="370"/>
                  </a:cubicBezTo>
                  <a:cubicBezTo>
                    <a:pt x="384" y="322"/>
                    <a:pt x="383" y="274"/>
                    <a:pt x="384" y="226"/>
                  </a:cubicBezTo>
                  <a:cubicBezTo>
                    <a:pt x="386" y="182"/>
                    <a:pt x="397" y="137"/>
                    <a:pt x="422" y="99"/>
                  </a:cubicBezTo>
                  <a:cubicBezTo>
                    <a:pt x="451" y="57"/>
                    <a:pt x="497" y="28"/>
                    <a:pt x="546" y="15"/>
                  </a:cubicBezTo>
                  <a:cubicBezTo>
                    <a:pt x="603" y="1"/>
                    <a:pt x="664" y="0"/>
                    <a:pt x="721" y="11"/>
                  </a:cubicBezTo>
                  <a:cubicBezTo>
                    <a:pt x="767" y="20"/>
                    <a:pt x="811" y="40"/>
                    <a:pt x="843" y="74"/>
                  </a:cubicBezTo>
                  <a:cubicBezTo>
                    <a:pt x="883" y="116"/>
                    <a:pt x="899" y="175"/>
                    <a:pt x="900" y="232"/>
                  </a:cubicBezTo>
                  <a:cubicBezTo>
                    <a:pt x="900" y="279"/>
                    <a:pt x="900" y="326"/>
                    <a:pt x="900" y="373"/>
                  </a:cubicBezTo>
                  <a:cubicBezTo>
                    <a:pt x="900" y="380"/>
                    <a:pt x="905" y="385"/>
                    <a:pt x="909" y="390"/>
                  </a:cubicBezTo>
                  <a:cubicBezTo>
                    <a:pt x="932" y="427"/>
                    <a:pt x="926" y="479"/>
                    <a:pt x="895" y="510"/>
                  </a:cubicBezTo>
                  <a:cubicBezTo>
                    <a:pt x="889" y="516"/>
                    <a:pt x="881" y="520"/>
                    <a:pt x="879" y="529"/>
                  </a:cubicBezTo>
                  <a:cubicBezTo>
                    <a:pt x="863" y="582"/>
                    <a:pt x="838" y="632"/>
                    <a:pt x="802" y="674"/>
                  </a:cubicBezTo>
                  <a:lnTo>
                    <a:pt x="802" y="725"/>
                  </a:lnTo>
                  <a:cubicBezTo>
                    <a:pt x="802" y="814"/>
                    <a:pt x="874" y="886"/>
                    <a:pt x="963" y="886"/>
                  </a:cubicBezTo>
                  <a:lnTo>
                    <a:pt x="1043" y="886"/>
                  </a:lnTo>
                </a:path>
              </a:pathLst>
            </a:custGeom>
            <a:solidFill>
              <a:schemeClr val="tx2">
                <a:lumMod val="50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61414" tIns="30707" rIns="61414" bIns="30707" anchor="ctr"/>
            <a:lstStyle/>
            <a:p>
              <a:endParaRPr lang="en-US" sz="1000"/>
            </a:p>
          </p:txBody>
        </p:sp>
        <p:sp>
          <p:nvSpPr>
            <p:cNvPr id="63" name="TextBox 62"/>
            <p:cNvSpPr txBox="1"/>
            <p:nvPr/>
          </p:nvSpPr>
          <p:spPr>
            <a:xfrm>
              <a:off x="5950556" y="1456039"/>
              <a:ext cx="603919" cy="195339"/>
            </a:xfrm>
            <a:prstGeom prst="rect">
              <a:avLst/>
            </a:prstGeom>
            <a:noFill/>
          </p:spPr>
          <p:txBody>
            <a:bodyPr wrap="none" lIns="61414" tIns="30707" rIns="61414" bIns="30707" rtlCol="0">
              <a:spAutoFit/>
            </a:bodyPr>
            <a:lstStyle/>
            <a:p>
              <a:r>
                <a:rPr lang="en-AU" sz="1000" dirty="0">
                  <a:solidFill>
                    <a:srgbClr val="44484F"/>
                  </a:solidFill>
                  <a:latin typeface="Arial"/>
                  <a:cs typeface="Arial"/>
                </a:rPr>
                <a:t>Customer</a:t>
              </a:r>
            </a:p>
          </p:txBody>
        </p:sp>
        <p:cxnSp>
          <p:nvCxnSpPr>
            <p:cNvPr id="65" name="Straight Connector 64"/>
            <p:cNvCxnSpPr/>
            <p:nvPr/>
          </p:nvCxnSpPr>
          <p:spPr>
            <a:xfrm>
              <a:off x="6239955" y="1701229"/>
              <a:ext cx="92876" cy="617348"/>
            </a:xfrm>
            <a:prstGeom prst="line">
              <a:avLst/>
            </a:prstGeom>
            <a:ln>
              <a:prstDash val="dash"/>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3846842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4" name="Straight Connector 83"/>
          <p:cNvCxnSpPr/>
          <p:nvPr/>
        </p:nvCxnSpPr>
        <p:spPr bwMode="auto">
          <a:xfrm>
            <a:off x="3275856" y="681540"/>
            <a:ext cx="0" cy="3859217"/>
          </a:xfrm>
          <a:prstGeom prst="line">
            <a:avLst/>
          </a:prstGeom>
          <a:noFill/>
          <a:ln w="25400" cap="flat" cmpd="sng" algn="ctr">
            <a:solidFill>
              <a:srgbClr val="FF0000"/>
            </a:solidFill>
            <a:prstDash val="dash"/>
            <a:round/>
            <a:headEnd type="none" w="med" len="med"/>
            <a:tailEnd type="none" w="med" len="med"/>
          </a:ln>
          <a:effectLst/>
        </p:spPr>
      </p:cxnSp>
      <p:sp>
        <p:nvSpPr>
          <p:cNvPr id="2" name="Title 1"/>
          <p:cNvSpPr>
            <a:spLocks noGrp="1"/>
          </p:cNvSpPr>
          <p:nvPr>
            <p:ph type="title"/>
          </p:nvPr>
        </p:nvSpPr>
        <p:spPr/>
        <p:txBody>
          <a:bodyPr/>
          <a:lstStyle/>
          <a:p>
            <a:r>
              <a:rPr lang="en-AU" dirty="0"/>
              <a:t>Physical Tiering – Example: Web Rich Client / API Model</a:t>
            </a:r>
          </a:p>
        </p:txBody>
      </p:sp>
      <p:sp>
        <p:nvSpPr>
          <p:cNvPr id="45" name="Rectangle 44"/>
          <p:cNvSpPr/>
          <p:nvPr/>
        </p:nvSpPr>
        <p:spPr bwMode="auto">
          <a:xfrm>
            <a:off x="7194705" y="2983804"/>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47" name="TextBox 46"/>
          <p:cNvSpPr txBox="1"/>
          <p:nvPr/>
        </p:nvSpPr>
        <p:spPr>
          <a:xfrm>
            <a:off x="1115617" y="2301720"/>
            <a:ext cx="1787090" cy="545053"/>
          </a:xfrm>
          <a:prstGeom prst="rect">
            <a:avLst/>
          </a:prstGeom>
          <a:noFill/>
        </p:spPr>
        <p:txBody>
          <a:bodyPr wrap="none" lIns="59721" tIns="29861" rIns="59721" bIns="29861" rtlCol="0">
            <a:spAutoFit/>
          </a:bodyPr>
          <a:lstStyle/>
          <a:p>
            <a:r>
              <a:rPr lang="en-AU" sz="1575" dirty="0"/>
              <a:t>Browser + Rich</a:t>
            </a:r>
          </a:p>
          <a:p>
            <a:pPr algn="ctr"/>
            <a:r>
              <a:rPr lang="en-AU" sz="1575" dirty="0"/>
              <a:t>Asynchronous Client</a:t>
            </a:r>
          </a:p>
        </p:txBody>
      </p:sp>
      <p:sp>
        <p:nvSpPr>
          <p:cNvPr id="49" name="Rectangle 48"/>
          <p:cNvSpPr/>
          <p:nvPr/>
        </p:nvSpPr>
        <p:spPr bwMode="auto">
          <a:xfrm>
            <a:off x="1109335" y="2886148"/>
            <a:ext cx="1896491" cy="1559472"/>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0" name="Rectangle 4"/>
          <p:cNvSpPr>
            <a:spLocks noChangeArrowheads="1"/>
          </p:cNvSpPr>
          <p:nvPr/>
        </p:nvSpPr>
        <p:spPr bwMode="auto">
          <a:xfrm>
            <a:off x="1209396" y="3016032"/>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solidFill>
              </a:rPr>
              <a:t>Client</a:t>
            </a:r>
          </a:p>
        </p:txBody>
      </p:sp>
      <p:sp>
        <p:nvSpPr>
          <p:cNvPr id="51" name="Rectangle 5"/>
          <p:cNvSpPr>
            <a:spLocks noChangeArrowheads="1"/>
          </p:cNvSpPr>
          <p:nvPr/>
        </p:nvSpPr>
        <p:spPr bwMode="auto">
          <a:xfrm>
            <a:off x="1820023" y="3451032"/>
            <a:ext cx="919752" cy="264497"/>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52" name="Rectangle 51"/>
          <p:cNvSpPr/>
          <p:nvPr/>
        </p:nvSpPr>
        <p:spPr bwMode="auto">
          <a:xfrm>
            <a:off x="3977936" y="3524225"/>
            <a:ext cx="2769094"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3" name="Rectangle 6"/>
          <p:cNvSpPr>
            <a:spLocks noChangeArrowheads="1"/>
          </p:cNvSpPr>
          <p:nvPr/>
        </p:nvSpPr>
        <p:spPr bwMode="auto">
          <a:xfrm>
            <a:off x="4902990" y="3705878"/>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54" name="Rectangle 7"/>
          <p:cNvSpPr>
            <a:spLocks noChangeArrowheads="1"/>
          </p:cNvSpPr>
          <p:nvPr/>
        </p:nvSpPr>
        <p:spPr bwMode="auto">
          <a:xfrm>
            <a:off x="5760134" y="3705878"/>
            <a:ext cx="93182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55" name="Rectangle 8"/>
          <p:cNvSpPr>
            <a:spLocks noChangeArrowheads="1"/>
          </p:cNvSpPr>
          <p:nvPr/>
        </p:nvSpPr>
        <p:spPr bwMode="auto">
          <a:xfrm>
            <a:off x="7359097" y="3111625"/>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57" name="TextBox 56"/>
          <p:cNvSpPr txBox="1"/>
          <p:nvPr/>
        </p:nvSpPr>
        <p:spPr>
          <a:xfrm>
            <a:off x="4409982" y="4083919"/>
            <a:ext cx="1780294" cy="244971"/>
          </a:xfrm>
          <a:prstGeom prst="rect">
            <a:avLst/>
          </a:prstGeom>
          <a:noFill/>
        </p:spPr>
        <p:txBody>
          <a:bodyPr wrap="none" lIns="59721" tIns="29861" rIns="59721" bIns="29861" rtlCol="0">
            <a:spAutoFit/>
          </a:bodyPr>
          <a:lstStyle/>
          <a:p>
            <a:r>
              <a:rPr lang="en-AU" sz="1200" dirty="0">
                <a:solidFill>
                  <a:srgbClr val="CC99FF"/>
                </a:solidFill>
              </a:rPr>
              <a:t>Application/Worker Server</a:t>
            </a:r>
          </a:p>
        </p:txBody>
      </p:sp>
      <p:sp>
        <p:nvSpPr>
          <p:cNvPr id="58" name="TextBox 57"/>
          <p:cNvSpPr txBox="1"/>
          <p:nvPr/>
        </p:nvSpPr>
        <p:spPr>
          <a:xfrm>
            <a:off x="7403580" y="3569613"/>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cxnSp>
        <p:nvCxnSpPr>
          <p:cNvPr id="59" name="Straight Arrow Connector 58"/>
          <p:cNvCxnSpPr>
            <a:stCxn id="91" idx="3"/>
            <a:endCxn id="52" idx="1"/>
          </p:cNvCxnSpPr>
          <p:nvPr/>
        </p:nvCxnSpPr>
        <p:spPr bwMode="auto">
          <a:xfrm flipV="1">
            <a:off x="2732237" y="3805638"/>
            <a:ext cx="1245699" cy="380452"/>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3437876" y="3381841"/>
            <a:ext cx="650399" cy="337304"/>
          </a:xfrm>
          <a:prstGeom prst="rect">
            <a:avLst/>
          </a:prstGeom>
          <a:noFill/>
        </p:spPr>
        <p:txBody>
          <a:bodyPr wrap="square" lIns="59721" tIns="29861" rIns="59721" bIns="29861" rtlCol="0">
            <a:spAutoFit/>
          </a:bodyPr>
          <a:lstStyle/>
          <a:p>
            <a:r>
              <a:rPr lang="en-AU" sz="900" dirty="0">
                <a:solidFill>
                  <a:srgbClr val="55CCFF"/>
                </a:solidFill>
              </a:rPr>
              <a:t>JSON / HTTP</a:t>
            </a:r>
          </a:p>
        </p:txBody>
      </p:sp>
      <p:sp>
        <p:nvSpPr>
          <p:cNvPr id="61" name="Rectangle 60"/>
          <p:cNvSpPr/>
          <p:nvPr/>
        </p:nvSpPr>
        <p:spPr bwMode="auto">
          <a:xfrm>
            <a:off x="3653899" y="2632292"/>
            <a:ext cx="3099140"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62" name="Rectangle 6"/>
          <p:cNvSpPr>
            <a:spLocks noChangeArrowheads="1"/>
          </p:cNvSpPr>
          <p:nvPr/>
        </p:nvSpPr>
        <p:spPr bwMode="auto">
          <a:xfrm>
            <a:off x="4901902" y="2782089"/>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63" name="Rectangle 7"/>
          <p:cNvSpPr>
            <a:spLocks noChangeArrowheads="1"/>
          </p:cNvSpPr>
          <p:nvPr/>
        </p:nvSpPr>
        <p:spPr bwMode="auto">
          <a:xfrm>
            <a:off x="5760134" y="2782089"/>
            <a:ext cx="94799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64" name="Rectangle 6"/>
          <p:cNvSpPr>
            <a:spLocks noChangeArrowheads="1"/>
          </p:cNvSpPr>
          <p:nvPr/>
        </p:nvSpPr>
        <p:spPr bwMode="auto">
          <a:xfrm>
            <a:off x="3761910" y="2787776"/>
            <a:ext cx="108012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cxnSp>
        <p:nvCxnSpPr>
          <p:cNvPr id="66" name="Straight Arrow Connector 65"/>
          <p:cNvCxnSpPr>
            <a:stCxn id="50" idx="3"/>
            <a:endCxn id="61" idx="1"/>
          </p:cNvCxnSpPr>
          <p:nvPr/>
        </p:nvCxnSpPr>
        <p:spPr bwMode="auto">
          <a:xfrm flipV="1">
            <a:off x="1898174" y="2913703"/>
            <a:ext cx="1755727" cy="255918"/>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67" name="TextBox 66"/>
          <p:cNvSpPr txBox="1"/>
          <p:nvPr/>
        </p:nvSpPr>
        <p:spPr>
          <a:xfrm>
            <a:off x="3059832" y="2517745"/>
            <a:ext cx="510813" cy="337304"/>
          </a:xfrm>
          <a:prstGeom prst="rect">
            <a:avLst/>
          </a:prstGeom>
          <a:solidFill>
            <a:schemeClr val="bg1"/>
          </a:solidFill>
        </p:spPr>
        <p:txBody>
          <a:bodyPr wrap="square" lIns="59721" tIns="29861" rIns="59721" bIns="29861" rtlCol="0">
            <a:spAutoFit/>
          </a:bodyPr>
          <a:lstStyle/>
          <a:p>
            <a:r>
              <a:rPr lang="en-AU" sz="900" dirty="0">
                <a:solidFill>
                  <a:schemeClr val="tx2">
                    <a:lumMod val="60000"/>
                    <a:lumOff val="40000"/>
                  </a:schemeClr>
                </a:solidFill>
              </a:rPr>
              <a:t>HTML / HTTP</a:t>
            </a:r>
          </a:p>
        </p:txBody>
      </p:sp>
      <p:sp>
        <p:nvSpPr>
          <p:cNvPr id="68" name="TextBox 67"/>
          <p:cNvSpPr txBox="1"/>
          <p:nvPr/>
        </p:nvSpPr>
        <p:spPr>
          <a:xfrm>
            <a:off x="4804188" y="3189099"/>
            <a:ext cx="842857" cy="244971"/>
          </a:xfrm>
          <a:prstGeom prst="rect">
            <a:avLst/>
          </a:prstGeom>
          <a:noFill/>
        </p:spPr>
        <p:txBody>
          <a:bodyPr wrap="none" lIns="59721" tIns="29861" rIns="59721" bIns="29861" rtlCol="0">
            <a:spAutoFit/>
          </a:bodyPr>
          <a:lstStyle/>
          <a:p>
            <a:r>
              <a:rPr lang="en-AU" sz="1200" dirty="0">
                <a:solidFill>
                  <a:srgbClr val="CC99FF"/>
                </a:solidFill>
              </a:rPr>
              <a:t>Web Server</a:t>
            </a:r>
          </a:p>
        </p:txBody>
      </p:sp>
      <p:sp>
        <p:nvSpPr>
          <p:cNvPr id="69" name="Rectangle 68"/>
          <p:cNvSpPr/>
          <p:nvPr/>
        </p:nvSpPr>
        <p:spPr bwMode="auto">
          <a:xfrm>
            <a:off x="7223807" y="1359515"/>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70" name="TextBox 69"/>
          <p:cNvSpPr txBox="1"/>
          <p:nvPr/>
        </p:nvSpPr>
        <p:spPr>
          <a:xfrm>
            <a:off x="1115616" y="789552"/>
            <a:ext cx="1836204" cy="545053"/>
          </a:xfrm>
          <a:prstGeom prst="rect">
            <a:avLst/>
          </a:prstGeom>
          <a:noFill/>
        </p:spPr>
        <p:txBody>
          <a:bodyPr wrap="square" lIns="59721" tIns="29861" rIns="59721" bIns="29861" rtlCol="0">
            <a:spAutoFit/>
          </a:bodyPr>
          <a:lstStyle/>
          <a:p>
            <a:r>
              <a:rPr lang="en-AU" sz="1575" dirty="0"/>
              <a:t>Browser Presentation</a:t>
            </a:r>
          </a:p>
        </p:txBody>
      </p:sp>
      <p:sp>
        <p:nvSpPr>
          <p:cNvPr id="71" name="Rectangle 70"/>
          <p:cNvSpPr/>
          <p:nvPr/>
        </p:nvSpPr>
        <p:spPr bwMode="auto">
          <a:xfrm>
            <a:off x="1108435" y="1344999"/>
            <a:ext cx="1897391"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72" name="Rectangle 4"/>
          <p:cNvSpPr>
            <a:spLocks noChangeArrowheads="1"/>
          </p:cNvSpPr>
          <p:nvPr/>
        </p:nvSpPr>
        <p:spPr bwMode="auto">
          <a:xfrm>
            <a:off x="1208497" y="1483258"/>
            <a:ext cx="555191"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73" name="Rectangle 5"/>
          <p:cNvSpPr>
            <a:spLocks noChangeArrowheads="1"/>
          </p:cNvSpPr>
          <p:nvPr/>
        </p:nvSpPr>
        <p:spPr bwMode="auto">
          <a:xfrm>
            <a:off x="1871702" y="1491632"/>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74" name="Rectangle 73"/>
          <p:cNvSpPr/>
          <p:nvPr/>
        </p:nvSpPr>
        <p:spPr bwMode="auto">
          <a:xfrm>
            <a:off x="3921874" y="1359515"/>
            <a:ext cx="270165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75" name="Rectangle 6"/>
          <p:cNvSpPr>
            <a:spLocks noChangeArrowheads="1"/>
          </p:cNvSpPr>
          <p:nvPr/>
        </p:nvSpPr>
        <p:spPr bwMode="auto">
          <a:xfrm>
            <a:off x="4833356" y="1489398"/>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76" name="Rectangle 7"/>
          <p:cNvSpPr>
            <a:spLocks noChangeArrowheads="1"/>
          </p:cNvSpPr>
          <p:nvPr/>
        </p:nvSpPr>
        <p:spPr bwMode="auto">
          <a:xfrm>
            <a:off x="5702394" y="1489398"/>
            <a:ext cx="870954"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77" name="Rectangle 8"/>
          <p:cNvSpPr>
            <a:spLocks noChangeArrowheads="1"/>
          </p:cNvSpPr>
          <p:nvPr/>
        </p:nvSpPr>
        <p:spPr bwMode="auto">
          <a:xfrm>
            <a:off x="7359097" y="1492931"/>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79" name="TextBox 78"/>
          <p:cNvSpPr txBox="1"/>
          <p:nvPr/>
        </p:nvSpPr>
        <p:spPr>
          <a:xfrm>
            <a:off x="4760677" y="1965634"/>
            <a:ext cx="1780294" cy="244971"/>
          </a:xfrm>
          <a:prstGeom prst="rect">
            <a:avLst/>
          </a:prstGeom>
          <a:noFill/>
        </p:spPr>
        <p:txBody>
          <a:bodyPr wrap="none" lIns="59721" tIns="29861" rIns="59721" bIns="29861" rtlCol="0">
            <a:spAutoFit/>
          </a:bodyPr>
          <a:lstStyle/>
          <a:p>
            <a:r>
              <a:rPr lang="en-AU" sz="1200" dirty="0">
                <a:solidFill>
                  <a:srgbClr val="CC99FF"/>
                </a:solidFill>
              </a:rPr>
              <a:t>Application/Worker Server</a:t>
            </a:r>
          </a:p>
        </p:txBody>
      </p:sp>
      <p:sp>
        <p:nvSpPr>
          <p:cNvPr id="80" name="TextBox 79"/>
          <p:cNvSpPr txBox="1"/>
          <p:nvPr/>
        </p:nvSpPr>
        <p:spPr>
          <a:xfrm>
            <a:off x="7411184" y="1965634"/>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cxnSp>
        <p:nvCxnSpPr>
          <p:cNvPr id="81" name="Straight Arrow Connector 80"/>
          <p:cNvCxnSpPr>
            <a:stCxn id="71" idx="3"/>
            <a:endCxn id="74" idx="1"/>
          </p:cNvCxnSpPr>
          <p:nvPr/>
        </p:nvCxnSpPr>
        <p:spPr bwMode="auto">
          <a:xfrm>
            <a:off x="3005826" y="1626413"/>
            <a:ext cx="916049" cy="14515"/>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82" name="TextBox 81"/>
          <p:cNvSpPr txBox="1"/>
          <p:nvPr/>
        </p:nvSpPr>
        <p:spPr>
          <a:xfrm>
            <a:off x="3364623" y="1234164"/>
            <a:ext cx="510813" cy="337304"/>
          </a:xfrm>
          <a:prstGeom prst="rect">
            <a:avLst/>
          </a:prstGeom>
          <a:solidFill>
            <a:schemeClr val="bg1"/>
          </a:solidFill>
        </p:spPr>
        <p:txBody>
          <a:bodyPr wrap="square" lIns="59721" tIns="29861" rIns="59721" bIns="29861" rtlCol="0">
            <a:spAutoFit/>
          </a:bodyPr>
          <a:lstStyle/>
          <a:p>
            <a:r>
              <a:rPr lang="en-AU" sz="900" dirty="0">
                <a:solidFill>
                  <a:srgbClr val="55CCFF"/>
                </a:solidFill>
              </a:rPr>
              <a:t>JSON / HTTP</a:t>
            </a:r>
          </a:p>
        </p:txBody>
      </p:sp>
      <p:sp>
        <p:nvSpPr>
          <p:cNvPr id="83" name="TextBox 82"/>
          <p:cNvSpPr txBox="1"/>
          <p:nvPr/>
        </p:nvSpPr>
        <p:spPr>
          <a:xfrm>
            <a:off x="2465766" y="4515966"/>
            <a:ext cx="1430775" cy="244971"/>
          </a:xfrm>
          <a:prstGeom prst="rect">
            <a:avLst/>
          </a:prstGeom>
          <a:noFill/>
        </p:spPr>
        <p:txBody>
          <a:bodyPr wrap="none" lIns="59721" tIns="29861" rIns="59721" bIns="29861" rtlCol="0">
            <a:spAutoFit/>
          </a:bodyPr>
          <a:lstStyle/>
          <a:p>
            <a:r>
              <a:rPr lang="en-AU" sz="1200" dirty="0">
                <a:solidFill>
                  <a:srgbClr val="FF0000"/>
                </a:solidFill>
              </a:rPr>
              <a:t>Firewall (Access Tier)</a:t>
            </a:r>
          </a:p>
        </p:txBody>
      </p:sp>
      <p:cxnSp>
        <p:nvCxnSpPr>
          <p:cNvPr id="46" name="Straight Arrow Connector 45"/>
          <p:cNvCxnSpPr>
            <a:endCxn id="45" idx="1"/>
          </p:cNvCxnSpPr>
          <p:nvPr/>
        </p:nvCxnSpPr>
        <p:spPr bwMode="auto">
          <a:xfrm>
            <a:off x="6754568" y="2931869"/>
            <a:ext cx="440137" cy="333348"/>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endCxn id="45" idx="1"/>
          </p:cNvCxnSpPr>
          <p:nvPr/>
        </p:nvCxnSpPr>
        <p:spPr bwMode="auto">
          <a:xfrm flipV="1">
            <a:off x="6754568" y="3265217"/>
            <a:ext cx="440137" cy="592676"/>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a:stCxn id="74" idx="3"/>
            <a:endCxn id="69" idx="1"/>
          </p:cNvCxnSpPr>
          <p:nvPr/>
        </p:nvCxnSpPr>
        <p:spPr bwMode="auto">
          <a:xfrm>
            <a:off x="6623532" y="1640928"/>
            <a:ext cx="600275" cy="0"/>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4246937" y="1316977"/>
            <a:ext cx="293946" cy="188972"/>
          </a:xfrm>
          <a:prstGeom prst="rect">
            <a:avLst/>
          </a:prstGeom>
          <a:noFill/>
        </p:spPr>
        <p:txBody>
          <a:bodyPr wrap="none" lIns="61414" tIns="30707" rIns="61414" bIns="30707" rtlCol="0">
            <a:spAutoFit/>
          </a:bodyPr>
          <a:lstStyle/>
          <a:p>
            <a:r>
              <a:rPr lang="en-US" sz="825" dirty="0">
                <a:solidFill>
                  <a:schemeClr val="bg1"/>
                </a:solidFill>
                <a:latin typeface="Arial"/>
                <a:cs typeface="Arial"/>
              </a:rPr>
              <a:t>API</a:t>
            </a:r>
          </a:p>
        </p:txBody>
      </p:sp>
      <p:sp>
        <p:nvSpPr>
          <p:cNvPr id="85" name="TextBox 84"/>
          <p:cNvSpPr txBox="1"/>
          <p:nvPr/>
        </p:nvSpPr>
        <p:spPr>
          <a:xfrm>
            <a:off x="4386250" y="3497773"/>
            <a:ext cx="293946" cy="188972"/>
          </a:xfrm>
          <a:prstGeom prst="rect">
            <a:avLst/>
          </a:prstGeom>
          <a:noFill/>
        </p:spPr>
        <p:txBody>
          <a:bodyPr wrap="none" lIns="61414" tIns="30707" rIns="61414" bIns="30707" rtlCol="0">
            <a:spAutoFit/>
          </a:bodyPr>
          <a:lstStyle/>
          <a:p>
            <a:r>
              <a:rPr lang="en-US" sz="825" dirty="0">
                <a:solidFill>
                  <a:schemeClr val="bg1"/>
                </a:solidFill>
                <a:latin typeface="Arial"/>
                <a:cs typeface="Arial"/>
              </a:rPr>
              <a:t>API</a:t>
            </a:r>
          </a:p>
        </p:txBody>
      </p:sp>
      <p:cxnSp>
        <p:nvCxnSpPr>
          <p:cNvPr id="86" name="Straight Arrow Connector 85"/>
          <p:cNvCxnSpPr>
            <a:stCxn id="50" idx="2"/>
            <a:endCxn id="51" idx="1"/>
          </p:cNvCxnSpPr>
          <p:nvPr/>
        </p:nvCxnSpPr>
        <p:spPr bwMode="auto">
          <a:xfrm rot="16200000" flipH="1">
            <a:off x="1556869" y="3320127"/>
            <a:ext cx="260068" cy="266239"/>
          </a:xfrm>
          <a:prstGeom prst="bentConnector2">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87" name="TextBox 86"/>
          <p:cNvSpPr txBox="1"/>
          <p:nvPr/>
        </p:nvSpPr>
        <p:spPr>
          <a:xfrm>
            <a:off x="3383870" y="735547"/>
            <a:ext cx="1167626" cy="244971"/>
          </a:xfrm>
          <a:prstGeom prst="rect">
            <a:avLst/>
          </a:prstGeom>
          <a:noFill/>
        </p:spPr>
        <p:txBody>
          <a:bodyPr wrap="none" lIns="59721" tIns="29861" rIns="59721" bIns="29861" rtlCol="0">
            <a:spAutoFit/>
          </a:bodyPr>
          <a:lstStyle/>
          <a:p>
            <a:r>
              <a:rPr lang="en-AU" sz="1200" dirty="0">
                <a:solidFill>
                  <a:srgbClr val="FF0000"/>
                </a:solidFill>
              </a:rPr>
              <a:t>Inside Enterprise</a:t>
            </a:r>
          </a:p>
        </p:txBody>
      </p:sp>
      <p:sp>
        <p:nvSpPr>
          <p:cNvPr id="88" name="TextBox 87"/>
          <p:cNvSpPr txBox="1"/>
          <p:nvPr/>
        </p:nvSpPr>
        <p:spPr>
          <a:xfrm>
            <a:off x="2465766" y="735547"/>
            <a:ext cx="607921" cy="244971"/>
          </a:xfrm>
          <a:prstGeom prst="rect">
            <a:avLst/>
          </a:prstGeom>
          <a:noFill/>
        </p:spPr>
        <p:txBody>
          <a:bodyPr wrap="none" lIns="59721" tIns="29861" rIns="59721" bIns="29861" rtlCol="0">
            <a:spAutoFit/>
          </a:bodyPr>
          <a:lstStyle/>
          <a:p>
            <a:r>
              <a:rPr lang="en-AU" sz="1200" dirty="0">
                <a:solidFill>
                  <a:srgbClr val="FF0000"/>
                </a:solidFill>
              </a:rPr>
              <a:t>Outside</a:t>
            </a:r>
          </a:p>
        </p:txBody>
      </p:sp>
      <p:sp>
        <p:nvSpPr>
          <p:cNvPr id="89" name="Rectangle 6"/>
          <p:cNvSpPr>
            <a:spLocks noChangeArrowheads="1"/>
          </p:cNvSpPr>
          <p:nvPr/>
        </p:nvSpPr>
        <p:spPr bwMode="auto">
          <a:xfrm>
            <a:off x="1820023" y="3754904"/>
            <a:ext cx="912214" cy="249817"/>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91" name="Rectangle 7"/>
          <p:cNvSpPr>
            <a:spLocks noChangeArrowheads="1"/>
          </p:cNvSpPr>
          <p:nvPr/>
        </p:nvSpPr>
        <p:spPr bwMode="auto">
          <a:xfrm>
            <a:off x="1828253" y="4056324"/>
            <a:ext cx="903984" cy="25953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90" name="Rectangle 6">
            <a:extLst>
              <a:ext uri="{FF2B5EF4-FFF2-40B4-BE49-F238E27FC236}">
                <a16:creationId xmlns:a16="http://schemas.microsoft.com/office/drawing/2014/main" id="{9E446025-B7A6-744B-BF56-A400E0291BA2}"/>
              </a:ext>
            </a:extLst>
          </p:cNvPr>
          <p:cNvSpPr>
            <a:spLocks noChangeArrowheads="1"/>
          </p:cNvSpPr>
          <p:nvPr/>
        </p:nvSpPr>
        <p:spPr bwMode="auto">
          <a:xfrm>
            <a:off x="3962696" y="1485668"/>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93" name="Rectangle 6">
            <a:extLst>
              <a:ext uri="{FF2B5EF4-FFF2-40B4-BE49-F238E27FC236}">
                <a16:creationId xmlns:a16="http://schemas.microsoft.com/office/drawing/2014/main" id="{5AD271DA-0915-2744-9072-652E6E3787C3}"/>
              </a:ext>
            </a:extLst>
          </p:cNvPr>
          <p:cNvSpPr>
            <a:spLocks noChangeArrowheads="1"/>
          </p:cNvSpPr>
          <p:nvPr/>
        </p:nvSpPr>
        <p:spPr bwMode="auto">
          <a:xfrm>
            <a:off x="4021695" y="3697448"/>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Tree>
    <p:extLst>
      <p:ext uri="{BB962C8B-B14F-4D97-AF65-F5344CB8AC3E}">
        <p14:creationId xmlns:p14="http://schemas.microsoft.com/office/powerpoint/2010/main" val="2787823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6833646" y="1151468"/>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 name="Title 1"/>
          <p:cNvSpPr>
            <a:spLocks noGrp="1"/>
          </p:cNvSpPr>
          <p:nvPr>
            <p:ph type="title"/>
          </p:nvPr>
        </p:nvSpPr>
        <p:spPr/>
        <p:txBody>
          <a:bodyPr/>
          <a:lstStyle/>
          <a:p>
            <a:r>
              <a:rPr lang="en-AU" dirty="0"/>
              <a:t>Gateway  Example: Mobile Device via API to Business</a:t>
            </a:r>
          </a:p>
        </p:txBody>
      </p:sp>
      <p:sp>
        <p:nvSpPr>
          <p:cNvPr id="26" name="Rectangle 25"/>
          <p:cNvSpPr/>
          <p:nvPr/>
        </p:nvSpPr>
        <p:spPr bwMode="auto">
          <a:xfrm>
            <a:off x="1357949" y="1160260"/>
            <a:ext cx="923192"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8" name="Rectangle 4"/>
          <p:cNvSpPr>
            <a:spLocks noChangeArrowheads="1"/>
          </p:cNvSpPr>
          <p:nvPr/>
        </p:nvSpPr>
        <p:spPr bwMode="auto">
          <a:xfrm>
            <a:off x="1458011" y="1288082"/>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34" name="Rectangle 33"/>
          <p:cNvSpPr/>
          <p:nvPr/>
        </p:nvSpPr>
        <p:spPr bwMode="auto">
          <a:xfrm>
            <a:off x="3977934" y="1151468"/>
            <a:ext cx="2755649"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35" name="Rectangle 6"/>
          <p:cNvSpPr>
            <a:spLocks noChangeArrowheads="1"/>
          </p:cNvSpPr>
          <p:nvPr/>
        </p:nvSpPr>
        <p:spPr bwMode="auto">
          <a:xfrm>
            <a:off x="4910354" y="1288079"/>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36" name="Rectangle 7"/>
          <p:cNvSpPr>
            <a:spLocks noChangeArrowheads="1"/>
          </p:cNvSpPr>
          <p:nvPr/>
        </p:nvSpPr>
        <p:spPr bwMode="auto">
          <a:xfrm>
            <a:off x="5782738" y="1279290"/>
            <a:ext cx="878953"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37" name="Rectangle 8"/>
          <p:cNvSpPr>
            <a:spLocks noChangeArrowheads="1"/>
          </p:cNvSpPr>
          <p:nvPr/>
        </p:nvSpPr>
        <p:spPr bwMode="auto">
          <a:xfrm>
            <a:off x="6983737" y="1279290"/>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42" name="TextBox 41"/>
          <p:cNvSpPr txBox="1"/>
          <p:nvPr/>
        </p:nvSpPr>
        <p:spPr>
          <a:xfrm>
            <a:off x="4668187" y="1830628"/>
            <a:ext cx="1260921" cy="244971"/>
          </a:xfrm>
          <a:prstGeom prst="rect">
            <a:avLst/>
          </a:prstGeom>
          <a:noFill/>
        </p:spPr>
        <p:txBody>
          <a:bodyPr wrap="none" lIns="59721" tIns="29861" rIns="59721" bIns="29861" rtlCol="0">
            <a:spAutoFit/>
          </a:bodyPr>
          <a:lstStyle/>
          <a:p>
            <a:r>
              <a:rPr lang="en-AU" sz="1200" dirty="0">
                <a:solidFill>
                  <a:srgbClr val="CC99FF"/>
                </a:solidFill>
              </a:rPr>
              <a:t>Application Server</a:t>
            </a:r>
          </a:p>
        </p:txBody>
      </p:sp>
      <p:sp>
        <p:nvSpPr>
          <p:cNvPr id="44" name="TextBox 43"/>
          <p:cNvSpPr txBox="1"/>
          <p:nvPr/>
        </p:nvSpPr>
        <p:spPr>
          <a:xfrm>
            <a:off x="6983736" y="1776425"/>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sp>
        <p:nvSpPr>
          <p:cNvPr id="79" name="Rectangle 78"/>
          <p:cNvSpPr/>
          <p:nvPr/>
        </p:nvSpPr>
        <p:spPr bwMode="auto">
          <a:xfrm>
            <a:off x="5156916" y="2942887"/>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0" name="Rectangle 79"/>
          <p:cNvSpPr/>
          <p:nvPr/>
        </p:nvSpPr>
        <p:spPr bwMode="auto">
          <a:xfrm>
            <a:off x="1798765" y="2942887"/>
            <a:ext cx="3258089"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1" name="Rectangle 6"/>
          <p:cNvSpPr>
            <a:spLocks noChangeArrowheads="1"/>
          </p:cNvSpPr>
          <p:nvPr/>
        </p:nvSpPr>
        <p:spPr bwMode="auto">
          <a:xfrm>
            <a:off x="3145453" y="3070709"/>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82" name="Rectangle 7"/>
          <p:cNvSpPr>
            <a:spLocks noChangeArrowheads="1"/>
          </p:cNvSpPr>
          <p:nvPr/>
        </p:nvSpPr>
        <p:spPr bwMode="auto">
          <a:xfrm>
            <a:off x="4056240" y="3070709"/>
            <a:ext cx="94671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83" name="Rectangle 8"/>
          <p:cNvSpPr>
            <a:spLocks noChangeArrowheads="1"/>
          </p:cNvSpPr>
          <p:nvPr/>
        </p:nvSpPr>
        <p:spPr bwMode="auto">
          <a:xfrm>
            <a:off x="5307009" y="3070709"/>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85" name="TextBox 84"/>
          <p:cNvSpPr txBox="1"/>
          <p:nvPr/>
        </p:nvSpPr>
        <p:spPr>
          <a:xfrm>
            <a:off x="3105658" y="3549006"/>
            <a:ext cx="846769" cy="244971"/>
          </a:xfrm>
          <a:prstGeom prst="rect">
            <a:avLst/>
          </a:prstGeom>
          <a:noFill/>
        </p:spPr>
        <p:txBody>
          <a:bodyPr wrap="none" lIns="59721" tIns="29861" rIns="59721" bIns="29861" rtlCol="0">
            <a:spAutoFit/>
          </a:bodyPr>
          <a:lstStyle/>
          <a:p>
            <a:r>
              <a:rPr lang="en-AU" sz="1200" dirty="0">
                <a:solidFill>
                  <a:srgbClr val="CC99FF"/>
                </a:solidFill>
              </a:rPr>
              <a:t>Mobile App</a:t>
            </a:r>
          </a:p>
        </p:txBody>
      </p:sp>
      <p:sp>
        <p:nvSpPr>
          <p:cNvPr id="86" name="TextBox 85"/>
          <p:cNvSpPr txBox="1"/>
          <p:nvPr/>
        </p:nvSpPr>
        <p:spPr>
          <a:xfrm>
            <a:off x="4882447" y="3549006"/>
            <a:ext cx="2144137" cy="244971"/>
          </a:xfrm>
          <a:prstGeom prst="rect">
            <a:avLst/>
          </a:prstGeom>
          <a:noFill/>
        </p:spPr>
        <p:txBody>
          <a:bodyPr wrap="square" lIns="59721" tIns="29861" rIns="59721" bIns="29861" rtlCol="0">
            <a:spAutoFit/>
          </a:bodyPr>
          <a:lstStyle/>
          <a:p>
            <a:r>
              <a:rPr lang="en-AU" sz="1200" dirty="0">
                <a:solidFill>
                  <a:srgbClr val="CC99FF"/>
                </a:solidFill>
              </a:rPr>
              <a:t>Lightweight Mobile DB</a:t>
            </a:r>
          </a:p>
        </p:txBody>
      </p:sp>
      <p:sp>
        <p:nvSpPr>
          <p:cNvPr id="40" name="Rectangle 5"/>
          <p:cNvSpPr>
            <a:spLocks noChangeArrowheads="1"/>
          </p:cNvSpPr>
          <p:nvPr/>
        </p:nvSpPr>
        <p:spPr bwMode="auto">
          <a:xfrm>
            <a:off x="1938079" y="3070709"/>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41" name="Rectangle 40"/>
          <p:cNvSpPr/>
          <p:nvPr/>
        </p:nvSpPr>
        <p:spPr bwMode="auto">
          <a:xfrm>
            <a:off x="2681791" y="1160260"/>
            <a:ext cx="1080120" cy="562825"/>
          </a:xfrm>
          <a:prstGeom prst="rect">
            <a:avLst/>
          </a:prstGeom>
          <a:solidFill>
            <a:schemeClr val="bg2">
              <a:lumMod val="60000"/>
              <a:lumOff val="4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45" name="Rectangle 8"/>
          <p:cNvSpPr>
            <a:spLocks noChangeArrowheads="1"/>
          </p:cNvSpPr>
          <p:nvPr/>
        </p:nvSpPr>
        <p:spPr bwMode="auto">
          <a:xfrm>
            <a:off x="2789804" y="1288082"/>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Access</a:t>
            </a:r>
          </a:p>
        </p:txBody>
      </p:sp>
      <p:sp>
        <p:nvSpPr>
          <p:cNvPr id="46" name="TextBox 45"/>
          <p:cNvSpPr txBox="1"/>
          <p:nvPr/>
        </p:nvSpPr>
        <p:spPr>
          <a:xfrm>
            <a:off x="2706662" y="1802341"/>
            <a:ext cx="1003414" cy="429637"/>
          </a:xfrm>
          <a:prstGeom prst="rect">
            <a:avLst/>
          </a:prstGeom>
          <a:noFill/>
        </p:spPr>
        <p:txBody>
          <a:bodyPr wrap="none" lIns="59721" tIns="29861" rIns="59721" bIns="29861" rtlCol="0">
            <a:spAutoFit/>
          </a:bodyPr>
          <a:lstStyle/>
          <a:p>
            <a:pPr algn="ctr"/>
            <a:r>
              <a:rPr lang="en-AU" sz="1200" dirty="0">
                <a:solidFill>
                  <a:srgbClr val="FF0000"/>
                </a:solidFill>
              </a:rPr>
              <a:t>API Gateway /</a:t>
            </a:r>
          </a:p>
          <a:p>
            <a:pPr algn="ctr"/>
            <a:r>
              <a:rPr lang="en-AU" sz="1200" dirty="0">
                <a:solidFill>
                  <a:srgbClr val="FF0000"/>
                </a:solidFill>
              </a:rPr>
              <a:t>BEFE / Edge *</a:t>
            </a:r>
          </a:p>
        </p:txBody>
      </p:sp>
      <p:sp>
        <p:nvSpPr>
          <p:cNvPr id="47" name="TextBox 46"/>
          <p:cNvSpPr txBox="1"/>
          <p:nvPr/>
        </p:nvSpPr>
        <p:spPr>
          <a:xfrm>
            <a:off x="1331551" y="1818397"/>
            <a:ext cx="1014443" cy="244971"/>
          </a:xfrm>
          <a:prstGeom prst="rect">
            <a:avLst/>
          </a:prstGeom>
          <a:noFill/>
        </p:spPr>
        <p:txBody>
          <a:bodyPr wrap="none" lIns="59721" tIns="29861" rIns="59721" bIns="29861" rtlCol="0">
            <a:spAutoFit/>
          </a:bodyPr>
          <a:lstStyle/>
          <a:p>
            <a:r>
              <a:rPr lang="en-AU" sz="1200" dirty="0">
                <a:solidFill>
                  <a:srgbClr val="1A1818"/>
                </a:solidFill>
              </a:rPr>
              <a:t>Mobile Device</a:t>
            </a:r>
          </a:p>
        </p:txBody>
      </p:sp>
      <p:sp>
        <p:nvSpPr>
          <p:cNvPr id="48" name="Right Brace 47"/>
          <p:cNvSpPr/>
          <p:nvPr/>
        </p:nvSpPr>
        <p:spPr bwMode="auto">
          <a:xfrm rot="16200000">
            <a:off x="3919867" y="532239"/>
            <a:ext cx="308675" cy="4458005"/>
          </a:xfrm>
          <a:prstGeom prst="rightBrace">
            <a:avLst>
              <a:gd name="adj1" fmla="val 8333"/>
              <a:gd name="adj2" fmla="val 29564"/>
            </a:avLst>
          </a:prstGeom>
          <a:ln w="25400">
            <a:headEnd type="none" w="med" len="med"/>
            <a:tailEnd type="none" w="med" len="med"/>
          </a:ln>
        </p:spPr>
        <p:style>
          <a:lnRef idx="3">
            <a:schemeClr val="accent1"/>
          </a:lnRef>
          <a:fillRef idx="0">
            <a:schemeClr val="accent1"/>
          </a:fillRef>
          <a:effectRef idx="2">
            <a:schemeClr val="accent1"/>
          </a:effectRef>
          <a:fontRef idx="minor">
            <a:schemeClr val="tx1"/>
          </a:fontRef>
        </p:style>
        <p:txBody>
          <a:bodyPr vert="horz" wrap="square" lIns="68574" tIns="34287" rIns="68574" bIns="34287" numCol="1" rtlCol="0" anchor="t" anchorCtr="0" compatLnSpc="1">
            <a:prstTxWarp prst="textNoShape">
              <a:avLst/>
            </a:prstTxWarp>
            <a:noAutofit/>
          </a:bodyPr>
          <a:lstStyle/>
          <a:p>
            <a:pPr defTabSz="685742" fontAlgn="base">
              <a:spcBef>
                <a:spcPct val="0"/>
              </a:spcBef>
              <a:spcAft>
                <a:spcPct val="0"/>
              </a:spcAft>
            </a:pPr>
            <a:endParaRPr lang="en-AU" sz="1875">
              <a:solidFill>
                <a:srgbClr val="19479A"/>
              </a:solidFill>
              <a:latin typeface="Arial" pitchFamily="34" charset="0"/>
            </a:endParaRPr>
          </a:p>
        </p:txBody>
      </p:sp>
      <p:cxnSp>
        <p:nvCxnSpPr>
          <p:cNvPr id="29" name="Straight Connector 28"/>
          <p:cNvCxnSpPr/>
          <p:nvPr/>
        </p:nvCxnSpPr>
        <p:spPr bwMode="auto">
          <a:xfrm>
            <a:off x="2281143" y="1441670"/>
            <a:ext cx="486068" cy="0"/>
          </a:xfrm>
          <a:prstGeom prst="line">
            <a:avLst/>
          </a:prstGeom>
          <a:ln w="38100">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30" name="Rectangle 29"/>
          <p:cNvSpPr/>
          <p:nvPr/>
        </p:nvSpPr>
        <p:spPr bwMode="auto">
          <a:xfrm>
            <a:off x="6271960" y="3922855"/>
            <a:ext cx="1150706" cy="562825"/>
          </a:xfrm>
          <a:prstGeom prst="rect">
            <a:avLst/>
          </a:prstGeom>
          <a:solidFill>
            <a:schemeClr val="bg2">
              <a:lumMod val="60000"/>
              <a:lumOff val="4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31" name="Rectangle 8"/>
          <p:cNvSpPr>
            <a:spLocks noChangeArrowheads="1"/>
          </p:cNvSpPr>
          <p:nvPr/>
        </p:nvSpPr>
        <p:spPr bwMode="auto">
          <a:xfrm>
            <a:off x="6422052" y="4052739"/>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Access</a:t>
            </a:r>
          </a:p>
        </p:txBody>
      </p:sp>
      <p:sp>
        <p:nvSpPr>
          <p:cNvPr id="32" name="TextBox 31"/>
          <p:cNvSpPr txBox="1"/>
          <p:nvPr/>
        </p:nvSpPr>
        <p:spPr>
          <a:xfrm>
            <a:off x="6351461" y="4485679"/>
            <a:ext cx="1343251" cy="244971"/>
          </a:xfrm>
          <a:prstGeom prst="rect">
            <a:avLst/>
          </a:prstGeom>
          <a:noFill/>
        </p:spPr>
        <p:txBody>
          <a:bodyPr wrap="none" lIns="59721" tIns="29861" rIns="59721" bIns="29861" rtlCol="0">
            <a:spAutoFit/>
          </a:bodyPr>
          <a:lstStyle/>
          <a:p>
            <a:r>
              <a:rPr lang="en-AU" sz="1200" dirty="0">
                <a:solidFill>
                  <a:srgbClr val="CC99FF"/>
                </a:solidFill>
              </a:rPr>
              <a:t>API Gateway / BEFE</a:t>
            </a:r>
          </a:p>
        </p:txBody>
      </p:sp>
      <p:cxnSp>
        <p:nvCxnSpPr>
          <p:cNvPr id="33" name="Straight Connector 32"/>
          <p:cNvCxnSpPr>
            <a:stCxn id="82" idx="2"/>
            <a:endCxn id="30" idx="1"/>
          </p:cNvCxnSpPr>
          <p:nvPr/>
        </p:nvCxnSpPr>
        <p:spPr bwMode="auto">
          <a:xfrm rot="16200000" flipH="1">
            <a:off x="4987590" y="2919896"/>
            <a:ext cx="826378" cy="1742361"/>
          </a:xfrm>
          <a:prstGeom prst="bentConnector2">
            <a:avLst/>
          </a:prstGeom>
          <a:ln w="38100">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3" name="Straight Connector 32"/>
          <p:cNvCxnSpPr/>
          <p:nvPr/>
        </p:nvCxnSpPr>
        <p:spPr bwMode="auto">
          <a:xfrm>
            <a:off x="5002957" y="3219760"/>
            <a:ext cx="304051" cy="9074"/>
          </a:xfrm>
          <a:prstGeom prst="bentConnector3">
            <a:avLst>
              <a:gd name="adj1" fmla="val 50000"/>
            </a:avLst>
          </a:prstGeom>
          <a:ln w="38100">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9" name="Straight Connector 32"/>
          <p:cNvCxnSpPr>
            <a:cxnSpLocks/>
            <a:stCxn id="41" idx="3"/>
          </p:cNvCxnSpPr>
          <p:nvPr/>
        </p:nvCxnSpPr>
        <p:spPr bwMode="auto">
          <a:xfrm flipV="1">
            <a:off x="3761911" y="1441301"/>
            <a:ext cx="260426" cy="372"/>
          </a:xfrm>
          <a:prstGeom prst="bentConnector3">
            <a:avLst>
              <a:gd name="adj1" fmla="val 50000"/>
            </a:avLst>
          </a:prstGeom>
          <a:ln w="38100">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50" name="Straight Connector 32"/>
          <p:cNvCxnSpPr>
            <a:stCxn id="31" idx="3"/>
          </p:cNvCxnSpPr>
          <p:nvPr/>
        </p:nvCxnSpPr>
        <p:spPr bwMode="auto">
          <a:xfrm flipV="1">
            <a:off x="7259181" y="4204267"/>
            <a:ext cx="568573" cy="2062"/>
          </a:xfrm>
          <a:prstGeom prst="bentConnector3">
            <a:avLst>
              <a:gd name="adj1" fmla="val 50000"/>
            </a:avLst>
          </a:prstGeom>
          <a:ln w="38100">
            <a:prstDash val="sysDash"/>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4" name="Straight Connector 3"/>
          <p:cNvCxnSpPr>
            <a:stCxn id="48" idx="1"/>
            <a:endCxn id="47" idx="2"/>
          </p:cNvCxnSpPr>
          <p:nvPr/>
        </p:nvCxnSpPr>
        <p:spPr>
          <a:xfrm flipH="1" flipV="1">
            <a:off x="1838773" y="2063368"/>
            <a:ext cx="1324394" cy="543536"/>
          </a:xfrm>
          <a:prstGeom prst="line">
            <a:avLst/>
          </a:prstGeom>
          <a:ln w="25400">
            <a:solidFill>
              <a:schemeClr val="tx2">
                <a:lumMod val="40000"/>
                <a:lumOff val="60000"/>
              </a:schemeClr>
            </a:solidFill>
          </a:ln>
        </p:spPr>
        <p:style>
          <a:lnRef idx="2">
            <a:schemeClr val="accent1"/>
          </a:lnRef>
          <a:fillRef idx="0">
            <a:schemeClr val="accent1"/>
          </a:fillRef>
          <a:effectRef idx="1">
            <a:schemeClr val="accent1"/>
          </a:effectRef>
          <a:fontRef idx="minor">
            <a:schemeClr val="tx1"/>
          </a:fontRef>
        </p:style>
      </p:cxnSp>
      <p:sp>
        <p:nvSpPr>
          <p:cNvPr id="51" name="TextBox 50"/>
          <p:cNvSpPr txBox="1"/>
          <p:nvPr/>
        </p:nvSpPr>
        <p:spPr>
          <a:xfrm>
            <a:off x="902128" y="661804"/>
            <a:ext cx="2130711" cy="269433"/>
          </a:xfrm>
          <a:prstGeom prst="rect">
            <a:avLst/>
          </a:prstGeom>
          <a:noFill/>
        </p:spPr>
        <p:txBody>
          <a:bodyPr wrap="none" rtlCol="0">
            <a:spAutoFit/>
          </a:bodyPr>
          <a:lstStyle/>
          <a:p>
            <a:r>
              <a:rPr lang="en-US" sz="1151" dirty="0"/>
              <a:t>Example of API Gateway Pattern</a:t>
            </a:r>
          </a:p>
        </p:txBody>
      </p:sp>
      <p:sp>
        <p:nvSpPr>
          <p:cNvPr id="52" name="Rectangle 6">
            <a:extLst>
              <a:ext uri="{FF2B5EF4-FFF2-40B4-BE49-F238E27FC236}">
                <a16:creationId xmlns:a16="http://schemas.microsoft.com/office/drawing/2014/main" id="{E4BF4299-8E53-5649-8C19-E697F7AA9129}"/>
              </a:ext>
            </a:extLst>
          </p:cNvPr>
          <p:cNvSpPr>
            <a:spLocks noChangeArrowheads="1"/>
          </p:cNvSpPr>
          <p:nvPr/>
        </p:nvSpPr>
        <p:spPr bwMode="auto">
          <a:xfrm>
            <a:off x="4022337" y="1295330"/>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38" name="TextBox 37">
            <a:extLst>
              <a:ext uri="{FF2B5EF4-FFF2-40B4-BE49-F238E27FC236}">
                <a16:creationId xmlns:a16="http://schemas.microsoft.com/office/drawing/2014/main" id="{8F88F916-DD2A-0942-8FF4-1F3CBEEAB119}"/>
              </a:ext>
            </a:extLst>
          </p:cNvPr>
          <p:cNvSpPr txBox="1"/>
          <p:nvPr/>
        </p:nvSpPr>
        <p:spPr>
          <a:xfrm>
            <a:off x="705615" y="4400881"/>
            <a:ext cx="4204739" cy="429637"/>
          </a:xfrm>
          <a:prstGeom prst="rect">
            <a:avLst/>
          </a:prstGeom>
          <a:noFill/>
        </p:spPr>
        <p:txBody>
          <a:bodyPr wrap="square" lIns="59721" tIns="29861" rIns="59721" bIns="29861" rtlCol="0">
            <a:spAutoFit/>
          </a:bodyPr>
          <a:lstStyle/>
          <a:p>
            <a:r>
              <a:rPr lang="en-AU" sz="1200" dirty="0">
                <a:solidFill>
                  <a:srgbClr val="FF0000"/>
                </a:solidFill>
              </a:rPr>
              <a:t>* Access via API Gateway/Edge can provide SSO, </a:t>
            </a:r>
            <a:r>
              <a:rPr lang="en-AU" sz="1200" dirty="0" err="1">
                <a:solidFill>
                  <a:srgbClr val="FF0000"/>
                </a:solidFill>
              </a:rPr>
              <a:t>Auth</a:t>
            </a:r>
            <a:r>
              <a:rPr lang="en-AU" sz="1200" dirty="0">
                <a:solidFill>
                  <a:srgbClr val="FF0000"/>
                </a:solidFill>
              </a:rPr>
              <a:t> point. It may integrate to an external identity provider, e.g. Auth0, Okta.</a:t>
            </a:r>
          </a:p>
        </p:txBody>
      </p:sp>
      <p:sp>
        <p:nvSpPr>
          <p:cNvPr id="54" name="Rectangle 8">
            <a:extLst>
              <a:ext uri="{FF2B5EF4-FFF2-40B4-BE49-F238E27FC236}">
                <a16:creationId xmlns:a16="http://schemas.microsoft.com/office/drawing/2014/main" id="{EB914D56-138A-4444-8DE9-4D580235AE08}"/>
              </a:ext>
            </a:extLst>
          </p:cNvPr>
          <p:cNvSpPr>
            <a:spLocks noChangeArrowheads="1"/>
          </p:cNvSpPr>
          <p:nvPr/>
        </p:nvSpPr>
        <p:spPr bwMode="auto">
          <a:xfrm>
            <a:off x="4413860" y="620164"/>
            <a:ext cx="893148" cy="363734"/>
          </a:xfrm>
          <a:prstGeom prst="rect">
            <a:avLst/>
          </a:prstGeom>
          <a:solidFill>
            <a:schemeClr val="accent2">
              <a:lumMod val="60000"/>
              <a:lumOff val="40000"/>
            </a:schemeClr>
          </a:solidFill>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SSO Provider</a:t>
            </a:r>
          </a:p>
        </p:txBody>
      </p:sp>
      <p:cxnSp>
        <p:nvCxnSpPr>
          <p:cNvPr id="5" name="Elbow Connector 4">
            <a:extLst>
              <a:ext uri="{FF2B5EF4-FFF2-40B4-BE49-F238E27FC236}">
                <a16:creationId xmlns:a16="http://schemas.microsoft.com/office/drawing/2014/main" id="{2C1FC345-FC7C-8148-92AE-1EF58CABDB2C}"/>
              </a:ext>
            </a:extLst>
          </p:cNvPr>
          <p:cNvCxnSpPr>
            <a:cxnSpLocks/>
            <a:stCxn id="41" idx="0"/>
            <a:endCxn id="54" idx="1"/>
          </p:cNvCxnSpPr>
          <p:nvPr/>
        </p:nvCxnSpPr>
        <p:spPr>
          <a:xfrm rot="5400000" flipH="1" flipV="1">
            <a:off x="3638741" y="385142"/>
            <a:ext cx="358229" cy="1192009"/>
          </a:xfrm>
          <a:prstGeom prst="bentConnector2">
            <a:avLst/>
          </a:prstGeom>
          <a:ln w="15875">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33072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6856191" y="1068825"/>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 name="Title 1"/>
          <p:cNvSpPr>
            <a:spLocks noGrp="1"/>
          </p:cNvSpPr>
          <p:nvPr>
            <p:ph type="title"/>
          </p:nvPr>
        </p:nvSpPr>
        <p:spPr/>
        <p:txBody>
          <a:bodyPr/>
          <a:lstStyle/>
          <a:p>
            <a:r>
              <a:rPr lang="en-AU" dirty="0"/>
              <a:t>Service Re-use Example: SOA / Microservices Model</a:t>
            </a:r>
          </a:p>
        </p:txBody>
      </p:sp>
      <p:sp>
        <p:nvSpPr>
          <p:cNvPr id="26" name="Rectangle 25"/>
          <p:cNvSpPr/>
          <p:nvPr/>
        </p:nvSpPr>
        <p:spPr bwMode="auto">
          <a:xfrm>
            <a:off x="1380496" y="1048730"/>
            <a:ext cx="90055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7" name="Rectangle 26"/>
          <p:cNvSpPr/>
          <p:nvPr/>
        </p:nvSpPr>
        <p:spPr bwMode="auto">
          <a:xfrm>
            <a:off x="2603578" y="1068825"/>
            <a:ext cx="125076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8" name="Rectangle 4"/>
          <p:cNvSpPr>
            <a:spLocks noChangeArrowheads="1"/>
          </p:cNvSpPr>
          <p:nvPr/>
        </p:nvSpPr>
        <p:spPr bwMode="auto">
          <a:xfrm>
            <a:off x="1480556" y="1178613"/>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29" name="Rectangle 5"/>
          <p:cNvSpPr>
            <a:spLocks noChangeArrowheads="1"/>
          </p:cNvSpPr>
          <p:nvPr/>
        </p:nvSpPr>
        <p:spPr bwMode="auto">
          <a:xfrm>
            <a:off x="2703643" y="1198708"/>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34" name="Rectangle 33"/>
          <p:cNvSpPr/>
          <p:nvPr/>
        </p:nvSpPr>
        <p:spPr bwMode="auto">
          <a:xfrm>
            <a:off x="4054470" y="1068825"/>
            <a:ext cx="270165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35" name="Rectangle 6"/>
          <p:cNvSpPr>
            <a:spLocks noChangeArrowheads="1"/>
          </p:cNvSpPr>
          <p:nvPr/>
        </p:nvSpPr>
        <p:spPr bwMode="auto">
          <a:xfrm>
            <a:off x="4965950" y="1198708"/>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36" name="Rectangle 7"/>
          <p:cNvSpPr>
            <a:spLocks noChangeArrowheads="1"/>
          </p:cNvSpPr>
          <p:nvPr/>
        </p:nvSpPr>
        <p:spPr bwMode="auto">
          <a:xfrm>
            <a:off x="5855573" y="1198708"/>
            <a:ext cx="85255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37" name="Rectangle 8"/>
          <p:cNvSpPr>
            <a:spLocks noChangeArrowheads="1"/>
          </p:cNvSpPr>
          <p:nvPr/>
        </p:nvSpPr>
        <p:spPr bwMode="auto">
          <a:xfrm>
            <a:off x="7006282" y="1198708"/>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42" name="TextBox 41"/>
          <p:cNvSpPr txBox="1"/>
          <p:nvPr/>
        </p:nvSpPr>
        <p:spPr>
          <a:xfrm>
            <a:off x="4690732" y="1674943"/>
            <a:ext cx="1260921" cy="244971"/>
          </a:xfrm>
          <a:prstGeom prst="rect">
            <a:avLst/>
          </a:prstGeom>
          <a:noFill/>
        </p:spPr>
        <p:txBody>
          <a:bodyPr wrap="none" lIns="59721" tIns="29861" rIns="59721" bIns="29861" rtlCol="0">
            <a:spAutoFit/>
          </a:bodyPr>
          <a:lstStyle/>
          <a:p>
            <a:r>
              <a:rPr lang="en-AU" sz="1200" dirty="0">
                <a:solidFill>
                  <a:srgbClr val="CC99FF"/>
                </a:solidFill>
              </a:rPr>
              <a:t>Application Server</a:t>
            </a:r>
          </a:p>
        </p:txBody>
      </p:sp>
      <p:sp>
        <p:nvSpPr>
          <p:cNvPr id="43" name="TextBox 42"/>
          <p:cNvSpPr txBox="1"/>
          <p:nvPr/>
        </p:nvSpPr>
        <p:spPr>
          <a:xfrm>
            <a:off x="2753671" y="1674943"/>
            <a:ext cx="842857" cy="244971"/>
          </a:xfrm>
          <a:prstGeom prst="rect">
            <a:avLst/>
          </a:prstGeom>
          <a:noFill/>
        </p:spPr>
        <p:txBody>
          <a:bodyPr wrap="none" lIns="59721" tIns="29861" rIns="59721" bIns="29861" rtlCol="0">
            <a:spAutoFit/>
          </a:bodyPr>
          <a:lstStyle/>
          <a:p>
            <a:r>
              <a:rPr lang="en-AU" sz="1200" dirty="0">
                <a:solidFill>
                  <a:srgbClr val="CC99FF"/>
                </a:solidFill>
              </a:rPr>
              <a:t>Web Server</a:t>
            </a:r>
          </a:p>
        </p:txBody>
      </p:sp>
      <p:sp>
        <p:nvSpPr>
          <p:cNvPr id="44" name="TextBox 43"/>
          <p:cNvSpPr txBox="1"/>
          <p:nvPr/>
        </p:nvSpPr>
        <p:spPr>
          <a:xfrm>
            <a:off x="7006281" y="1674943"/>
            <a:ext cx="732956" cy="244971"/>
          </a:xfrm>
          <a:prstGeom prst="rect">
            <a:avLst/>
          </a:prstGeom>
          <a:noFill/>
        </p:spPr>
        <p:txBody>
          <a:bodyPr wrap="none" lIns="59721" tIns="29861" rIns="59721" bIns="29861" rtlCol="0">
            <a:spAutoFit/>
          </a:bodyPr>
          <a:lstStyle/>
          <a:p>
            <a:r>
              <a:rPr lang="en-AU" sz="1200" dirty="0">
                <a:solidFill>
                  <a:srgbClr val="CC99FF"/>
                </a:solidFill>
              </a:rPr>
              <a:t>DB Server</a:t>
            </a:r>
          </a:p>
        </p:txBody>
      </p:sp>
      <p:sp>
        <p:nvSpPr>
          <p:cNvPr id="49" name="Rectangle 48"/>
          <p:cNvSpPr/>
          <p:nvPr/>
        </p:nvSpPr>
        <p:spPr bwMode="auto">
          <a:xfrm>
            <a:off x="6873415" y="2603886"/>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0" name="Rectangle 49"/>
          <p:cNvSpPr/>
          <p:nvPr/>
        </p:nvSpPr>
        <p:spPr bwMode="auto">
          <a:xfrm>
            <a:off x="3977934" y="2603886"/>
            <a:ext cx="2795417"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1" name="Rectangle 6"/>
          <p:cNvSpPr>
            <a:spLocks noChangeArrowheads="1"/>
          </p:cNvSpPr>
          <p:nvPr/>
        </p:nvSpPr>
        <p:spPr bwMode="auto">
          <a:xfrm>
            <a:off x="4935466" y="2733769"/>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52" name="Rectangle 7"/>
          <p:cNvSpPr>
            <a:spLocks noChangeArrowheads="1"/>
          </p:cNvSpPr>
          <p:nvPr/>
        </p:nvSpPr>
        <p:spPr bwMode="auto">
          <a:xfrm>
            <a:off x="5855572" y="2733769"/>
            <a:ext cx="85255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53" name="Rectangle 8"/>
          <p:cNvSpPr>
            <a:spLocks noChangeArrowheads="1"/>
          </p:cNvSpPr>
          <p:nvPr/>
        </p:nvSpPr>
        <p:spPr bwMode="auto">
          <a:xfrm>
            <a:off x="7023506" y="2733769"/>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55" name="TextBox 54"/>
          <p:cNvSpPr txBox="1"/>
          <p:nvPr/>
        </p:nvSpPr>
        <p:spPr>
          <a:xfrm>
            <a:off x="4355976" y="3165817"/>
            <a:ext cx="1780294" cy="244971"/>
          </a:xfrm>
          <a:prstGeom prst="rect">
            <a:avLst/>
          </a:prstGeom>
          <a:noFill/>
        </p:spPr>
        <p:txBody>
          <a:bodyPr wrap="none" lIns="59721" tIns="29861" rIns="59721" bIns="29861" rtlCol="0">
            <a:spAutoFit/>
          </a:bodyPr>
          <a:lstStyle/>
          <a:p>
            <a:r>
              <a:rPr lang="en-AU" sz="1200" dirty="0">
                <a:solidFill>
                  <a:srgbClr val="CC99FF"/>
                </a:solidFill>
              </a:rPr>
              <a:t>Application/Worker Server</a:t>
            </a:r>
          </a:p>
        </p:txBody>
      </p:sp>
      <p:sp>
        <p:nvSpPr>
          <p:cNvPr id="56" name="TextBox 55"/>
          <p:cNvSpPr txBox="1"/>
          <p:nvPr/>
        </p:nvSpPr>
        <p:spPr>
          <a:xfrm>
            <a:off x="7023505" y="3210002"/>
            <a:ext cx="732956" cy="429637"/>
          </a:xfrm>
          <a:prstGeom prst="rect">
            <a:avLst/>
          </a:prstGeom>
          <a:noFill/>
        </p:spPr>
        <p:txBody>
          <a:bodyPr wrap="none" lIns="59721" tIns="29861" rIns="59721" bIns="29861" rtlCol="0">
            <a:spAutoFit/>
          </a:bodyPr>
          <a:lstStyle/>
          <a:p>
            <a:r>
              <a:rPr lang="en-AU" sz="1200" dirty="0">
                <a:solidFill>
                  <a:srgbClr val="CC99FF"/>
                </a:solidFill>
              </a:rPr>
              <a:t>Customer</a:t>
            </a:r>
            <a:br>
              <a:rPr lang="en-AU" sz="1200" dirty="0">
                <a:solidFill>
                  <a:srgbClr val="CC99FF"/>
                </a:solidFill>
              </a:rPr>
            </a:br>
            <a:r>
              <a:rPr lang="en-AU" sz="1200" dirty="0">
                <a:solidFill>
                  <a:srgbClr val="CC99FF"/>
                </a:solidFill>
              </a:rPr>
              <a:t>DB Server</a:t>
            </a:r>
          </a:p>
        </p:txBody>
      </p:sp>
      <p:cxnSp>
        <p:nvCxnSpPr>
          <p:cNvPr id="30" name="Straight Arrow Connector 29"/>
          <p:cNvCxnSpPr>
            <a:cxnSpLocks/>
          </p:cNvCxnSpPr>
          <p:nvPr/>
        </p:nvCxnSpPr>
        <p:spPr bwMode="auto">
          <a:xfrm rot="5400000">
            <a:off x="4176893" y="2470904"/>
            <a:ext cx="522134" cy="3593"/>
          </a:xfrm>
          <a:prstGeom prst="bentConnector3">
            <a:avLst>
              <a:gd name="adj1" fmla="val 50000"/>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2033718" y="2623198"/>
            <a:ext cx="980079" cy="475804"/>
          </a:xfrm>
          <a:prstGeom prst="rect">
            <a:avLst/>
          </a:prstGeom>
          <a:noFill/>
        </p:spPr>
        <p:txBody>
          <a:bodyPr wrap="square" lIns="59721" tIns="29861" rIns="59721" bIns="29861" rtlCol="0">
            <a:spAutoFit/>
          </a:bodyPr>
          <a:lstStyle/>
          <a:p>
            <a:r>
              <a:rPr lang="en-AU" sz="900" dirty="0">
                <a:solidFill>
                  <a:srgbClr val="1A1818"/>
                </a:solidFill>
              </a:rPr>
              <a:t>SOAP/MQ, JSON/HTML,</a:t>
            </a:r>
          </a:p>
          <a:p>
            <a:r>
              <a:rPr lang="en-AU" sz="900" dirty="0">
                <a:solidFill>
                  <a:srgbClr val="1A1818"/>
                </a:solidFill>
              </a:rPr>
              <a:t>SOAP/HTML</a:t>
            </a:r>
          </a:p>
        </p:txBody>
      </p:sp>
      <p:sp>
        <p:nvSpPr>
          <p:cNvPr id="79" name="Rectangle 78"/>
          <p:cNvSpPr/>
          <p:nvPr/>
        </p:nvSpPr>
        <p:spPr bwMode="auto">
          <a:xfrm>
            <a:off x="5422525" y="3778409"/>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0" name="Rectangle 79"/>
          <p:cNvSpPr/>
          <p:nvPr/>
        </p:nvSpPr>
        <p:spPr bwMode="auto">
          <a:xfrm>
            <a:off x="2620804" y="3778409"/>
            <a:ext cx="270165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1" name="Rectangle 6"/>
          <p:cNvSpPr>
            <a:spLocks noChangeArrowheads="1"/>
          </p:cNvSpPr>
          <p:nvPr/>
        </p:nvSpPr>
        <p:spPr bwMode="auto">
          <a:xfrm>
            <a:off x="3547525" y="3908292"/>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82" name="Rectangle 7"/>
          <p:cNvSpPr>
            <a:spLocks noChangeArrowheads="1"/>
          </p:cNvSpPr>
          <p:nvPr/>
        </p:nvSpPr>
        <p:spPr bwMode="auto">
          <a:xfrm>
            <a:off x="4436163" y="3908292"/>
            <a:ext cx="83240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83" name="Rectangle 8"/>
          <p:cNvSpPr>
            <a:spLocks noChangeArrowheads="1"/>
          </p:cNvSpPr>
          <p:nvPr/>
        </p:nvSpPr>
        <p:spPr bwMode="auto">
          <a:xfrm>
            <a:off x="5572617" y="3908292"/>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85" name="TextBox 84"/>
          <p:cNvSpPr txBox="1"/>
          <p:nvPr/>
        </p:nvSpPr>
        <p:spPr>
          <a:xfrm>
            <a:off x="2897814" y="4407955"/>
            <a:ext cx="1780294" cy="244971"/>
          </a:xfrm>
          <a:prstGeom prst="rect">
            <a:avLst/>
          </a:prstGeom>
          <a:noFill/>
        </p:spPr>
        <p:txBody>
          <a:bodyPr wrap="none" lIns="59721" tIns="29861" rIns="59721" bIns="29861" rtlCol="0">
            <a:spAutoFit/>
          </a:bodyPr>
          <a:lstStyle/>
          <a:p>
            <a:r>
              <a:rPr lang="en-AU" sz="1200" dirty="0">
                <a:solidFill>
                  <a:srgbClr val="CC99FF"/>
                </a:solidFill>
              </a:rPr>
              <a:t>Application/Worker Server</a:t>
            </a:r>
          </a:p>
        </p:txBody>
      </p:sp>
      <p:sp>
        <p:nvSpPr>
          <p:cNvPr id="86" name="TextBox 85"/>
          <p:cNvSpPr txBox="1"/>
          <p:nvPr/>
        </p:nvSpPr>
        <p:spPr>
          <a:xfrm>
            <a:off x="5573354" y="4384526"/>
            <a:ext cx="732956" cy="429637"/>
          </a:xfrm>
          <a:prstGeom prst="rect">
            <a:avLst/>
          </a:prstGeom>
          <a:noFill/>
        </p:spPr>
        <p:txBody>
          <a:bodyPr wrap="none" lIns="59721" tIns="29861" rIns="59721" bIns="29861" rtlCol="0">
            <a:spAutoFit/>
          </a:bodyPr>
          <a:lstStyle/>
          <a:p>
            <a:pPr algn="ctr"/>
            <a:r>
              <a:rPr lang="en-AU" sz="1200" dirty="0">
                <a:solidFill>
                  <a:srgbClr val="CC99FF"/>
                </a:solidFill>
              </a:rPr>
              <a:t>Order</a:t>
            </a:r>
            <a:br>
              <a:rPr lang="en-AU" sz="1200" dirty="0">
                <a:solidFill>
                  <a:srgbClr val="CC99FF"/>
                </a:solidFill>
              </a:rPr>
            </a:br>
            <a:r>
              <a:rPr lang="en-AU" sz="1200" dirty="0">
                <a:solidFill>
                  <a:srgbClr val="CC99FF"/>
                </a:solidFill>
              </a:rPr>
              <a:t>DB Server</a:t>
            </a:r>
          </a:p>
        </p:txBody>
      </p:sp>
      <p:cxnSp>
        <p:nvCxnSpPr>
          <p:cNvPr id="87" name="Straight Arrow Connector 29"/>
          <p:cNvCxnSpPr/>
          <p:nvPr/>
        </p:nvCxnSpPr>
        <p:spPr bwMode="auto">
          <a:xfrm rot="5400000">
            <a:off x="3449421" y="1122277"/>
            <a:ext cx="2402402" cy="3129436"/>
          </a:xfrm>
          <a:prstGeom prst="bentConnector3">
            <a:avLst>
              <a:gd name="adj1" fmla="val 30226"/>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4757751" y="2365968"/>
            <a:ext cx="1460932"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Customer Micro-Service</a:t>
            </a:r>
          </a:p>
        </p:txBody>
      </p:sp>
      <p:sp>
        <p:nvSpPr>
          <p:cNvPr id="57" name="TextBox 56"/>
          <p:cNvSpPr txBox="1"/>
          <p:nvPr/>
        </p:nvSpPr>
        <p:spPr>
          <a:xfrm>
            <a:off x="3364624" y="3497772"/>
            <a:ext cx="1239718"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Order Micro-Service</a:t>
            </a:r>
          </a:p>
        </p:txBody>
      </p:sp>
      <p:sp>
        <p:nvSpPr>
          <p:cNvPr id="40" name="TextBox 39"/>
          <p:cNvSpPr txBox="1"/>
          <p:nvPr/>
        </p:nvSpPr>
        <p:spPr>
          <a:xfrm>
            <a:off x="4666571" y="836675"/>
            <a:ext cx="1611614"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Ordering Portal Application</a:t>
            </a:r>
          </a:p>
        </p:txBody>
      </p:sp>
      <p:sp>
        <p:nvSpPr>
          <p:cNvPr id="3" name="TextBox 2"/>
          <p:cNvSpPr txBox="1"/>
          <p:nvPr/>
        </p:nvSpPr>
        <p:spPr>
          <a:xfrm>
            <a:off x="322256" y="564393"/>
            <a:ext cx="6714866" cy="269433"/>
          </a:xfrm>
          <a:prstGeom prst="rect">
            <a:avLst/>
          </a:prstGeom>
          <a:noFill/>
        </p:spPr>
        <p:txBody>
          <a:bodyPr wrap="square" rtlCol="0">
            <a:spAutoFit/>
          </a:bodyPr>
          <a:lstStyle/>
          <a:p>
            <a:r>
              <a:rPr lang="en-US" sz="1151" dirty="0"/>
              <a:t>Ordering Portal Application calls the two Services independently and composes the results</a:t>
            </a:r>
          </a:p>
        </p:txBody>
      </p:sp>
      <p:sp>
        <p:nvSpPr>
          <p:cNvPr id="41" name="Rectangle 6">
            <a:extLst>
              <a:ext uri="{FF2B5EF4-FFF2-40B4-BE49-F238E27FC236}">
                <a16:creationId xmlns:a16="http://schemas.microsoft.com/office/drawing/2014/main" id="{23C9ABA0-77AA-CC42-8ADF-ED084495892A}"/>
              </a:ext>
            </a:extLst>
          </p:cNvPr>
          <p:cNvSpPr>
            <a:spLocks noChangeArrowheads="1"/>
          </p:cNvSpPr>
          <p:nvPr/>
        </p:nvSpPr>
        <p:spPr bwMode="auto">
          <a:xfrm>
            <a:off x="2679121" y="3908292"/>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45" name="Rectangle 6">
            <a:extLst>
              <a:ext uri="{FF2B5EF4-FFF2-40B4-BE49-F238E27FC236}">
                <a16:creationId xmlns:a16="http://schemas.microsoft.com/office/drawing/2014/main" id="{5E202AAF-ABE4-8846-B54E-B118D7EC368C}"/>
              </a:ext>
            </a:extLst>
          </p:cNvPr>
          <p:cNvSpPr>
            <a:spLocks noChangeArrowheads="1"/>
          </p:cNvSpPr>
          <p:nvPr/>
        </p:nvSpPr>
        <p:spPr bwMode="auto">
          <a:xfrm>
            <a:off x="4107864" y="1203386"/>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46" name="Rectangle 6">
            <a:extLst>
              <a:ext uri="{FF2B5EF4-FFF2-40B4-BE49-F238E27FC236}">
                <a16:creationId xmlns:a16="http://schemas.microsoft.com/office/drawing/2014/main" id="{8C06BAD1-E608-5E40-B3CD-0AEF135E740B}"/>
              </a:ext>
            </a:extLst>
          </p:cNvPr>
          <p:cNvSpPr>
            <a:spLocks noChangeArrowheads="1"/>
          </p:cNvSpPr>
          <p:nvPr/>
        </p:nvSpPr>
        <p:spPr bwMode="auto">
          <a:xfrm>
            <a:off x="4038812" y="2737553"/>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Tree>
    <p:extLst>
      <p:ext uri="{BB962C8B-B14F-4D97-AF65-F5344CB8AC3E}">
        <p14:creationId xmlns:p14="http://schemas.microsoft.com/office/powerpoint/2010/main" val="2990793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bwMode="auto">
          <a:xfrm>
            <a:off x="6020922" y="1103444"/>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 name="Title 1"/>
          <p:cNvSpPr>
            <a:spLocks noGrp="1"/>
          </p:cNvSpPr>
          <p:nvPr>
            <p:ph type="title"/>
          </p:nvPr>
        </p:nvSpPr>
        <p:spPr/>
        <p:txBody>
          <a:bodyPr/>
          <a:lstStyle/>
          <a:p>
            <a:r>
              <a:rPr lang="en-AU" dirty="0"/>
              <a:t>Service Orchestration Example</a:t>
            </a:r>
          </a:p>
        </p:txBody>
      </p:sp>
      <p:sp>
        <p:nvSpPr>
          <p:cNvPr id="26" name="Rectangle 25"/>
          <p:cNvSpPr/>
          <p:nvPr/>
        </p:nvSpPr>
        <p:spPr bwMode="auto">
          <a:xfrm>
            <a:off x="545227" y="1083349"/>
            <a:ext cx="900553"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7" name="Rectangle 26"/>
          <p:cNvSpPr/>
          <p:nvPr/>
        </p:nvSpPr>
        <p:spPr bwMode="auto">
          <a:xfrm>
            <a:off x="1768309" y="1103444"/>
            <a:ext cx="125076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28" name="Rectangle 4"/>
          <p:cNvSpPr>
            <a:spLocks noChangeArrowheads="1"/>
          </p:cNvSpPr>
          <p:nvPr/>
        </p:nvSpPr>
        <p:spPr bwMode="auto">
          <a:xfrm>
            <a:off x="645287" y="1213232"/>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Client</a:t>
            </a:r>
          </a:p>
        </p:txBody>
      </p:sp>
      <p:sp>
        <p:nvSpPr>
          <p:cNvPr id="29" name="Rectangle 5"/>
          <p:cNvSpPr>
            <a:spLocks noChangeArrowheads="1"/>
          </p:cNvSpPr>
          <p:nvPr/>
        </p:nvSpPr>
        <p:spPr bwMode="auto">
          <a:xfrm>
            <a:off x="1868374" y="1233327"/>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34" name="Rectangle 33"/>
          <p:cNvSpPr/>
          <p:nvPr/>
        </p:nvSpPr>
        <p:spPr bwMode="auto">
          <a:xfrm>
            <a:off x="3219201" y="1103444"/>
            <a:ext cx="270165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35" name="Rectangle 6"/>
          <p:cNvSpPr>
            <a:spLocks noChangeArrowheads="1"/>
          </p:cNvSpPr>
          <p:nvPr/>
        </p:nvSpPr>
        <p:spPr bwMode="auto">
          <a:xfrm>
            <a:off x="4145921" y="1233327"/>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36" name="Rectangle 7"/>
          <p:cNvSpPr>
            <a:spLocks noChangeArrowheads="1"/>
          </p:cNvSpPr>
          <p:nvPr/>
        </p:nvSpPr>
        <p:spPr bwMode="auto">
          <a:xfrm>
            <a:off x="5020930" y="1233327"/>
            <a:ext cx="851931"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37" name="Rectangle 8"/>
          <p:cNvSpPr>
            <a:spLocks noChangeArrowheads="1"/>
          </p:cNvSpPr>
          <p:nvPr/>
        </p:nvSpPr>
        <p:spPr bwMode="auto">
          <a:xfrm>
            <a:off x="6171013" y="1233327"/>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49" name="Rectangle 48"/>
          <p:cNvSpPr/>
          <p:nvPr/>
        </p:nvSpPr>
        <p:spPr bwMode="auto">
          <a:xfrm>
            <a:off x="7642056" y="3036125"/>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0" name="Rectangle 49"/>
          <p:cNvSpPr/>
          <p:nvPr/>
        </p:nvSpPr>
        <p:spPr bwMode="auto">
          <a:xfrm>
            <a:off x="4746575" y="3036125"/>
            <a:ext cx="2795417"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1" name="Rectangle 6"/>
          <p:cNvSpPr>
            <a:spLocks noChangeArrowheads="1"/>
          </p:cNvSpPr>
          <p:nvPr/>
        </p:nvSpPr>
        <p:spPr bwMode="auto">
          <a:xfrm>
            <a:off x="5704107" y="3166008"/>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52" name="Rectangle 7"/>
          <p:cNvSpPr>
            <a:spLocks noChangeArrowheads="1"/>
          </p:cNvSpPr>
          <p:nvPr/>
        </p:nvSpPr>
        <p:spPr bwMode="auto">
          <a:xfrm>
            <a:off x="6580673" y="3166008"/>
            <a:ext cx="89609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53" name="Rectangle 8"/>
          <p:cNvSpPr>
            <a:spLocks noChangeArrowheads="1"/>
          </p:cNvSpPr>
          <p:nvPr/>
        </p:nvSpPr>
        <p:spPr bwMode="auto">
          <a:xfrm>
            <a:off x="7792147" y="3166008"/>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79" name="Rectangle 78"/>
          <p:cNvSpPr/>
          <p:nvPr/>
        </p:nvSpPr>
        <p:spPr bwMode="auto">
          <a:xfrm>
            <a:off x="7624832" y="3991203"/>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0" name="Rectangle 79"/>
          <p:cNvSpPr/>
          <p:nvPr/>
        </p:nvSpPr>
        <p:spPr bwMode="auto">
          <a:xfrm>
            <a:off x="4823111" y="3991203"/>
            <a:ext cx="2701658"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81" name="Rectangle 6"/>
          <p:cNvSpPr>
            <a:spLocks noChangeArrowheads="1"/>
          </p:cNvSpPr>
          <p:nvPr/>
        </p:nvSpPr>
        <p:spPr bwMode="auto">
          <a:xfrm>
            <a:off x="5742212" y="4121086"/>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82" name="Rectangle 7"/>
          <p:cNvSpPr>
            <a:spLocks noChangeArrowheads="1"/>
          </p:cNvSpPr>
          <p:nvPr/>
        </p:nvSpPr>
        <p:spPr bwMode="auto">
          <a:xfrm>
            <a:off x="6624216" y="4121086"/>
            <a:ext cx="84665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83" name="Rectangle 8"/>
          <p:cNvSpPr>
            <a:spLocks noChangeArrowheads="1"/>
          </p:cNvSpPr>
          <p:nvPr/>
        </p:nvSpPr>
        <p:spPr bwMode="auto">
          <a:xfrm>
            <a:off x="7774924" y="4121086"/>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18" name="TextBox 17"/>
          <p:cNvSpPr txBox="1"/>
          <p:nvPr/>
        </p:nvSpPr>
        <p:spPr>
          <a:xfrm>
            <a:off x="5526392" y="2798207"/>
            <a:ext cx="1460932"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Customer Micro-Service</a:t>
            </a:r>
          </a:p>
        </p:txBody>
      </p:sp>
      <p:sp>
        <p:nvSpPr>
          <p:cNvPr id="57" name="TextBox 56"/>
          <p:cNvSpPr txBox="1"/>
          <p:nvPr/>
        </p:nvSpPr>
        <p:spPr>
          <a:xfrm>
            <a:off x="5566931" y="3710566"/>
            <a:ext cx="1239718"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Order Micro-Service</a:t>
            </a:r>
          </a:p>
        </p:txBody>
      </p:sp>
      <p:sp>
        <p:nvSpPr>
          <p:cNvPr id="40" name="TextBox 39"/>
          <p:cNvSpPr txBox="1"/>
          <p:nvPr/>
        </p:nvSpPr>
        <p:spPr>
          <a:xfrm>
            <a:off x="3831302" y="871294"/>
            <a:ext cx="1611614"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Ordering Portal Application</a:t>
            </a:r>
          </a:p>
        </p:txBody>
      </p:sp>
      <p:sp>
        <p:nvSpPr>
          <p:cNvPr id="3" name="TextBox 2"/>
          <p:cNvSpPr txBox="1"/>
          <p:nvPr/>
        </p:nvSpPr>
        <p:spPr>
          <a:xfrm>
            <a:off x="322256" y="564393"/>
            <a:ext cx="6714866" cy="269433"/>
          </a:xfrm>
          <a:prstGeom prst="rect">
            <a:avLst/>
          </a:prstGeom>
          <a:noFill/>
        </p:spPr>
        <p:txBody>
          <a:bodyPr wrap="square" rtlCol="0">
            <a:spAutoFit/>
          </a:bodyPr>
          <a:lstStyle/>
          <a:p>
            <a:r>
              <a:rPr lang="en-US" sz="1151" dirty="0"/>
              <a:t>Ordering Portal Application calls the Customer Order MS that  Services composes (orchestrates) the results</a:t>
            </a:r>
          </a:p>
        </p:txBody>
      </p:sp>
      <p:sp>
        <p:nvSpPr>
          <p:cNvPr id="41" name="Rectangle 40">
            <a:extLst>
              <a:ext uri="{FF2B5EF4-FFF2-40B4-BE49-F238E27FC236}">
                <a16:creationId xmlns:a16="http://schemas.microsoft.com/office/drawing/2014/main" id="{7F3DAC7B-E689-7744-A027-8AD6E58CF147}"/>
              </a:ext>
            </a:extLst>
          </p:cNvPr>
          <p:cNvSpPr/>
          <p:nvPr/>
        </p:nvSpPr>
        <p:spPr bwMode="auto">
          <a:xfrm>
            <a:off x="892614" y="3420549"/>
            <a:ext cx="2795417"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45" name="Rectangle 6">
            <a:extLst>
              <a:ext uri="{FF2B5EF4-FFF2-40B4-BE49-F238E27FC236}">
                <a16:creationId xmlns:a16="http://schemas.microsoft.com/office/drawing/2014/main" id="{57605016-9281-8149-88C3-CF9BC18CFF15}"/>
              </a:ext>
            </a:extLst>
          </p:cNvPr>
          <p:cNvSpPr>
            <a:spLocks noChangeArrowheads="1"/>
          </p:cNvSpPr>
          <p:nvPr/>
        </p:nvSpPr>
        <p:spPr bwMode="auto">
          <a:xfrm>
            <a:off x="1850146" y="3550432"/>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46" name="Rectangle 7">
            <a:extLst>
              <a:ext uri="{FF2B5EF4-FFF2-40B4-BE49-F238E27FC236}">
                <a16:creationId xmlns:a16="http://schemas.microsoft.com/office/drawing/2014/main" id="{CBD880E8-7F89-DB4A-B18C-00CEB241BD9F}"/>
              </a:ext>
            </a:extLst>
          </p:cNvPr>
          <p:cNvSpPr>
            <a:spLocks noChangeArrowheads="1"/>
          </p:cNvSpPr>
          <p:nvPr/>
        </p:nvSpPr>
        <p:spPr bwMode="auto">
          <a:xfrm>
            <a:off x="2726712" y="3550432"/>
            <a:ext cx="89609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48" name="TextBox 47">
            <a:extLst>
              <a:ext uri="{FF2B5EF4-FFF2-40B4-BE49-F238E27FC236}">
                <a16:creationId xmlns:a16="http://schemas.microsoft.com/office/drawing/2014/main" id="{32706F40-B879-4444-9E03-778FAA7D030D}"/>
              </a:ext>
            </a:extLst>
          </p:cNvPr>
          <p:cNvSpPr txBox="1"/>
          <p:nvPr/>
        </p:nvSpPr>
        <p:spPr>
          <a:xfrm>
            <a:off x="1407820" y="3190166"/>
            <a:ext cx="1815196" cy="212055"/>
          </a:xfrm>
          <a:prstGeom prst="rect">
            <a:avLst/>
          </a:prstGeom>
          <a:noFill/>
        </p:spPr>
        <p:txBody>
          <a:bodyPr wrap="none" lIns="61414" tIns="30707" rIns="61414" bIns="30707" rtlCol="0">
            <a:spAutoFit/>
          </a:bodyPr>
          <a:lstStyle/>
          <a:p>
            <a:r>
              <a:rPr lang="en-US" sz="975" dirty="0">
                <a:solidFill>
                  <a:srgbClr val="44484F"/>
                </a:solidFill>
                <a:latin typeface="Arial"/>
                <a:cs typeface="Arial"/>
              </a:rPr>
              <a:t>Customer Order Micro-Service</a:t>
            </a:r>
          </a:p>
        </p:txBody>
      </p:sp>
      <p:cxnSp>
        <p:nvCxnSpPr>
          <p:cNvPr id="5" name="Elbow Connector 4">
            <a:extLst>
              <a:ext uri="{FF2B5EF4-FFF2-40B4-BE49-F238E27FC236}">
                <a16:creationId xmlns:a16="http://schemas.microsoft.com/office/drawing/2014/main" id="{58010097-621F-3D42-9277-C30018369CE2}"/>
              </a:ext>
            </a:extLst>
          </p:cNvPr>
          <p:cNvCxnSpPr>
            <a:cxnSpLocks/>
            <a:stCxn id="35" idx="2"/>
            <a:endCxn id="80" idx="1"/>
          </p:cNvCxnSpPr>
          <p:nvPr/>
        </p:nvCxnSpPr>
        <p:spPr>
          <a:xfrm rot="16200000" flipH="1">
            <a:off x="3318585" y="2768090"/>
            <a:ext cx="2732108" cy="276944"/>
          </a:xfrm>
          <a:prstGeom prst="bentConnector2">
            <a:avLst/>
          </a:prstGeom>
          <a:ln w="31750">
            <a:tailEnd type="triangle"/>
          </a:ln>
        </p:spPr>
        <p:style>
          <a:lnRef idx="2">
            <a:schemeClr val="accent1"/>
          </a:lnRef>
          <a:fillRef idx="0">
            <a:schemeClr val="accent1"/>
          </a:fillRef>
          <a:effectRef idx="1">
            <a:schemeClr val="accent1"/>
          </a:effectRef>
          <a:fontRef idx="minor">
            <a:schemeClr val="tx1"/>
          </a:fontRef>
        </p:style>
      </p:cxnSp>
      <p:cxnSp>
        <p:nvCxnSpPr>
          <p:cNvPr id="7" name="Elbow Connector 6">
            <a:extLst>
              <a:ext uri="{FF2B5EF4-FFF2-40B4-BE49-F238E27FC236}">
                <a16:creationId xmlns:a16="http://schemas.microsoft.com/office/drawing/2014/main" id="{6C7F62D0-1A90-9C4F-8A0C-C9136F2CFBC2}"/>
              </a:ext>
            </a:extLst>
          </p:cNvPr>
          <p:cNvCxnSpPr>
            <a:stCxn id="35" idx="2"/>
            <a:endCxn id="50" idx="1"/>
          </p:cNvCxnSpPr>
          <p:nvPr/>
        </p:nvCxnSpPr>
        <p:spPr>
          <a:xfrm rot="16200000" flipH="1">
            <a:off x="3757856" y="2328819"/>
            <a:ext cx="1777030" cy="200408"/>
          </a:xfrm>
          <a:prstGeom prst="bentConnector2">
            <a:avLst/>
          </a:prstGeom>
          <a:ln w="31750">
            <a:tailEnd type="triangle"/>
          </a:ln>
        </p:spPr>
        <p:style>
          <a:lnRef idx="2">
            <a:schemeClr val="accent1"/>
          </a:lnRef>
          <a:fillRef idx="0">
            <a:schemeClr val="accent1"/>
          </a:fillRef>
          <a:effectRef idx="1">
            <a:schemeClr val="accent1"/>
          </a:effectRef>
          <a:fontRef idx="minor">
            <a:schemeClr val="tx1"/>
          </a:fontRef>
        </p:style>
      </p:cxnSp>
      <p:cxnSp>
        <p:nvCxnSpPr>
          <p:cNvPr id="58" name="Elbow Connector 57">
            <a:extLst>
              <a:ext uri="{FF2B5EF4-FFF2-40B4-BE49-F238E27FC236}">
                <a16:creationId xmlns:a16="http://schemas.microsoft.com/office/drawing/2014/main" id="{95F2C897-E091-8741-8297-A5E04832A775}"/>
              </a:ext>
            </a:extLst>
          </p:cNvPr>
          <p:cNvCxnSpPr>
            <a:cxnSpLocks/>
            <a:endCxn id="41" idx="1"/>
          </p:cNvCxnSpPr>
          <p:nvPr/>
        </p:nvCxnSpPr>
        <p:spPr>
          <a:xfrm rot="5400000">
            <a:off x="1200319" y="1232804"/>
            <a:ext cx="2161454" cy="2776863"/>
          </a:xfrm>
          <a:prstGeom prst="bentConnector4">
            <a:avLst>
              <a:gd name="adj1" fmla="val 43490"/>
              <a:gd name="adj2" fmla="val 108232"/>
            </a:avLst>
          </a:prstGeom>
          <a:ln w="3175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4" name="Elbow Connector 13">
            <a:extLst>
              <a:ext uri="{FF2B5EF4-FFF2-40B4-BE49-F238E27FC236}">
                <a16:creationId xmlns:a16="http://schemas.microsoft.com/office/drawing/2014/main" id="{1F6A6A45-FF95-3F45-807E-2A6FD0FCCD8E}"/>
              </a:ext>
            </a:extLst>
          </p:cNvPr>
          <p:cNvCxnSpPr>
            <a:stCxn id="41" idx="3"/>
          </p:cNvCxnSpPr>
          <p:nvPr/>
        </p:nvCxnSpPr>
        <p:spPr>
          <a:xfrm flipV="1">
            <a:off x="3688031" y="3473189"/>
            <a:ext cx="1058544" cy="228773"/>
          </a:xfrm>
          <a:prstGeom prst="bentConnector3">
            <a:avLst/>
          </a:prstGeom>
          <a:ln w="31750">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Elbow Connector 15">
            <a:extLst>
              <a:ext uri="{FF2B5EF4-FFF2-40B4-BE49-F238E27FC236}">
                <a16:creationId xmlns:a16="http://schemas.microsoft.com/office/drawing/2014/main" id="{AACA7683-9E7B-EA47-9062-D81E1053AC33}"/>
              </a:ext>
            </a:extLst>
          </p:cNvPr>
          <p:cNvCxnSpPr/>
          <p:nvPr/>
        </p:nvCxnSpPr>
        <p:spPr>
          <a:xfrm>
            <a:off x="3715558" y="3710566"/>
            <a:ext cx="1107553" cy="717701"/>
          </a:xfrm>
          <a:prstGeom prst="bentConnector3">
            <a:avLst/>
          </a:prstGeom>
          <a:ln w="31750">
            <a:solidFill>
              <a:srgbClr val="00B050"/>
            </a:solidFill>
            <a:tailEnd type="triangle"/>
          </a:ln>
        </p:spPr>
        <p:style>
          <a:lnRef idx="2">
            <a:schemeClr val="accent1"/>
          </a:lnRef>
          <a:fillRef idx="0">
            <a:schemeClr val="accent1"/>
          </a:fillRef>
          <a:effectRef idx="1">
            <a:schemeClr val="accent1"/>
          </a:effectRef>
          <a:fontRef idx="minor">
            <a:schemeClr val="tx1"/>
          </a:fontRef>
        </p:style>
      </p:cxnSp>
      <p:sp>
        <p:nvSpPr>
          <p:cNvPr id="42" name="Rectangle 6">
            <a:extLst>
              <a:ext uri="{FF2B5EF4-FFF2-40B4-BE49-F238E27FC236}">
                <a16:creationId xmlns:a16="http://schemas.microsoft.com/office/drawing/2014/main" id="{97A35DD0-9F8A-BC41-8931-2C53D68898C7}"/>
              </a:ext>
            </a:extLst>
          </p:cNvPr>
          <p:cNvSpPr>
            <a:spLocks noChangeArrowheads="1"/>
          </p:cNvSpPr>
          <p:nvPr/>
        </p:nvSpPr>
        <p:spPr bwMode="auto">
          <a:xfrm>
            <a:off x="951058" y="3535487"/>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43" name="Rectangle 6">
            <a:extLst>
              <a:ext uri="{FF2B5EF4-FFF2-40B4-BE49-F238E27FC236}">
                <a16:creationId xmlns:a16="http://schemas.microsoft.com/office/drawing/2014/main" id="{D19E77DE-D643-2449-9124-4C53F2F99BCA}"/>
              </a:ext>
            </a:extLst>
          </p:cNvPr>
          <p:cNvSpPr>
            <a:spLocks noChangeArrowheads="1"/>
          </p:cNvSpPr>
          <p:nvPr/>
        </p:nvSpPr>
        <p:spPr bwMode="auto">
          <a:xfrm>
            <a:off x="3265619" y="1243061"/>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44" name="Rectangle 6">
            <a:extLst>
              <a:ext uri="{FF2B5EF4-FFF2-40B4-BE49-F238E27FC236}">
                <a16:creationId xmlns:a16="http://schemas.microsoft.com/office/drawing/2014/main" id="{0B1FFEDF-1CB7-1545-B565-645716E6CCD0}"/>
              </a:ext>
            </a:extLst>
          </p:cNvPr>
          <p:cNvSpPr>
            <a:spLocks noChangeArrowheads="1"/>
          </p:cNvSpPr>
          <p:nvPr/>
        </p:nvSpPr>
        <p:spPr bwMode="auto">
          <a:xfrm>
            <a:off x="4836224" y="3163852"/>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
        <p:nvSpPr>
          <p:cNvPr id="55" name="Rectangle 6">
            <a:extLst>
              <a:ext uri="{FF2B5EF4-FFF2-40B4-BE49-F238E27FC236}">
                <a16:creationId xmlns:a16="http://schemas.microsoft.com/office/drawing/2014/main" id="{22268323-21E7-BA4F-B57E-D859380AE811}"/>
              </a:ext>
            </a:extLst>
          </p:cNvPr>
          <p:cNvSpPr>
            <a:spLocks noChangeArrowheads="1"/>
          </p:cNvSpPr>
          <p:nvPr/>
        </p:nvSpPr>
        <p:spPr bwMode="auto">
          <a:xfrm>
            <a:off x="4881569" y="4121086"/>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Tree>
    <p:extLst>
      <p:ext uri="{BB962C8B-B14F-4D97-AF65-F5344CB8AC3E}">
        <p14:creationId xmlns:p14="http://schemas.microsoft.com/office/powerpoint/2010/main" val="27745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p:cNvSpPr/>
          <p:nvPr/>
        </p:nvSpPr>
        <p:spPr bwMode="auto">
          <a:xfrm>
            <a:off x="3653900" y="1653648"/>
            <a:ext cx="3016913" cy="1296144"/>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algn="ctr" defTabSz="597213"/>
            <a:r>
              <a:rPr lang="en-AU" sz="1151" dirty="0">
                <a:solidFill>
                  <a:srgbClr val="19479A"/>
                </a:solidFill>
                <a:latin typeface="Arial" pitchFamily="34" charset="0"/>
              </a:rPr>
              <a:t>Jetty</a:t>
            </a:r>
          </a:p>
        </p:txBody>
      </p:sp>
      <p:sp>
        <p:nvSpPr>
          <p:cNvPr id="2" name="Title 1"/>
          <p:cNvSpPr>
            <a:spLocks noGrp="1"/>
          </p:cNvSpPr>
          <p:nvPr>
            <p:ph type="title"/>
          </p:nvPr>
        </p:nvSpPr>
        <p:spPr/>
        <p:txBody>
          <a:bodyPr/>
          <a:lstStyle/>
          <a:p>
            <a:r>
              <a:rPr lang="en-AU" dirty="0"/>
              <a:t>Example: Ordering Portal Tiers and Deployment</a:t>
            </a:r>
          </a:p>
        </p:txBody>
      </p:sp>
      <p:sp>
        <p:nvSpPr>
          <p:cNvPr id="3" name="Slide Number Placeholder 2"/>
          <p:cNvSpPr>
            <a:spLocks noGrp="1"/>
          </p:cNvSpPr>
          <p:nvPr>
            <p:ph type="sldNum" sz="quarter" idx="4294967295"/>
          </p:nvPr>
        </p:nvSpPr>
        <p:spPr>
          <a:xfrm>
            <a:off x="8401050" y="4973638"/>
            <a:ext cx="742950" cy="171450"/>
          </a:xfrm>
          <a:prstGeom prst="rect">
            <a:avLst/>
          </a:prstGeom>
        </p:spPr>
        <p:txBody>
          <a:bodyPr/>
          <a:lstStyle/>
          <a:p>
            <a:pPr>
              <a:defRPr/>
            </a:pPr>
            <a:r>
              <a:rPr lang="en-US"/>
              <a:t>Page </a:t>
            </a:r>
            <a:fld id="{EF768935-0ECC-4F80-93D7-8CDF752FF974}" type="slidenum">
              <a:rPr lang="en-US" smtClean="0"/>
              <a:pPr>
                <a:defRPr/>
              </a:pPr>
              <a:t>33</a:t>
            </a:fld>
            <a:endParaRPr lang="en-US"/>
          </a:p>
        </p:txBody>
      </p:sp>
      <p:sp>
        <p:nvSpPr>
          <p:cNvPr id="45" name="Rectangle 44"/>
          <p:cNvSpPr/>
          <p:nvPr/>
        </p:nvSpPr>
        <p:spPr bwMode="auto">
          <a:xfrm>
            <a:off x="6840254" y="2355728"/>
            <a:ext cx="1150706"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47" name="TextBox 46"/>
          <p:cNvSpPr txBox="1"/>
          <p:nvPr/>
        </p:nvSpPr>
        <p:spPr>
          <a:xfrm>
            <a:off x="1169623" y="1329613"/>
            <a:ext cx="796499" cy="302679"/>
          </a:xfrm>
          <a:prstGeom prst="rect">
            <a:avLst/>
          </a:prstGeom>
          <a:noFill/>
        </p:spPr>
        <p:txBody>
          <a:bodyPr wrap="none" lIns="59721" tIns="29861" rIns="59721" bIns="29861" rtlCol="0">
            <a:spAutoFit/>
          </a:bodyPr>
          <a:lstStyle/>
          <a:p>
            <a:r>
              <a:rPr lang="en-AU" sz="1575" dirty="0">
                <a:solidFill>
                  <a:srgbClr val="CC99FF"/>
                </a:solidFill>
              </a:rPr>
              <a:t>Browser</a:t>
            </a:r>
          </a:p>
        </p:txBody>
      </p:sp>
      <p:sp>
        <p:nvSpPr>
          <p:cNvPr id="49" name="Rectangle 48"/>
          <p:cNvSpPr/>
          <p:nvPr/>
        </p:nvSpPr>
        <p:spPr bwMode="auto">
          <a:xfrm>
            <a:off x="1115616" y="1761660"/>
            <a:ext cx="1836204" cy="1188132"/>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151" dirty="0">
              <a:solidFill>
                <a:srgbClr val="19479A"/>
              </a:solidFill>
              <a:latin typeface="Arial" pitchFamily="34" charset="0"/>
            </a:endParaRPr>
          </a:p>
        </p:txBody>
      </p:sp>
      <p:sp>
        <p:nvSpPr>
          <p:cNvPr id="50" name="Rectangle 4"/>
          <p:cNvSpPr>
            <a:spLocks noChangeArrowheads="1"/>
          </p:cNvSpPr>
          <p:nvPr/>
        </p:nvSpPr>
        <p:spPr bwMode="auto">
          <a:xfrm>
            <a:off x="1215677" y="1891544"/>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125" dirty="0">
                <a:solidFill>
                  <a:schemeClr val="tx1"/>
                </a:solidFill>
              </a:rPr>
              <a:t>Client</a:t>
            </a:r>
          </a:p>
        </p:txBody>
      </p:sp>
      <p:sp>
        <p:nvSpPr>
          <p:cNvPr id="51" name="Rectangle 5"/>
          <p:cNvSpPr>
            <a:spLocks noChangeArrowheads="1"/>
          </p:cNvSpPr>
          <p:nvPr/>
        </p:nvSpPr>
        <p:spPr bwMode="auto">
          <a:xfrm>
            <a:off x="1763690" y="2480595"/>
            <a:ext cx="10591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sp>
        <p:nvSpPr>
          <p:cNvPr id="55" name="Rectangle 8"/>
          <p:cNvSpPr>
            <a:spLocks noChangeArrowheads="1"/>
          </p:cNvSpPr>
          <p:nvPr/>
        </p:nvSpPr>
        <p:spPr bwMode="auto">
          <a:xfrm>
            <a:off x="7002272" y="2463740"/>
            <a:ext cx="83713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Resource</a:t>
            </a:r>
          </a:p>
        </p:txBody>
      </p:sp>
      <p:sp>
        <p:nvSpPr>
          <p:cNvPr id="57" name="TextBox 56"/>
          <p:cNvSpPr txBox="1"/>
          <p:nvPr/>
        </p:nvSpPr>
        <p:spPr>
          <a:xfrm>
            <a:off x="4196491" y="1167594"/>
            <a:ext cx="1909111" cy="429637"/>
          </a:xfrm>
          <a:prstGeom prst="rect">
            <a:avLst/>
          </a:prstGeom>
          <a:noFill/>
        </p:spPr>
        <p:txBody>
          <a:bodyPr wrap="none" lIns="59721" tIns="29861" rIns="59721" bIns="29861" rtlCol="0">
            <a:spAutoFit/>
          </a:bodyPr>
          <a:lstStyle/>
          <a:p>
            <a:pPr algn="ctr"/>
            <a:r>
              <a:rPr lang="en-AU" sz="1200" dirty="0">
                <a:solidFill>
                  <a:srgbClr val="CC99FF"/>
                </a:solidFill>
              </a:rPr>
              <a:t>4 Tiers deployed in Monolith</a:t>
            </a:r>
            <a:br>
              <a:rPr lang="en-AU" sz="1200" dirty="0">
                <a:solidFill>
                  <a:srgbClr val="CC99FF"/>
                </a:solidFill>
              </a:rPr>
            </a:br>
            <a:r>
              <a:rPr lang="en-AU" sz="1200" dirty="0">
                <a:solidFill>
                  <a:srgbClr val="CC99FF"/>
                </a:solidFill>
              </a:rPr>
              <a:t>Jetty application</a:t>
            </a:r>
          </a:p>
        </p:txBody>
      </p:sp>
      <p:sp>
        <p:nvSpPr>
          <p:cNvPr id="58" name="TextBox 57"/>
          <p:cNvSpPr txBox="1"/>
          <p:nvPr/>
        </p:nvSpPr>
        <p:spPr>
          <a:xfrm>
            <a:off x="6678235" y="3111811"/>
            <a:ext cx="1138388" cy="244971"/>
          </a:xfrm>
          <a:prstGeom prst="rect">
            <a:avLst/>
          </a:prstGeom>
          <a:noFill/>
        </p:spPr>
        <p:txBody>
          <a:bodyPr wrap="none" lIns="59721" tIns="29861" rIns="59721" bIns="29861" rtlCol="0">
            <a:spAutoFit/>
          </a:bodyPr>
          <a:lstStyle/>
          <a:p>
            <a:r>
              <a:rPr lang="en-AU" sz="1200" dirty="0">
                <a:solidFill>
                  <a:srgbClr val="CC99FF"/>
                </a:solidFill>
              </a:rPr>
              <a:t>Portal DB Server</a:t>
            </a:r>
          </a:p>
        </p:txBody>
      </p:sp>
      <p:cxnSp>
        <p:nvCxnSpPr>
          <p:cNvPr id="59" name="Straight Arrow Connector 58"/>
          <p:cNvCxnSpPr>
            <a:stCxn id="51" idx="3"/>
          </p:cNvCxnSpPr>
          <p:nvPr/>
        </p:nvCxnSpPr>
        <p:spPr bwMode="auto">
          <a:xfrm>
            <a:off x="2822878" y="2634184"/>
            <a:ext cx="1101052" cy="0"/>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2573780" y="3003799"/>
            <a:ext cx="650399" cy="337304"/>
          </a:xfrm>
          <a:prstGeom prst="rect">
            <a:avLst/>
          </a:prstGeom>
          <a:noFill/>
        </p:spPr>
        <p:txBody>
          <a:bodyPr wrap="square" lIns="59721" tIns="29861" rIns="59721" bIns="29861" rtlCol="0">
            <a:spAutoFit/>
          </a:bodyPr>
          <a:lstStyle/>
          <a:p>
            <a:r>
              <a:rPr lang="en-AU" sz="900" dirty="0">
                <a:solidFill>
                  <a:srgbClr val="55CCFF"/>
                </a:solidFill>
              </a:rPr>
              <a:t>JSON / HTTP</a:t>
            </a:r>
          </a:p>
        </p:txBody>
      </p:sp>
      <p:sp>
        <p:nvSpPr>
          <p:cNvPr id="62" name="Rectangle 6"/>
          <p:cNvSpPr>
            <a:spLocks noChangeArrowheads="1"/>
          </p:cNvSpPr>
          <p:nvPr/>
        </p:nvSpPr>
        <p:spPr bwMode="auto">
          <a:xfrm>
            <a:off x="4810226" y="2478227"/>
            <a:ext cx="80049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Domain</a:t>
            </a:r>
          </a:p>
        </p:txBody>
      </p:sp>
      <p:sp>
        <p:nvSpPr>
          <p:cNvPr id="63" name="Rectangle 7"/>
          <p:cNvSpPr>
            <a:spLocks noChangeArrowheads="1"/>
          </p:cNvSpPr>
          <p:nvPr/>
        </p:nvSpPr>
        <p:spPr bwMode="auto">
          <a:xfrm>
            <a:off x="5696528" y="2478227"/>
            <a:ext cx="884345"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Integration</a:t>
            </a:r>
          </a:p>
        </p:txBody>
      </p:sp>
      <p:sp>
        <p:nvSpPr>
          <p:cNvPr id="64" name="Rectangle 6"/>
          <p:cNvSpPr>
            <a:spLocks noChangeArrowheads="1"/>
          </p:cNvSpPr>
          <p:nvPr/>
        </p:nvSpPr>
        <p:spPr bwMode="auto">
          <a:xfrm>
            <a:off x="3743926" y="1886529"/>
            <a:ext cx="105826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Presentation</a:t>
            </a:r>
          </a:p>
        </p:txBody>
      </p:sp>
      <p:cxnSp>
        <p:nvCxnSpPr>
          <p:cNvPr id="66" name="Straight Arrow Connector 65"/>
          <p:cNvCxnSpPr>
            <a:stCxn id="50" idx="3"/>
            <a:endCxn id="64" idx="1"/>
          </p:cNvCxnSpPr>
          <p:nvPr/>
        </p:nvCxnSpPr>
        <p:spPr bwMode="auto">
          <a:xfrm flipV="1">
            <a:off x="1904455" y="2040120"/>
            <a:ext cx="1839470" cy="5015"/>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67" name="TextBox 66"/>
          <p:cNvSpPr txBox="1"/>
          <p:nvPr/>
        </p:nvSpPr>
        <p:spPr>
          <a:xfrm>
            <a:off x="2627784" y="1383619"/>
            <a:ext cx="510813" cy="337304"/>
          </a:xfrm>
          <a:prstGeom prst="rect">
            <a:avLst/>
          </a:prstGeom>
          <a:solidFill>
            <a:schemeClr val="bg1"/>
          </a:solidFill>
        </p:spPr>
        <p:txBody>
          <a:bodyPr wrap="square" lIns="59721" tIns="29861" rIns="59721" bIns="29861" rtlCol="0">
            <a:spAutoFit/>
          </a:bodyPr>
          <a:lstStyle/>
          <a:p>
            <a:r>
              <a:rPr lang="en-AU" sz="900" dirty="0">
                <a:solidFill>
                  <a:schemeClr val="tx2">
                    <a:lumMod val="60000"/>
                    <a:lumOff val="40000"/>
                  </a:schemeClr>
                </a:solidFill>
              </a:rPr>
              <a:t>HTML / HTTP</a:t>
            </a:r>
          </a:p>
        </p:txBody>
      </p:sp>
      <p:sp>
        <p:nvSpPr>
          <p:cNvPr id="83" name="TextBox 82"/>
          <p:cNvSpPr txBox="1"/>
          <p:nvPr/>
        </p:nvSpPr>
        <p:spPr>
          <a:xfrm>
            <a:off x="1277635" y="4515966"/>
            <a:ext cx="6181050" cy="244971"/>
          </a:xfrm>
          <a:prstGeom prst="rect">
            <a:avLst/>
          </a:prstGeom>
          <a:noFill/>
        </p:spPr>
        <p:txBody>
          <a:bodyPr wrap="none" lIns="59721" tIns="29861" rIns="59721" bIns="29861" rtlCol="0">
            <a:spAutoFit/>
          </a:bodyPr>
          <a:lstStyle/>
          <a:p>
            <a:r>
              <a:rPr lang="en-AU" sz="1200" dirty="0">
                <a:solidFill>
                  <a:srgbClr val="FF0000"/>
                </a:solidFill>
              </a:rPr>
              <a:t>Examples: Global Site Selector, WAF, Load Balancers, Apache Proxy, </a:t>
            </a:r>
            <a:r>
              <a:rPr lang="en-AU" sz="1200" dirty="0" err="1">
                <a:solidFill>
                  <a:srgbClr val="FF0000"/>
                </a:solidFill>
              </a:rPr>
              <a:t>WebGate</a:t>
            </a:r>
            <a:r>
              <a:rPr lang="en-AU" sz="1200" dirty="0">
                <a:solidFill>
                  <a:srgbClr val="FF0000"/>
                </a:solidFill>
              </a:rPr>
              <a:t>, API Gateway, BEFE  </a:t>
            </a:r>
          </a:p>
        </p:txBody>
      </p:sp>
      <p:cxnSp>
        <p:nvCxnSpPr>
          <p:cNvPr id="46" name="Straight Arrow Connector 45"/>
          <p:cNvCxnSpPr>
            <a:cxnSpLocks/>
            <a:stCxn id="63" idx="3"/>
            <a:endCxn id="55" idx="1"/>
          </p:cNvCxnSpPr>
          <p:nvPr/>
        </p:nvCxnSpPr>
        <p:spPr bwMode="auto">
          <a:xfrm flipV="1">
            <a:off x="6580873" y="2617331"/>
            <a:ext cx="421399" cy="14487"/>
          </a:xfrm>
          <a:prstGeom prst="straightConnector1">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a:stCxn id="50" idx="2"/>
            <a:endCxn id="51" idx="1"/>
          </p:cNvCxnSpPr>
          <p:nvPr/>
        </p:nvCxnSpPr>
        <p:spPr bwMode="auto">
          <a:xfrm rot="16200000" flipH="1">
            <a:off x="1444146" y="2314644"/>
            <a:ext cx="435461" cy="203623"/>
          </a:xfrm>
          <a:prstGeom prst="bentConnector2">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87" name="TextBox 86"/>
          <p:cNvSpPr txBox="1"/>
          <p:nvPr/>
        </p:nvSpPr>
        <p:spPr>
          <a:xfrm>
            <a:off x="6834021" y="3353805"/>
            <a:ext cx="945963" cy="244971"/>
          </a:xfrm>
          <a:prstGeom prst="rect">
            <a:avLst/>
          </a:prstGeom>
          <a:noFill/>
        </p:spPr>
        <p:txBody>
          <a:bodyPr wrap="none" lIns="59721" tIns="29861" rIns="59721" bIns="29861" rtlCol="0">
            <a:spAutoFit/>
          </a:bodyPr>
          <a:lstStyle/>
          <a:p>
            <a:r>
              <a:rPr lang="en-AU" sz="1200" dirty="0">
                <a:solidFill>
                  <a:srgbClr val="CC99FF"/>
                </a:solidFill>
              </a:rPr>
              <a:t>iB2B Services</a:t>
            </a:r>
          </a:p>
        </p:txBody>
      </p:sp>
      <p:sp>
        <p:nvSpPr>
          <p:cNvPr id="9" name="Rectangle 8"/>
          <p:cNvSpPr/>
          <p:nvPr/>
        </p:nvSpPr>
        <p:spPr>
          <a:xfrm>
            <a:off x="3167844" y="843558"/>
            <a:ext cx="270030" cy="3510390"/>
          </a:xfrm>
          <a:prstGeom prst="rect">
            <a:avLst/>
          </a:prstGeom>
          <a:ln w="26670">
            <a:solidFill>
              <a:srgbClr val="FF0000"/>
            </a:solidFill>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a:solidFill>
                  <a:srgbClr val="FF0000"/>
                </a:solidFill>
              </a:rPr>
              <a:t>Access </a:t>
            </a:r>
          </a:p>
          <a:p>
            <a:pPr algn="ctr"/>
            <a:r>
              <a:rPr lang="en-US" sz="1800" dirty="0">
                <a:solidFill>
                  <a:srgbClr val="FF0000"/>
                </a:solidFill>
              </a:rPr>
              <a:t> Tier</a:t>
            </a:r>
          </a:p>
        </p:txBody>
      </p:sp>
      <p:cxnSp>
        <p:nvCxnSpPr>
          <p:cNvPr id="88" name="Straight Arrow Connector 85"/>
          <p:cNvCxnSpPr>
            <a:stCxn id="64" idx="2"/>
          </p:cNvCxnSpPr>
          <p:nvPr/>
        </p:nvCxnSpPr>
        <p:spPr bwMode="auto">
          <a:xfrm rot="16200000" flipH="1">
            <a:off x="4130160" y="2336609"/>
            <a:ext cx="286885" cy="1085"/>
          </a:xfrm>
          <a:prstGeom prst="bentConnector3">
            <a:avLst>
              <a:gd name="adj1" fmla="val 50000"/>
            </a:avLst>
          </a:prstGeom>
          <a:ln w="39370">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89" name="TextBox 88"/>
          <p:cNvSpPr txBox="1"/>
          <p:nvPr/>
        </p:nvSpPr>
        <p:spPr>
          <a:xfrm>
            <a:off x="7124683" y="3598777"/>
            <a:ext cx="463651" cy="244971"/>
          </a:xfrm>
          <a:prstGeom prst="rect">
            <a:avLst/>
          </a:prstGeom>
          <a:noFill/>
        </p:spPr>
        <p:txBody>
          <a:bodyPr wrap="none" lIns="59721" tIns="29861" rIns="59721" bIns="29861" rtlCol="0">
            <a:spAutoFit/>
          </a:bodyPr>
          <a:lstStyle/>
          <a:p>
            <a:r>
              <a:rPr lang="en-AU" sz="1200" dirty="0">
                <a:solidFill>
                  <a:srgbClr val="CC99FF"/>
                </a:solidFill>
              </a:rPr>
              <a:t>Email</a:t>
            </a:r>
          </a:p>
        </p:txBody>
      </p:sp>
      <p:sp>
        <p:nvSpPr>
          <p:cNvPr id="30" name="Rectangle 6">
            <a:extLst>
              <a:ext uri="{FF2B5EF4-FFF2-40B4-BE49-F238E27FC236}">
                <a16:creationId xmlns:a16="http://schemas.microsoft.com/office/drawing/2014/main" id="{6D99BF02-B38F-4548-B284-19F0D62729F3}"/>
              </a:ext>
            </a:extLst>
          </p:cNvPr>
          <p:cNvSpPr>
            <a:spLocks noChangeArrowheads="1"/>
          </p:cNvSpPr>
          <p:nvPr/>
        </p:nvSpPr>
        <p:spPr bwMode="auto">
          <a:xfrm>
            <a:off x="3910198" y="2470983"/>
            <a:ext cx="810088"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125" dirty="0">
                <a:solidFill>
                  <a:schemeClr val="tx1">
                    <a:lumMod val="95000"/>
                    <a:lumOff val="5000"/>
                  </a:schemeClr>
                </a:solidFill>
              </a:rPr>
              <a:t>Application</a:t>
            </a:r>
          </a:p>
        </p:txBody>
      </p:sp>
    </p:spTree>
    <p:extLst>
      <p:ext uri="{BB962C8B-B14F-4D97-AF65-F5344CB8AC3E}">
        <p14:creationId xmlns:p14="http://schemas.microsoft.com/office/powerpoint/2010/main" val="12200852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Microservices</a:t>
            </a:r>
            <a:r>
              <a:rPr lang="en-AU" dirty="0"/>
              <a:t> / Self Contained System - Slice the Tiers</a:t>
            </a:r>
          </a:p>
        </p:txBody>
      </p:sp>
      <p:sp>
        <p:nvSpPr>
          <p:cNvPr id="72" name="Rectangle 71"/>
          <p:cNvSpPr/>
          <p:nvPr/>
        </p:nvSpPr>
        <p:spPr>
          <a:xfrm>
            <a:off x="343238" y="649946"/>
            <a:ext cx="6733448" cy="302679"/>
          </a:xfrm>
          <a:prstGeom prst="rect">
            <a:avLst/>
          </a:prstGeom>
        </p:spPr>
        <p:txBody>
          <a:bodyPr wrap="square" lIns="59719" tIns="29861" rIns="59719" bIns="29861">
            <a:spAutoFit/>
          </a:bodyPr>
          <a:lstStyle/>
          <a:p>
            <a:r>
              <a:rPr lang="en-AU" sz="1575" dirty="0"/>
              <a:t>Decompose, slice, the domain into independent Services.</a:t>
            </a:r>
          </a:p>
        </p:txBody>
      </p:sp>
      <p:grpSp>
        <p:nvGrpSpPr>
          <p:cNvPr id="64" name="Group 63"/>
          <p:cNvGrpSpPr/>
          <p:nvPr/>
        </p:nvGrpSpPr>
        <p:grpSpPr>
          <a:xfrm>
            <a:off x="4189858" y="1020757"/>
            <a:ext cx="4015501" cy="3531277"/>
            <a:chOff x="1650408" y="983962"/>
            <a:chExt cx="4015501" cy="3531277"/>
          </a:xfrm>
        </p:grpSpPr>
        <p:sp>
          <p:nvSpPr>
            <p:cNvPr id="6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70"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7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7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7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9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3"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4"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5"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Integration</a:t>
              </a:r>
            </a:p>
          </p:txBody>
        </p:sp>
        <p:sp>
          <p:nvSpPr>
            <p:cNvPr id="96"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7"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8"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99"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00"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Resource</a:t>
              </a:r>
            </a:p>
          </p:txBody>
        </p:sp>
        <p:sp>
          <p:nvSpPr>
            <p:cNvPr id="101"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Domain</a:t>
              </a:r>
            </a:p>
          </p:txBody>
        </p:sp>
        <p:sp>
          <p:nvSpPr>
            <p:cNvPr id="102"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3"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4"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7"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09"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0"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12"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13"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4"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5"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6"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05"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6"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8"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118" name="Text Box 4"/>
          <p:cNvSpPr txBox="1">
            <a:spLocks noChangeArrowheads="1"/>
          </p:cNvSpPr>
          <p:nvPr/>
        </p:nvSpPr>
        <p:spPr bwMode="auto">
          <a:xfrm rot="16200000">
            <a:off x="2627005" y="3112685"/>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19" name="Text Box 21"/>
          <p:cNvSpPr txBox="1">
            <a:spLocks noChangeArrowheads="1"/>
          </p:cNvSpPr>
          <p:nvPr/>
        </p:nvSpPr>
        <p:spPr bwMode="auto">
          <a:xfrm rot="18867015">
            <a:off x="7102966" y="3820767"/>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
        <p:nvSpPr>
          <p:cNvPr id="63" name="TextBox 62"/>
          <p:cNvSpPr txBox="1"/>
          <p:nvPr/>
        </p:nvSpPr>
        <p:spPr>
          <a:xfrm>
            <a:off x="413290" y="1152516"/>
            <a:ext cx="3380605" cy="3568958"/>
          </a:xfrm>
          <a:prstGeom prst="rect">
            <a:avLst/>
          </a:prstGeom>
          <a:noFill/>
        </p:spPr>
        <p:txBody>
          <a:bodyPr wrap="square" lIns="59719" tIns="29861" rIns="59719" bIns="29861" rtlCol="0">
            <a:spAutoFit/>
          </a:bodyPr>
          <a:lstStyle/>
          <a:p>
            <a:pPr marL="171450" indent="-171450">
              <a:buFont typeface="Arial" charset="0"/>
              <a:buChar char="•"/>
            </a:pPr>
            <a:r>
              <a:rPr lang="en-AU" sz="1200" dirty="0">
                <a:solidFill>
                  <a:srgbClr val="1A1818"/>
                </a:solidFill>
              </a:rPr>
              <a:t>May separate a Monolith into separate Bounded Contexts each provided by an independent system/service;</a:t>
            </a:r>
          </a:p>
          <a:p>
            <a:pPr marL="171450" indent="-171450">
              <a:buFont typeface="Arial" charset="0"/>
              <a:buChar char="•"/>
            </a:pPr>
            <a:r>
              <a:rPr lang="en-AU" sz="1200" dirty="0">
                <a:solidFill>
                  <a:srgbClr val="1A1818"/>
                </a:solidFill>
              </a:rPr>
              <a:t>Two approaches:</a:t>
            </a:r>
          </a:p>
          <a:p>
            <a:pPr marL="458787" lvl="1" indent="-228600">
              <a:buFont typeface="+mj-lt"/>
              <a:buAutoNum type="arabicPeriod"/>
            </a:pPr>
            <a:r>
              <a:rPr lang="en-AU" sz="1200" b="1" dirty="0">
                <a:solidFill>
                  <a:srgbClr val="000000"/>
                </a:solidFill>
              </a:rPr>
              <a:t>‘Self Contained System’ (SCS) </a:t>
            </a:r>
            <a:r>
              <a:rPr lang="en-AU" sz="1200" dirty="0">
                <a:solidFill>
                  <a:srgbClr val="000000"/>
                </a:solidFill>
              </a:rPr>
              <a:t>is a vertical slice of a Monolith that is autonomous, it has its own UI, business logic and data storage.</a:t>
            </a:r>
            <a:r>
              <a:rPr lang="en-AU" sz="1200" dirty="0">
                <a:solidFill>
                  <a:srgbClr val="1A1818"/>
                </a:solidFill>
              </a:rPr>
              <a:t> </a:t>
            </a:r>
          </a:p>
          <a:p>
            <a:pPr marL="458787" lvl="1" indent="-228600">
              <a:buFont typeface="+mj-lt"/>
              <a:buAutoNum type="arabicPeriod"/>
            </a:pPr>
            <a:r>
              <a:rPr lang="en-AU" sz="1200" b="1" dirty="0">
                <a:solidFill>
                  <a:srgbClr val="1A1818"/>
                </a:solidFill>
              </a:rPr>
              <a:t>‘</a:t>
            </a:r>
            <a:r>
              <a:rPr lang="en-AU" sz="1200" b="1" dirty="0" err="1">
                <a:solidFill>
                  <a:srgbClr val="1A1818"/>
                </a:solidFill>
              </a:rPr>
              <a:t>Microservices</a:t>
            </a:r>
            <a:r>
              <a:rPr lang="en-AU" sz="1200" b="1" dirty="0">
                <a:solidFill>
                  <a:srgbClr val="1A1818"/>
                </a:solidFill>
              </a:rPr>
              <a:t>’ </a:t>
            </a:r>
            <a:r>
              <a:rPr lang="en-AU" sz="1200" dirty="0">
                <a:solidFill>
                  <a:srgbClr val="1A1818"/>
                </a:solidFill>
              </a:rPr>
              <a:t>also cut across the Tiers for a specific part of the business domain; however unlike and SCS they share tiers/services;</a:t>
            </a:r>
          </a:p>
          <a:p>
            <a:pPr marL="636587" lvl="2" indent="-228600">
              <a:buFont typeface="Arial" charset="0"/>
              <a:buChar char="•"/>
            </a:pPr>
            <a:r>
              <a:rPr lang="en-AU" sz="1200" dirty="0">
                <a:solidFill>
                  <a:srgbClr val="1A1818"/>
                </a:solidFill>
              </a:rPr>
              <a:t>‘API Gateway’ provides Access via boundary external/internal or domain/subdomain;</a:t>
            </a:r>
          </a:p>
          <a:p>
            <a:pPr marL="636587" lvl="2" indent="-228600">
              <a:buFont typeface="Arial" charset="0"/>
              <a:buChar char="•"/>
            </a:pPr>
            <a:r>
              <a:rPr lang="en-AU" sz="1200" dirty="0" err="1">
                <a:solidFill>
                  <a:srgbClr val="1A1818"/>
                </a:solidFill>
              </a:rPr>
              <a:t>Microservices</a:t>
            </a:r>
            <a:r>
              <a:rPr lang="en-AU" sz="1200" dirty="0">
                <a:solidFill>
                  <a:srgbClr val="1A1818"/>
                </a:solidFill>
              </a:rPr>
              <a:t> may provide their own Presentation, e.g. </a:t>
            </a:r>
            <a:r>
              <a:rPr lang="en-AU" sz="1200" dirty="0" err="1">
                <a:solidFill>
                  <a:srgbClr val="1A1818"/>
                </a:solidFill>
              </a:rPr>
              <a:t>Protobuf</a:t>
            </a:r>
            <a:r>
              <a:rPr lang="en-AU" sz="1200" dirty="0">
                <a:solidFill>
                  <a:srgbClr val="1A1818"/>
                </a:solidFill>
              </a:rPr>
              <a:t>/ JSON/HTML/XML</a:t>
            </a:r>
            <a:r>
              <a:rPr lang="mr-IN" sz="1200" dirty="0">
                <a:solidFill>
                  <a:srgbClr val="1A1818"/>
                </a:solidFill>
              </a:rPr>
              <a:t>…</a:t>
            </a:r>
            <a:r>
              <a:rPr lang="en-AU" sz="1200" dirty="0">
                <a:solidFill>
                  <a:srgbClr val="1A1818"/>
                </a:solidFill>
              </a:rPr>
              <a:t>..</a:t>
            </a:r>
          </a:p>
          <a:p>
            <a:pPr marL="636587" lvl="2" indent="-228600">
              <a:buFont typeface="Arial" charset="0"/>
              <a:buChar char="•"/>
            </a:pPr>
            <a:r>
              <a:rPr lang="en-AU" sz="1200" dirty="0">
                <a:solidFill>
                  <a:srgbClr val="1A1818"/>
                </a:solidFill>
              </a:rPr>
              <a:t>Domain services may be Orchestrated by the Services Layer</a:t>
            </a:r>
          </a:p>
        </p:txBody>
      </p:sp>
      <p:sp>
        <p:nvSpPr>
          <p:cNvPr id="3" name="Parallelogram 2"/>
          <p:cNvSpPr/>
          <p:nvPr/>
        </p:nvSpPr>
        <p:spPr bwMode="auto">
          <a:xfrm>
            <a:off x="5737506" y="1237885"/>
            <a:ext cx="2223589" cy="299343"/>
          </a:xfrm>
          <a:prstGeom prst="parallelogram">
            <a:avLst>
              <a:gd name="adj" fmla="val 100811"/>
            </a:avLst>
          </a:prstGeom>
          <a:solidFill>
            <a:srgbClr val="FFFF00">
              <a:alpha val="36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endParaRPr>
          </a:p>
        </p:txBody>
      </p:sp>
      <p:sp>
        <p:nvSpPr>
          <p:cNvPr id="65" name="Parallelogram 64"/>
          <p:cNvSpPr/>
          <p:nvPr/>
        </p:nvSpPr>
        <p:spPr bwMode="auto">
          <a:xfrm>
            <a:off x="5955581" y="1537450"/>
            <a:ext cx="1761905" cy="176245"/>
          </a:xfrm>
          <a:prstGeom prst="parallelogram">
            <a:avLst>
              <a:gd name="adj" fmla="val 100811"/>
            </a:avLst>
          </a:prstGeom>
          <a:solidFill>
            <a:srgbClr val="FF0000">
              <a:alpha val="42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6" name="Parallelogram 65"/>
          <p:cNvSpPr/>
          <p:nvPr/>
        </p:nvSpPr>
        <p:spPr bwMode="auto">
          <a:xfrm>
            <a:off x="5737506" y="1720539"/>
            <a:ext cx="1766334" cy="233615"/>
          </a:xfrm>
          <a:prstGeom prst="parallelogram">
            <a:avLst>
              <a:gd name="adj" fmla="val 100811"/>
            </a:avLst>
          </a:prstGeom>
          <a:solidFill>
            <a:srgbClr val="92D050">
              <a:alpha val="59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7" name="Parallelogram 66"/>
          <p:cNvSpPr/>
          <p:nvPr/>
        </p:nvSpPr>
        <p:spPr bwMode="auto">
          <a:xfrm>
            <a:off x="4664422" y="1943124"/>
            <a:ext cx="2598663" cy="324045"/>
          </a:xfrm>
          <a:prstGeom prst="parallelogram">
            <a:avLst>
              <a:gd name="adj" fmla="val 87584"/>
            </a:avLst>
          </a:prstGeom>
          <a:solidFill>
            <a:schemeClr val="bg2">
              <a:lumMod val="40000"/>
              <a:lumOff val="60000"/>
              <a:alpha val="51000"/>
            </a:scheme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0" name="Text Box 4"/>
          <p:cNvSpPr txBox="1">
            <a:spLocks noChangeArrowheads="1"/>
          </p:cNvSpPr>
          <p:nvPr/>
        </p:nvSpPr>
        <p:spPr bwMode="auto">
          <a:xfrm rot="21596303">
            <a:off x="5517429" y="723661"/>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
        <p:nvSpPr>
          <p:cNvPr id="121" name="Parallelogram 120"/>
          <p:cNvSpPr/>
          <p:nvPr/>
        </p:nvSpPr>
        <p:spPr bwMode="auto">
          <a:xfrm>
            <a:off x="6427727" y="1025227"/>
            <a:ext cx="1761905" cy="211268"/>
          </a:xfrm>
          <a:prstGeom prst="parallelogram">
            <a:avLst>
              <a:gd name="adj" fmla="val 100811"/>
            </a:avLst>
          </a:prstGeom>
          <a:solidFill>
            <a:srgbClr val="FF0000">
              <a:alpha val="25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2" name="Text Box 9"/>
          <p:cNvSpPr txBox="1">
            <a:spLocks noChangeArrowheads="1"/>
          </p:cNvSpPr>
          <p:nvPr/>
        </p:nvSpPr>
        <p:spPr bwMode="auto">
          <a:xfrm rot="18863331">
            <a:off x="5791426" y="1423767"/>
            <a:ext cx="1085325"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7030A0"/>
                </a:solidFill>
                <a:effectLst>
                  <a:outerShdw blurRad="38100" dist="38100" dir="2700000" algn="tl">
                    <a:srgbClr val="C0C0C0"/>
                  </a:outerShdw>
                </a:effectLst>
              </a:rPr>
              <a:t>Application</a:t>
            </a:r>
          </a:p>
        </p:txBody>
      </p:sp>
      <p:sp>
        <p:nvSpPr>
          <p:cNvPr id="4" name="TextBox 3"/>
          <p:cNvSpPr txBox="1"/>
          <p:nvPr/>
        </p:nvSpPr>
        <p:spPr>
          <a:xfrm>
            <a:off x="7350205" y="976195"/>
            <a:ext cx="602281" cy="328423"/>
          </a:xfrm>
          <a:prstGeom prst="rect">
            <a:avLst/>
          </a:prstGeom>
          <a:noFill/>
        </p:spPr>
        <p:txBody>
          <a:bodyPr wrap="none" rtlCol="0">
            <a:spAutoFit/>
          </a:bodyPr>
          <a:lstStyle/>
          <a:p>
            <a:r>
              <a:rPr lang="en-US" dirty="0"/>
              <a:t>MS-1</a:t>
            </a:r>
          </a:p>
        </p:txBody>
      </p:sp>
      <p:sp>
        <p:nvSpPr>
          <p:cNvPr id="123" name="TextBox 122"/>
          <p:cNvSpPr txBox="1"/>
          <p:nvPr/>
        </p:nvSpPr>
        <p:spPr>
          <a:xfrm>
            <a:off x="7151957" y="1211160"/>
            <a:ext cx="602281" cy="328423"/>
          </a:xfrm>
          <a:prstGeom prst="rect">
            <a:avLst/>
          </a:prstGeom>
          <a:noFill/>
        </p:spPr>
        <p:txBody>
          <a:bodyPr wrap="none" rtlCol="0">
            <a:spAutoFit/>
          </a:bodyPr>
          <a:lstStyle/>
          <a:p>
            <a:r>
              <a:rPr lang="en-US"/>
              <a:t>MS-2</a:t>
            </a:r>
          </a:p>
        </p:txBody>
      </p:sp>
      <p:sp>
        <p:nvSpPr>
          <p:cNvPr id="124" name="TextBox 123"/>
          <p:cNvSpPr txBox="1"/>
          <p:nvPr/>
        </p:nvSpPr>
        <p:spPr>
          <a:xfrm>
            <a:off x="6820237" y="1461655"/>
            <a:ext cx="602281" cy="328423"/>
          </a:xfrm>
          <a:prstGeom prst="rect">
            <a:avLst/>
          </a:prstGeom>
          <a:noFill/>
        </p:spPr>
        <p:txBody>
          <a:bodyPr wrap="none" rtlCol="0">
            <a:spAutoFit/>
          </a:bodyPr>
          <a:lstStyle/>
          <a:p>
            <a:r>
              <a:rPr lang="en-US" dirty="0"/>
              <a:t>MS-3</a:t>
            </a:r>
          </a:p>
        </p:txBody>
      </p:sp>
      <p:sp>
        <p:nvSpPr>
          <p:cNvPr id="125" name="TextBox 124"/>
          <p:cNvSpPr txBox="1"/>
          <p:nvPr/>
        </p:nvSpPr>
        <p:spPr>
          <a:xfrm>
            <a:off x="6645476" y="1678063"/>
            <a:ext cx="602281" cy="328423"/>
          </a:xfrm>
          <a:prstGeom prst="rect">
            <a:avLst/>
          </a:prstGeom>
          <a:noFill/>
        </p:spPr>
        <p:txBody>
          <a:bodyPr wrap="none" rtlCol="0">
            <a:spAutoFit/>
          </a:bodyPr>
          <a:lstStyle/>
          <a:p>
            <a:r>
              <a:rPr lang="en-US"/>
              <a:t>MS-4</a:t>
            </a:r>
            <a:endParaRPr lang="en-US" dirty="0"/>
          </a:p>
        </p:txBody>
      </p:sp>
      <p:sp>
        <p:nvSpPr>
          <p:cNvPr id="126" name="TextBox 125"/>
          <p:cNvSpPr txBox="1"/>
          <p:nvPr/>
        </p:nvSpPr>
        <p:spPr>
          <a:xfrm>
            <a:off x="6408696" y="1932321"/>
            <a:ext cx="602281" cy="328423"/>
          </a:xfrm>
          <a:prstGeom prst="rect">
            <a:avLst/>
          </a:prstGeom>
          <a:noFill/>
        </p:spPr>
        <p:txBody>
          <a:bodyPr wrap="none" rtlCol="0">
            <a:spAutoFit/>
          </a:bodyPr>
          <a:lstStyle/>
          <a:p>
            <a:r>
              <a:rPr lang="en-US" dirty="0"/>
              <a:t>MS-5</a:t>
            </a:r>
          </a:p>
        </p:txBody>
      </p:sp>
    </p:spTree>
    <p:extLst>
      <p:ext uri="{BB962C8B-B14F-4D97-AF65-F5344CB8AC3E}">
        <p14:creationId xmlns:p14="http://schemas.microsoft.com/office/powerpoint/2010/main" val="4698755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MicroFront</a:t>
            </a:r>
            <a:r>
              <a:rPr lang="en-AU" dirty="0"/>
              <a:t>  Ends / Self Contained System - Slice the Tiers</a:t>
            </a:r>
          </a:p>
        </p:txBody>
      </p:sp>
      <p:grpSp>
        <p:nvGrpSpPr>
          <p:cNvPr id="64" name="Group 63"/>
          <p:cNvGrpSpPr/>
          <p:nvPr/>
        </p:nvGrpSpPr>
        <p:grpSpPr>
          <a:xfrm>
            <a:off x="4189858" y="1020757"/>
            <a:ext cx="4015501" cy="3531277"/>
            <a:chOff x="1650408" y="983962"/>
            <a:chExt cx="4015501" cy="3531277"/>
          </a:xfrm>
        </p:grpSpPr>
        <p:sp>
          <p:nvSpPr>
            <p:cNvPr id="6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70"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7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7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7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9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3"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4"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5"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96"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7"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8"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99"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00"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01"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02"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3"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4"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7"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09"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0"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12"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13"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4"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5"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6"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05"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6"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8"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118" name="Text Box 4"/>
          <p:cNvSpPr txBox="1">
            <a:spLocks noChangeArrowheads="1"/>
          </p:cNvSpPr>
          <p:nvPr/>
        </p:nvSpPr>
        <p:spPr bwMode="auto">
          <a:xfrm rot="16200000">
            <a:off x="2627005" y="3112685"/>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19" name="Text Box 21"/>
          <p:cNvSpPr txBox="1">
            <a:spLocks noChangeArrowheads="1"/>
          </p:cNvSpPr>
          <p:nvPr/>
        </p:nvSpPr>
        <p:spPr bwMode="auto">
          <a:xfrm rot="18867015">
            <a:off x="7102966" y="3820767"/>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
        <p:nvSpPr>
          <p:cNvPr id="63" name="TextBox 62"/>
          <p:cNvSpPr txBox="1"/>
          <p:nvPr/>
        </p:nvSpPr>
        <p:spPr>
          <a:xfrm>
            <a:off x="540486" y="793372"/>
            <a:ext cx="2922886" cy="3938290"/>
          </a:xfrm>
          <a:prstGeom prst="rect">
            <a:avLst/>
          </a:prstGeom>
          <a:noFill/>
        </p:spPr>
        <p:txBody>
          <a:bodyPr wrap="square" lIns="59719" tIns="29861" rIns="59719" bIns="29861" rtlCol="0">
            <a:spAutoFit/>
          </a:bodyPr>
          <a:lstStyle/>
          <a:p>
            <a:pPr marL="171450" indent="-171450">
              <a:buFont typeface="Arial" charset="0"/>
              <a:buChar char="•"/>
            </a:pPr>
            <a:r>
              <a:rPr lang="en-AU" sz="1400" dirty="0">
                <a:solidFill>
                  <a:srgbClr val="1A1818"/>
                </a:solidFill>
              </a:rPr>
              <a:t>Micro Front Ends (MFs) may separate a Front End Monolith into separate Bounded Contexts as with backend)</a:t>
            </a:r>
          </a:p>
          <a:p>
            <a:pPr marL="171450" indent="-171450">
              <a:buFont typeface="Arial" charset="0"/>
              <a:buChar char="•"/>
            </a:pPr>
            <a:endParaRPr lang="en-AU" sz="1400" dirty="0">
              <a:solidFill>
                <a:srgbClr val="1A1818"/>
              </a:solidFill>
            </a:endParaRPr>
          </a:p>
          <a:p>
            <a:pPr marL="171450" indent="-171450">
              <a:buFont typeface="Arial" charset="0"/>
              <a:buChar char="•"/>
            </a:pPr>
            <a:r>
              <a:rPr lang="en-AU" sz="1400" dirty="0">
                <a:solidFill>
                  <a:srgbClr val="1A1818"/>
                </a:solidFill>
              </a:rPr>
              <a:t>The idea behind MFs is to think about a website or web app as a composition of features which are owned by independent teams. </a:t>
            </a:r>
          </a:p>
          <a:p>
            <a:pPr marL="171450" indent="-171450">
              <a:buFont typeface="Arial" charset="0"/>
              <a:buChar char="•"/>
            </a:pPr>
            <a:endParaRPr lang="en-AU" sz="1400" dirty="0">
              <a:solidFill>
                <a:srgbClr val="1A1818"/>
              </a:solidFill>
            </a:endParaRPr>
          </a:p>
          <a:p>
            <a:pPr marL="171450" indent="-171450">
              <a:buFont typeface="Arial" charset="0"/>
              <a:buChar char="•"/>
            </a:pPr>
            <a:r>
              <a:rPr lang="en-AU" sz="1400" dirty="0">
                <a:solidFill>
                  <a:srgbClr val="1A1818"/>
                </a:solidFill>
              </a:rPr>
              <a:t>Each team has a distinct area of business or mission it cares about and specialises in. </a:t>
            </a:r>
          </a:p>
          <a:p>
            <a:pPr marL="171450" indent="-171450">
              <a:buFont typeface="Arial" charset="0"/>
              <a:buChar char="•"/>
            </a:pPr>
            <a:endParaRPr lang="en-AU" sz="1400" dirty="0">
              <a:solidFill>
                <a:srgbClr val="1A1818"/>
              </a:solidFill>
            </a:endParaRPr>
          </a:p>
          <a:p>
            <a:pPr marL="171450" indent="-171450">
              <a:buFont typeface="Arial" charset="0"/>
              <a:buChar char="•"/>
            </a:pPr>
            <a:r>
              <a:rPr lang="en-AU" sz="1400" dirty="0">
                <a:solidFill>
                  <a:srgbClr val="1A1818"/>
                </a:solidFill>
              </a:rPr>
              <a:t>A team is cross functional and develops its features end-to-end, from database to user interface.</a:t>
            </a:r>
          </a:p>
          <a:p>
            <a:pPr marL="171450" indent="-171450">
              <a:buFont typeface="Arial" charset="0"/>
              <a:buChar char="•"/>
            </a:pPr>
            <a:endParaRPr lang="en-AU" sz="1400" dirty="0">
              <a:solidFill>
                <a:srgbClr val="1A1818"/>
              </a:solidFill>
            </a:endParaRPr>
          </a:p>
        </p:txBody>
      </p:sp>
      <p:sp>
        <p:nvSpPr>
          <p:cNvPr id="120" name="Text Box 4"/>
          <p:cNvSpPr txBox="1">
            <a:spLocks noChangeArrowheads="1"/>
          </p:cNvSpPr>
          <p:nvPr/>
        </p:nvSpPr>
        <p:spPr bwMode="auto">
          <a:xfrm rot="21596303">
            <a:off x="7160862" y="687989"/>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Tiers / Services</a:t>
            </a:r>
          </a:p>
        </p:txBody>
      </p:sp>
      <p:sp>
        <p:nvSpPr>
          <p:cNvPr id="122" name="Text Box 9"/>
          <p:cNvSpPr txBox="1">
            <a:spLocks noChangeArrowheads="1"/>
          </p:cNvSpPr>
          <p:nvPr/>
        </p:nvSpPr>
        <p:spPr bwMode="auto">
          <a:xfrm rot="18863331">
            <a:off x="5805148" y="1392685"/>
            <a:ext cx="1042287"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grpSp>
        <p:nvGrpSpPr>
          <p:cNvPr id="5" name="Group 4">
            <a:extLst>
              <a:ext uri="{FF2B5EF4-FFF2-40B4-BE49-F238E27FC236}">
                <a16:creationId xmlns:a16="http://schemas.microsoft.com/office/drawing/2014/main" id="{188A825E-9195-BD47-9E7E-6D5AA2B41B86}"/>
              </a:ext>
            </a:extLst>
          </p:cNvPr>
          <p:cNvGrpSpPr/>
          <p:nvPr/>
        </p:nvGrpSpPr>
        <p:grpSpPr>
          <a:xfrm>
            <a:off x="3586527" y="988180"/>
            <a:ext cx="4594687" cy="1315806"/>
            <a:chOff x="3586527" y="970916"/>
            <a:chExt cx="4594687" cy="1315806"/>
          </a:xfrm>
        </p:grpSpPr>
        <p:sp>
          <p:nvSpPr>
            <p:cNvPr id="3" name="Parallelogram 2"/>
            <p:cNvSpPr/>
            <p:nvPr/>
          </p:nvSpPr>
          <p:spPr bwMode="auto">
            <a:xfrm>
              <a:off x="4283933" y="1237926"/>
              <a:ext cx="3675991" cy="263291"/>
            </a:xfrm>
            <a:prstGeom prst="parallelogram">
              <a:avLst>
                <a:gd name="adj" fmla="val 100811"/>
              </a:avLst>
            </a:prstGeom>
            <a:solidFill>
              <a:srgbClr val="FFFF00">
                <a:alpha val="36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endParaRPr>
            </a:p>
          </p:txBody>
        </p:sp>
        <p:sp>
          <p:nvSpPr>
            <p:cNvPr id="65" name="Parallelogram 64"/>
            <p:cNvSpPr/>
            <p:nvPr/>
          </p:nvSpPr>
          <p:spPr bwMode="auto">
            <a:xfrm>
              <a:off x="4050485" y="1502508"/>
              <a:ext cx="3685103" cy="267843"/>
            </a:xfrm>
            <a:prstGeom prst="parallelogram">
              <a:avLst>
                <a:gd name="adj" fmla="val 100811"/>
              </a:avLst>
            </a:prstGeom>
            <a:solidFill>
              <a:srgbClr val="FF0000">
                <a:alpha val="42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6" name="Parallelogram 65"/>
            <p:cNvSpPr/>
            <p:nvPr/>
          </p:nvSpPr>
          <p:spPr bwMode="auto">
            <a:xfrm>
              <a:off x="3838772" y="1770948"/>
              <a:ext cx="3642033" cy="207580"/>
            </a:xfrm>
            <a:prstGeom prst="parallelogram">
              <a:avLst>
                <a:gd name="adj" fmla="val 100811"/>
              </a:avLst>
            </a:prstGeom>
            <a:solidFill>
              <a:srgbClr val="92D050">
                <a:alpha val="59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7" name="Parallelogram 66"/>
            <p:cNvSpPr/>
            <p:nvPr/>
          </p:nvSpPr>
          <p:spPr bwMode="auto">
            <a:xfrm>
              <a:off x="3586527" y="1980648"/>
              <a:ext cx="3707571" cy="291272"/>
            </a:xfrm>
            <a:prstGeom prst="parallelogram">
              <a:avLst>
                <a:gd name="adj" fmla="val 87584"/>
              </a:avLst>
            </a:prstGeom>
            <a:solidFill>
              <a:schemeClr val="bg2">
                <a:lumMod val="40000"/>
                <a:lumOff val="60000"/>
                <a:alpha val="51000"/>
              </a:scheme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1" name="Parallelogram 120"/>
            <p:cNvSpPr/>
            <p:nvPr/>
          </p:nvSpPr>
          <p:spPr bwMode="auto">
            <a:xfrm>
              <a:off x="4543282" y="1024675"/>
              <a:ext cx="3637932" cy="205138"/>
            </a:xfrm>
            <a:prstGeom prst="parallelogram">
              <a:avLst>
                <a:gd name="adj" fmla="val 100811"/>
              </a:avLst>
            </a:prstGeom>
            <a:solidFill>
              <a:srgbClr val="FF0000">
                <a:alpha val="25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4" name="TextBox 3"/>
            <p:cNvSpPr txBox="1"/>
            <p:nvPr/>
          </p:nvSpPr>
          <p:spPr>
            <a:xfrm>
              <a:off x="4673955" y="970916"/>
              <a:ext cx="603050" cy="328423"/>
            </a:xfrm>
            <a:prstGeom prst="rect">
              <a:avLst/>
            </a:prstGeom>
            <a:noFill/>
          </p:spPr>
          <p:txBody>
            <a:bodyPr wrap="none" rtlCol="0">
              <a:spAutoFit/>
            </a:bodyPr>
            <a:lstStyle/>
            <a:p>
              <a:r>
                <a:rPr lang="en-US" dirty="0"/>
                <a:t>MF-1</a:t>
              </a:r>
            </a:p>
          </p:txBody>
        </p:sp>
        <p:sp>
          <p:nvSpPr>
            <p:cNvPr id="123" name="TextBox 122"/>
            <p:cNvSpPr txBox="1"/>
            <p:nvPr/>
          </p:nvSpPr>
          <p:spPr>
            <a:xfrm>
              <a:off x="4416791" y="1212519"/>
              <a:ext cx="603050" cy="328423"/>
            </a:xfrm>
            <a:prstGeom prst="rect">
              <a:avLst/>
            </a:prstGeom>
            <a:noFill/>
          </p:spPr>
          <p:txBody>
            <a:bodyPr wrap="none" rtlCol="0">
              <a:spAutoFit/>
            </a:bodyPr>
            <a:lstStyle/>
            <a:p>
              <a:r>
                <a:rPr lang="en-US" dirty="0"/>
                <a:t>MF-2</a:t>
              </a:r>
            </a:p>
          </p:txBody>
        </p:sp>
        <p:sp>
          <p:nvSpPr>
            <p:cNvPr id="124" name="TextBox 123"/>
            <p:cNvSpPr txBox="1"/>
            <p:nvPr/>
          </p:nvSpPr>
          <p:spPr>
            <a:xfrm>
              <a:off x="4201568" y="1446257"/>
              <a:ext cx="603050" cy="328423"/>
            </a:xfrm>
            <a:prstGeom prst="rect">
              <a:avLst/>
            </a:prstGeom>
            <a:noFill/>
          </p:spPr>
          <p:txBody>
            <a:bodyPr wrap="square" rtlCol="0">
              <a:spAutoFit/>
            </a:bodyPr>
            <a:lstStyle/>
            <a:p>
              <a:r>
                <a:rPr lang="en-US" dirty="0"/>
                <a:t>MF-3</a:t>
              </a:r>
            </a:p>
          </p:txBody>
        </p:sp>
        <p:sp>
          <p:nvSpPr>
            <p:cNvPr id="125" name="TextBox 124"/>
            <p:cNvSpPr txBox="1"/>
            <p:nvPr/>
          </p:nvSpPr>
          <p:spPr>
            <a:xfrm>
              <a:off x="3987312" y="1701732"/>
              <a:ext cx="603050" cy="328423"/>
            </a:xfrm>
            <a:prstGeom prst="rect">
              <a:avLst/>
            </a:prstGeom>
            <a:noFill/>
          </p:spPr>
          <p:txBody>
            <a:bodyPr wrap="none" rtlCol="0">
              <a:spAutoFit/>
            </a:bodyPr>
            <a:lstStyle/>
            <a:p>
              <a:r>
                <a:rPr lang="en-US" dirty="0"/>
                <a:t>MF-4</a:t>
              </a:r>
            </a:p>
          </p:txBody>
        </p:sp>
        <p:sp>
          <p:nvSpPr>
            <p:cNvPr id="126" name="TextBox 125"/>
            <p:cNvSpPr txBox="1"/>
            <p:nvPr/>
          </p:nvSpPr>
          <p:spPr>
            <a:xfrm>
              <a:off x="3713887" y="1958299"/>
              <a:ext cx="603050" cy="328423"/>
            </a:xfrm>
            <a:prstGeom prst="rect">
              <a:avLst/>
            </a:prstGeom>
            <a:noFill/>
          </p:spPr>
          <p:txBody>
            <a:bodyPr wrap="none" rtlCol="0">
              <a:spAutoFit/>
            </a:bodyPr>
            <a:lstStyle/>
            <a:p>
              <a:r>
                <a:rPr lang="en-US" dirty="0"/>
                <a:t>MF-5</a:t>
              </a:r>
            </a:p>
          </p:txBody>
        </p:sp>
      </p:grpSp>
    </p:spTree>
    <p:extLst>
      <p:ext uri="{BB962C8B-B14F-4D97-AF65-F5344CB8AC3E}">
        <p14:creationId xmlns:p14="http://schemas.microsoft.com/office/powerpoint/2010/main" val="5813966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Straight Arrow Connector 54"/>
          <p:cNvCxnSpPr>
            <a:stCxn id="53" idx="3"/>
            <a:endCxn id="52" idx="1"/>
          </p:cNvCxnSpPr>
          <p:nvPr/>
        </p:nvCxnSpPr>
        <p:spPr>
          <a:xfrm>
            <a:off x="1393953" y="995023"/>
            <a:ext cx="6264816" cy="0"/>
          </a:xfrm>
          <a:prstGeom prst="straightConnector1">
            <a:avLst/>
          </a:prstGeom>
          <a:ln w="31750">
            <a:headEnd type="triangle"/>
            <a:tailEnd type="triangle"/>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a:t>CAs Layered API Architecture  - To Cube / Tiers</a:t>
            </a:r>
          </a:p>
        </p:txBody>
      </p:sp>
      <p:grpSp>
        <p:nvGrpSpPr>
          <p:cNvPr id="3" name="Group 2"/>
          <p:cNvGrpSpPr/>
          <p:nvPr/>
        </p:nvGrpSpPr>
        <p:grpSpPr>
          <a:xfrm>
            <a:off x="4831827" y="2093452"/>
            <a:ext cx="3031258" cy="2599766"/>
            <a:chOff x="1650408" y="983962"/>
            <a:chExt cx="4041125" cy="3531277"/>
          </a:xfrm>
        </p:grpSpPr>
        <p:sp>
          <p:nvSpPr>
            <p:cNvPr id="4"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5"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6"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7"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8"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10"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11"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2"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13"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4"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5"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6"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7"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8"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9"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1"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2"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4"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5"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6"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7"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28"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29"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30"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31"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32"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33"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34"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35"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36"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37"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38"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39"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40"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41" name="Text Box 9"/>
            <p:cNvSpPr txBox="1">
              <a:spLocks noChangeArrowheads="1"/>
            </p:cNvSpPr>
            <p:nvPr/>
          </p:nvSpPr>
          <p:spPr bwMode="auto">
            <a:xfrm rot="18863331">
              <a:off x="3192525" y="1357765"/>
              <a:ext cx="1069655"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42"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43"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44"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45"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46"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sp>
          <p:nvSpPr>
            <p:cNvPr id="47"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48"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49"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50"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grpSp>
      <p:sp>
        <p:nvSpPr>
          <p:cNvPr id="52" name="Rectangle 51"/>
          <p:cNvSpPr/>
          <p:nvPr/>
        </p:nvSpPr>
        <p:spPr bwMode="auto">
          <a:xfrm>
            <a:off x="7658769" y="713610"/>
            <a:ext cx="889631" cy="562825"/>
          </a:xfrm>
          <a:prstGeom prst="rect">
            <a:avLst/>
          </a:prstGeom>
          <a:solidFill>
            <a:schemeClr val="accent3">
              <a:lumMod val="50000"/>
            </a:schemeClr>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53" name="Rectangle 52"/>
          <p:cNvSpPr/>
          <p:nvPr/>
        </p:nvSpPr>
        <p:spPr bwMode="auto">
          <a:xfrm>
            <a:off x="470761" y="713610"/>
            <a:ext cx="923192" cy="562825"/>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54" name="Rectangle 4"/>
          <p:cNvSpPr>
            <a:spLocks noChangeArrowheads="1"/>
          </p:cNvSpPr>
          <p:nvPr/>
        </p:nvSpPr>
        <p:spPr bwMode="auto">
          <a:xfrm>
            <a:off x="580762" y="841432"/>
            <a:ext cx="688776"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non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Client</a:t>
            </a:r>
          </a:p>
        </p:txBody>
      </p:sp>
      <p:sp>
        <p:nvSpPr>
          <p:cNvPr id="62" name="Rectangle 61"/>
          <p:cNvSpPr/>
          <p:nvPr/>
        </p:nvSpPr>
        <p:spPr bwMode="auto">
          <a:xfrm>
            <a:off x="1620086" y="713610"/>
            <a:ext cx="945143" cy="562825"/>
          </a:xfrm>
          <a:prstGeom prst="rect">
            <a:avLst/>
          </a:prstGeom>
          <a:solidFill>
            <a:schemeClr val="bg2">
              <a:lumMod val="40000"/>
              <a:lumOff val="6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63" name="Rectangle 8"/>
          <p:cNvSpPr>
            <a:spLocks noChangeArrowheads="1"/>
          </p:cNvSpPr>
          <p:nvPr/>
        </p:nvSpPr>
        <p:spPr bwMode="auto">
          <a:xfrm>
            <a:off x="1732061" y="855086"/>
            <a:ext cx="715335"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Security</a:t>
            </a:r>
          </a:p>
        </p:txBody>
      </p:sp>
      <p:sp>
        <p:nvSpPr>
          <p:cNvPr id="69" name="Rectangle 68"/>
          <p:cNvSpPr/>
          <p:nvPr/>
        </p:nvSpPr>
        <p:spPr bwMode="auto">
          <a:xfrm>
            <a:off x="2677259" y="715679"/>
            <a:ext cx="858997" cy="562825"/>
          </a:xfrm>
          <a:prstGeom prst="rect">
            <a:avLst/>
          </a:prstGeom>
          <a:solidFill>
            <a:schemeClr val="bg2">
              <a:lumMod val="40000"/>
              <a:lumOff val="6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0" name="Rectangle 8"/>
          <p:cNvSpPr>
            <a:spLocks noChangeArrowheads="1"/>
          </p:cNvSpPr>
          <p:nvPr/>
        </p:nvSpPr>
        <p:spPr bwMode="auto">
          <a:xfrm>
            <a:off x="2776395" y="845188"/>
            <a:ext cx="683695"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Caching</a:t>
            </a:r>
          </a:p>
        </p:txBody>
      </p:sp>
      <p:sp>
        <p:nvSpPr>
          <p:cNvPr id="71" name="Rectangle 70"/>
          <p:cNvSpPr/>
          <p:nvPr/>
        </p:nvSpPr>
        <p:spPr bwMode="auto">
          <a:xfrm>
            <a:off x="3633823" y="719281"/>
            <a:ext cx="1150706" cy="562825"/>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2" name="Rectangle 8"/>
          <p:cNvSpPr>
            <a:spLocks noChangeArrowheads="1"/>
          </p:cNvSpPr>
          <p:nvPr/>
        </p:nvSpPr>
        <p:spPr bwMode="auto">
          <a:xfrm>
            <a:off x="3733804" y="836134"/>
            <a:ext cx="953462"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Representation</a:t>
            </a:r>
          </a:p>
        </p:txBody>
      </p:sp>
      <p:sp>
        <p:nvSpPr>
          <p:cNvPr id="74" name="Rectangle 73"/>
          <p:cNvSpPr/>
          <p:nvPr/>
        </p:nvSpPr>
        <p:spPr bwMode="auto">
          <a:xfrm>
            <a:off x="4965440" y="713610"/>
            <a:ext cx="1150706" cy="562825"/>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5" name="Rectangle 8"/>
          <p:cNvSpPr>
            <a:spLocks noChangeArrowheads="1"/>
          </p:cNvSpPr>
          <p:nvPr/>
        </p:nvSpPr>
        <p:spPr bwMode="auto">
          <a:xfrm>
            <a:off x="5115531" y="841432"/>
            <a:ext cx="878820"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Orchestration</a:t>
            </a:r>
          </a:p>
        </p:txBody>
      </p:sp>
      <p:sp>
        <p:nvSpPr>
          <p:cNvPr id="76" name="Rectangle 8"/>
          <p:cNvSpPr>
            <a:spLocks noChangeArrowheads="1"/>
          </p:cNvSpPr>
          <p:nvPr/>
        </p:nvSpPr>
        <p:spPr bwMode="auto">
          <a:xfrm>
            <a:off x="7751027" y="824126"/>
            <a:ext cx="674909"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a:solidFill>
                  <a:schemeClr val="tx1">
                    <a:lumMod val="95000"/>
                    <a:lumOff val="5000"/>
                  </a:schemeClr>
                </a:solidFill>
              </a:rPr>
              <a:t>Backend</a:t>
            </a:r>
            <a:endParaRPr lang="en-US" sz="1000" dirty="0">
              <a:solidFill>
                <a:schemeClr val="tx1">
                  <a:lumMod val="95000"/>
                  <a:lumOff val="5000"/>
                </a:schemeClr>
              </a:solidFill>
            </a:endParaRPr>
          </a:p>
        </p:txBody>
      </p:sp>
      <p:sp>
        <p:nvSpPr>
          <p:cNvPr id="68" name="Rectangle 67"/>
          <p:cNvSpPr/>
          <p:nvPr/>
        </p:nvSpPr>
        <p:spPr bwMode="auto">
          <a:xfrm>
            <a:off x="5803771" y="1828862"/>
            <a:ext cx="193050" cy="202794"/>
          </a:xfrm>
          <a:prstGeom prst="rect">
            <a:avLst/>
          </a:prstGeom>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3" name="Rectangle 72"/>
          <p:cNvSpPr/>
          <p:nvPr/>
        </p:nvSpPr>
        <p:spPr bwMode="auto">
          <a:xfrm>
            <a:off x="6083124" y="1829544"/>
            <a:ext cx="220361" cy="206713"/>
          </a:xfrm>
          <a:prstGeom prst="rect">
            <a:avLst/>
          </a:prstGeom>
          <a:solidFill>
            <a:schemeClr val="bg2">
              <a:lumMod val="40000"/>
              <a:lumOff val="60000"/>
            </a:schemeClr>
          </a:solidFill>
          <a:ln>
            <a:headEnd type="none" w="med" len="med"/>
            <a:tailEnd type="none" w="med" len="med"/>
          </a:ln>
        </p:spPr>
        <p:style>
          <a:lnRef idx="1">
            <a:schemeClr val="accent5"/>
          </a:lnRef>
          <a:fillRef idx="2">
            <a:schemeClr val="accent5"/>
          </a:fillRef>
          <a:effectRef idx="1">
            <a:schemeClr val="accent5"/>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7" name="Rectangle 76"/>
          <p:cNvSpPr/>
          <p:nvPr/>
        </p:nvSpPr>
        <p:spPr bwMode="auto">
          <a:xfrm>
            <a:off x="6376675" y="1829291"/>
            <a:ext cx="209411" cy="213689"/>
          </a:xfrm>
          <a:prstGeom prst="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8" name="Rectangle 77"/>
          <p:cNvSpPr/>
          <p:nvPr/>
        </p:nvSpPr>
        <p:spPr bwMode="auto">
          <a:xfrm>
            <a:off x="6659277" y="1829291"/>
            <a:ext cx="238875" cy="208937"/>
          </a:xfrm>
          <a:prstGeom prst="rect">
            <a:avLst/>
          </a:prstGeom>
          <a:ln>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79" name="Rectangle 78"/>
          <p:cNvSpPr/>
          <p:nvPr/>
        </p:nvSpPr>
        <p:spPr bwMode="auto">
          <a:xfrm>
            <a:off x="6964713" y="1827809"/>
            <a:ext cx="543726" cy="210609"/>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pic>
        <p:nvPicPr>
          <p:cNvPr id="56" name="Picture 55"/>
          <p:cNvPicPr>
            <a:picLocks noChangeAspect="1"/>
          </p:cNvPicPr>
          <p:nvPr/>
        </p:nvPicPr>
        <p:blipFill>
          <a:blip r:embed="rId3"/>
          <a:stretch>
            <a:fillRect/>
          </a:stretch>
        </p:blipFill>
        <p:spPr>
          <a:xfrm>
            <a:off x="787946" y="1431713"/>
            <a:ext cx="3639221" cy="3530045"/>
          </a:xfrm>
          <a:prstGeom prst="rect">
            <a:avLst/>
          </a:prstGeom>
        </p:spPr>
      </p:pic>
      <p:sp>
        <p:nvSpPr>
          <p:cNvPr id="80" name="Rectangle 79"/>
          <p:cNvSpPr/>
          <p:nvPr/>
        </p:nvSpPr>
        <p:spPr bwMode="auto">
          <a:xfrm>
            <a:off x="6262148" y="719281"/>
            <a:ext cx="1189878" cy="562825"/>
          </a:xfrm>
          <a:prstGeom prst="rect">
            <a:avLst/>
          </a:prstGeom>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
        <p:nvSpPr>
          <p:cNvPr id="83" name="Rectangle 8"/>
          <p:cNvSpPr>
            <a:spLocks noChangeArrowheads="1"/>
          </p:cNvSpPr>
          <p:nvPr/>
        </p:nvSpPr>
        <p:spPr bwMode="auto">
          <a:xfrm>
            <a:off x="6354406" y="829797"/>
            <a:ext cx="998207" cy="307181"/>
          </a:xfrm>
          <a:prstGeom prst="rect">
            <a:avLst/>
          </a:prstGeom>
          <a:ln>
            <a:noFill/>
            <a:headEnd/>
            <a:tailEnd/>
          </a:ln>
        </p:spPr>
        <p:style>
          <a:lnRef idx="1">
            <a:schemeClr val="accent6"/>
          </a:lnRef>
          <a:fillRef idx="2">
            <a:schemeClr val="accent6"/>
          </a:fillRef>
          <a:effectRef idx="1">
            <a:schemeClr val="accent6"/>
          </a:effectRef>
          <a:fontRef idx="minor">
            <a:schemeClr val="dk1"/>
          </a:fontRef>
        </p:style>
        <p:txBody>
          <a:bodyPr wrap="square" lIns="72332" tIns="36167" rIns="72332" bIns="36167" anchor="ctr">
            <a:noAutofit/>
          </a:bodyPr>
          <a:lstStyle/>
          <a:p>
            <a:pPr algn="ctr" eaLnBrk="0" hangingPunct="0">
              <a:lnSpc>
                <a:spcPct val="100000"/>
              </a:lnSpc>
              <a:defRPr/>
            </a:pPr>
            <a:r>
              <a:rPr lang="en-US" sz="1000" dirty="0">
                <a:solidFill>
                  <a:schemeClr val="tx1">
                    <a:lumMod val="95000"/>
                    <a:lumOff val="5000"/>
                  </a:schemeClr>
                </a:solidFill>
              </a:rPr>
              <a:t>Implementation </a:t>
            </a:r>
          </a:p>
        </p:txBody>
      </p:sp>
      <p:sp>
        <p:nvSpPr>
          <p:cNvPr id="84" name="Rectangle 83"/>
          <p:cNvSpPr/>
          <p:nvPr/>
        </p:nvSpPr>
        <p:spPr bwMode="auto">
          <a:xfrm>
            <a:off x="7570434" y="1828862"/>
            <a:ext cx="244531" cy="210562"/>
          </a:xfrm>
          <a:prstGeom prst="rect">
            <a:avLst/>
          </a:prstGeom>
          <a:solidFill>
            <a:schemeClr val="accent3">
              <a:lumMod val="50000"/>
            </a:schemeClr>
          </a:solidFill>
          <a:ln>
            <a:headEnd type="none" w="med" len="med"/>
            <a:tailEnd type="none" w="med" len="med"/>
          </a:ln>
        </p:spPr>
        <p:style>
          <a:lnRef idx="3">
            <a:schemeClr val="lt1"/>
          </a:lnRef>
          <a:fillRef idx="1">
            <a:schemeClr val="accent5"/>
          </a:fillRef>
          <a:effectRef idx="1">
            <a:schemeClr val="accent5"/>
          </a:effectRef>
          <a:fontRef idx="minor">
            <a:schemeClr val="lt1"/>
          </a:fontRef>
        </p:style>
        <p:txBody>
          <a:bodyPr vert="horz" wrap="square" lIns="59721" tIns="29861" rIns="59721" bIns="29861" numCol="1" rtlCol="0" anchor="t" anchorCtr="0" compatLnSpc="1">
            <a:prstTxWarp prst="textNoShape">
              <a:avLst/>
            </a:prstTxWarp>
            <a:noAutofit/>
          </a:bodyPr>
          <a:lstStyle/>
          <a:p>
            <a:pPr defTabSz="597213"/>
            <a:endParaRPr lang="en-AU" sz="1000" dirty="0">
              <a:solidFill>
                <a:srgbClr val="19479A"/>
              </a:solidFill>
              <a:latin typeface="Arial" pitchFamily="34" charset="0"/>
            </a:endParaRPr>
          </a:p>
        </p:txBody>
      </p:sp>
    </p:spTree>
    <p:extLst>
      <p:ext uri="{BB962C8B-B14F-4D97-AF65-F5344CB8AC3E}">
        <p14:creationId xmlns:p14="http://schemas.microsoft.com/office/powerpoint/2010/main" val="399722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36496" y="1753389"/>
            <a:ext cx="5039352" cy="1598899"/>
          </a:xfrm>
        </p:spPr>
        <p:txBody>
          <a:bodyPr/>
          <a:lstStyle/>
          <a:p>
            <a:pPr algn="ctr"/>
            <a:r>
              <a:rPr lang="en-US" sz="5772" dirty="0">
                <a:effectLst>
                  <a:outerShdw blurRad="50800" dist="38100" dir="2700000" algn="tl" rotWithShape="0">
                    <a:prstClr val="black">
                      <a:alpha val="40000"/>
                    </a:prstClr>
                  </a:outerShdw>
                  <a:reflection blurRad="6350" stA="55000" endA="300" endPos="45500" dir="5400000" sy="-100000" algn="bl" rotWithShape="0"/>
                </a:effectLst>
              </a:rPr>
              <a:t>Infrastructure</a:t>
            </a:r>
            <a:r>
              <a:rPr lang="en-US" dirty="0"/>
              <a:t> </a:t>
            </a:r>
            <a:r>
              <a:rPr lang="en-US" sz="5772" dirty="0">
                <a:effectLst>
                  <a:outerShdw blurRad="50800" dist="38100" dir="2700000" algn="tl" rotWithShape="0">
                    <a:prstClr val="black">
                      <a:alpha val="40000"/>
                    </a:prstClr>
                  </a:outerShdw>
                  <a:reflection blurRad="6350" stA="55000" endA="300" endPos="45500" dir="5400000" sy="-100000" algn="bl" rotWithShape="0"/>
                </a:effectLst>
              </a:rPr>
              <a:t>Layers</a:t>
            </a:r>
          </a:p>
        </p:txBody>
      </p:sp>
    </p:spTree>
    <p:extLst>
      <p:ext uri="{BB962C8B-B14F-4D97-AF65-F5344CB8AC3E}">
        <p14:creationId xmlns:p14="http://schemas.microsoft.com/office/powerpoint/2010/main" val="7661420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 name="Rectangle 3"/>
          <p:cNvSpPr>
            <a:spLocks noGrp="1" noChangeArrowheads="1"/>
          </p:cNvSpPr>
          <p:nvPr>
            <p:ph type="title"/>
          </p:nvPr>
        </p:nvSpPr>
        <p:spPr/>
        <p:txBody>
          <a:bodyPr>
            <a:normAutofit fontScale="90000"/>
          </a:bodyPr>
          <a:lstStyle/>
          <a:p>
            <a:pPr defTabSz="798116"/>
            <a:r>
              <a:rPr lang="en-US" sz="2475" dirty="0"/>
              <a:t>The Layers - Infrastructure</a:t>
            </a:r>
          </a:p>
        </p:txBody>
      </p:sp>
      <p:sp>
        <p:nvSpPr>
          <p:cNvPr id="64" name="Rectangle 63"/>
          <p:cNvSpPr/>
          <p:nvPr/>
        </p:nvSpPr>
        <p:spPr>
          <a:xfrm>
            <a:off x="1219943" y="883279"/>
            <a:ext cx="1930715" cy="603833"/>
          </a:xfrm>
          <a:prstGeom prst="rect">
            <a:avLst/>
          </a:prstGeom>
        </p:spPr>
        <p:txBody>
          <a:bodyPr wrap="square" lIns="71831" tIns="35916" rIns="71831" bIns="35916">
            <a:spAutoFit/>
          </a:bodyPr>
          <a:lstStyle/>
          <a:p>
            <a:pPr algn="ctr"/>
            <a:r>
              <a:rPr lang="en-US" sz="1151" dirty="0">
                <a:solidFill>
                  <a:schemeClr val="bg1"/>
                </a:solidFill>
              </a:rPr>
              <a:t>Infrastructure Layers Provide the Hardware and Software Stack</a:t>
            </a:r>
          </a:p>
        </p:txBody>
      </p:sp>
      <p:sp>
        <p:nvSpPr>
          <p:cNvPr id="66" name="Rectangle 65"/>
          <p:cNvSpPr/>
          <p:nvPr/>
        </p:nvSpPr>
        <p:spPr>
          <a:xfrm>
            <a:off x="378777" y="738592"/>
            <a:ext cx="3713202" cy="2003951"/>
          </a:xfrm>
          <a:prstGeom prst="rect">
            <a:avLst/>
          </a:prstGeom>
        </p:spPr>
        <p:txBody>
          <a:bodyPr wrap="square" lIns="64330" tIns="32165" rIns="64330" bIns="32165">
            <a:spAutoFit/>
          </a:bodyPr>
          <a:lstStyle/>
          <a:p>
            <a:r>
              <a:rPr lang="en-US" sz="1400" dirty="0"/>
              <a:t>Infrastructure Layers Provide the Hardware and Software Stack at each Service Tier.</a:t>
            </a:r>
          </a:p>
          <a:p>
            <a:pPr marL="214313" indent="-214313">
              <a:buFont typeface="Arial"/>
              <a:buChar char="•"/>
            </a:pPr>
            <a:r>
              <a:rPr lang="en-US" sz="1400" dirty="0"/>
              <a:t>Decouples the supporting ‘Infrastructure’, cross cutting concerns and mechanisms from the Tiers and Services, so the former are easier to model and understand.</a:t>
            </a:r>
          </a:p>
          <a:p>
            <a:pPr marL="214313" indent="-214313">
              <a:buFont typeface="Arial"/>
              <a:buChar char="•"/>
            </a:pPr>
            <a:r>
              <a:rPr lang="en-US" sz="1400" dirty="0"/>
              <a:t>Provides Context for views.</a:t>
            </a:r>
          </a:p>
          <a:p>
            <a:pPr marL="214313" indent="-214313">
              <a:buFont typeface="Arial"/>
              <a:buChar char="•"/>
            </a:pPr>
            <a:r>
              <a:rPr lang="en-US" sz="1400" dirty="0"/>
              <a:t>The ‘Software’ is the code written on top of the </a:t>
            </a:r>
            <a:r>
              <a:rPr lang="en-US" sz="1400" b="1" dirty="0"/>
              <a:t>Platforms</a:t>
            </a:r>
            <a:r>
              <a:rPr lang="en-US" sz="1400" dirty="0"/>
              <a:t>:</a:t>
            </a:r>
          </a:p>
        </p:txBody>
      </p:sp>
      <p:sp>
        <p:nvSpPr>
          <p:cNvPr id="176" name="Left Brace 175"/>
          <p:cNvSpPr/>
          <p:nvPr/>
        </p:nvSpPr>
        <p:spPr bwMode="auto">
          <a:xfrm>
            <a:off x="4024531" y="2775308"/>
            <a:ext cx="270038" cy="1833885"/>
          </a:xfrm>
          <a:prstGeom prst="leftBrace">
            <a:avLst>
              <a:gd name="adj1" fmla="val 8333"/>
              <a:gd name="adj2" fmla="val 40627"/>
            </a:avLst>
          </a:prstGeom>
          <a:ln w="39370">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vert="horz" wrap="square" lIns="68573" tIns="34286" rIns="68573" bIns="34286" numCol="1" rtlCol="0" anchor="t" anchorCtr="0" compatLnSpc="1">
            <a:prstTxWarp prst="textNoShape">
              <a:avLst/>
            </a:prstTxWarp>
            <a:noAutofit/>
          </a:bodyPr>
          <a:lstStyle/>
          <a:p>
            <a:pPr defTabSz="685720"/>
            <a:endParaRPr lang="en-AU" sz="1200" dirty="0">
              <a:latin typeface="Arial" pitchFamily="34" charset="0"/>
            </a:endParaRPr>
          </a:p>
        </p:txBody>
      </p:sp>
      <p:sp>
        <p:nvSpPr>
          <p:cNvPr id="177" name="Rectangle 176"/>
          <p:cNvSpPr/>
          <p:nvPr/>
        </p:nvSpPr>
        <p:spPr>
          <a:xfrm>
            <a:off x="3184829" y="3364399"/>
            <a:ext cx="900425" cy="284685"/>
          </a:xfrm>
          <a:prstGeom prst="rect">
            <a:avLst/>
          </a:prstGeom>
        </p:spPr>
        <p:txBody>
          <a:bodyPr wrap="none" lIns="68573" tIns="34286" rIns="68573" bIns="34286">
            <a:spAutoFit/>
          </a:bodyPr>
          <a:lstStyle/>
          <a:p>
            <a:r>
              <a:rPr lang="en-US" sz="1400" b="1" dirty="0">
                <a:solidFill>
                  <a:srgbClr val="0070C0"/>
                </a:solidFill>
              </a:rPr>
              <a:t>Platforms </a:t>
            </a:r>
            <a:endParaRPr lang="en-AU" sz="1400" b="1" dirty="0">
              <a:solidFill>
                <a:srgbClr val="0070C0"/>
              </a:solidFill>
            </a:endParaRPr>
          </a:p>
        </p:txBody>
      </p:sp>
      <p:grpSp>
        <p:nvGrpSpPr>
          <p:cNvPr id="65" name="Group 64"/>
          <p:cNvGrpSpPr/>
          <p:nvPr/>
        </p:nvGrpSpPr>
        <p:grpSpPr>
          <a:xfrm>
            <a:off x="4567975" y="1092758"/>
            <a:ext cx="4015501" cy="3531277"/>
            <a:chOff x="1650408" y="983962"/>
            <a:chExt cx="4015501" cy="3531277"/>
          </a:xfrm>
        </p:grpSpPr>
        <p:sp>
          <p:nvSpPr>
            <p:cNvPr id="121"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122"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123"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24"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125"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6"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127"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128"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9"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130"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1"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2"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3"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4"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5"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6"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7"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38"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39"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0"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1"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2"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3"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4"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45"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46"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147"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148"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149"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50"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51"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52"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53"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4"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5"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58"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Operating Platform</a:t>
              </a:r>
            </a:p>
          </p:txBody>
        </p:sp>
        <p:sp>
          <p:nvSpPr>
            <p:cNvPr id="160"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61"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2"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63"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64"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65"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66"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Compute and Network</a:t>
              </a:r>
            </a:p>
          </p:txBody>
        </p:sp>
        <p:sp>
          <p:nvSpPr>
            <p:cNvPr id="167"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Facilities</a:t>
              </a:r>
            </a:p>
          </p:txBody>
        </p:sp>
        <p:sp>
          <p:nvSpPr>
            <p:cNvPr id="156"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Shared Services</a:t>
              </a:r>
            </a:p>
          </p:txBody>
        </p:sp>
        <p:sp>
          <p:nvSpPr>
            <p:cNvPr id="157"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Software</a:t>
              </a:r>
            </a:p>
          </p:txBody>
        </p:sp>
        <p:sp>
          <p:nvSpPr>
            <p:cNvPr id="159"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Software Platform</a:t>
              </a:r>
            </a:p>
          </p:txBody>
        </p:sp>
      </p:grpSp>
      <p:sp>
        <p:nvSpPr>
          <p:cNvPr id="168" name="Text Box 4"/>
          <p:cNvSpPr txBox="1">
            <a:spLocks noChangeArrowheads="1"/>
          </p:cNvSpPr>
          <p:nvPr/>
        </p:nvSpPr>
        <p:spPr bwMode="auto">
          <a:xfrm rot="21596303">
            <a:off x="5896049" y="762359"/>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
        <p:nvSpPr>
          <p:cNvPr id="169" name="Text Box 4"/>
          <p:cNvSpPr txBox="1">
            <a:spLocks noChangeArrowheads="1"/>
          </p:cNvSpPr>
          <p:nvPr/>
        </p:nvSpPr>
        <p:spPr bwMode="auto">
          <a:xfrm rot="16200000">
            <a:off x="3061919" y="3144066"/>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FF0000"/>
                </a:solidFill>
              </a:rPr>
              <a:t>Infrastructure Layers</a:t>
            </a:r>
          </a:p>
        </p:txBody>
      </p:sp>
      <p:sp>
        <p:nvSpPr>
          <p:cNvPr id="170" name="Text Box 21"/>
          <p:cNvSpPr txBox="1">
            <a:spLocks noChangeArrowheads="1"/>
          </p:cNvSpPr>
          <p:nvPr/>
        </p:nvSpPr>
        <p:spPr bwMode="auto">
          <a:xfrm rot="18867015">
            <a:off x="7481083" y="3892768"/>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
        <p:nvSpPr>
          <p:cNvPr id="2" name="Rectangle 1">
            <a:extLst>
              <a:ext uri="{FF2B5EF4-FFF2-40B4-BE49-F238E27FC236}">
                <a16:creationId xmlns:a16="http://schemas.microsoft.com/office/drawing/2014/main" id="{D39582FC-816F-C74E-ABB0-BDD6CF4F9554}"/>
              </a:ext>
            </a:extLst>
          </p:cNvPr>
          <p:cNvSpPr/>
          <p:nvPr/>
        </p:nvSpPr>
        <p:spPr>
          <a:xfrm>
            <a:off x="213277" y="2719307"/>
            <a:ext cx="3307351" cy="2462213"/>
          </a:xfrm>
          <a:prstGeom prst="rect">
            <a:avLst/>
          </a:prstGeom>
        </p:spPr>
        <p:txBody>
          <a:bodyPr wrap="square">
            <a:spAutoFit/>
          </a:bodyPr>
          <a:lstStyle/>
          <a:p>
            <a:pPr marL="603939" lvl="1" indent="-214313">
              <a:buFont typeface="Arial"/>
              <a:buChar char="•"/>
            </a:pPr>
            <a:r>
              <a:rPr lang="en-US" sz="1400" dirty="0">
                <a:solidFill>
                  <a:schemeClr val="tx2">
                    <a:lumMod val="75000"/>
                  </a:schemeClr>
                </a:solidFill>
              </a:rPr>
              <a:t>The Software Platform provides ‘Standards’ or a framework we build against, that implicitly require infrastructure.</a:t>
            </a:r>
          </a:p>
          <a:p>
            <a:pPr marL="603939" lvl="1" indent="-214313">
              <a:buFont typeface="Arial"/>
              <a:buChar char="•"/>
            </a:pPr>
            <a:r>
              <a:rPr lang="en-US" sz="1400" dirty="0">
                <a:solidFill>
                  <a:schemeClr val="tx2">
                    <a:lumMod val="75000"/>
                  </a:schemeClr>
                </a:solidFill>
              </a:rPr>
              <a:t>The Operating Platform abstracts away the Boxes and Wires (Compute and Network).</a:t>
            </a:r>
          </a:p>
          <a:p>
            <a:pPr marL="603939" lvl="1" indent="-214313">
              <a:buFont typeface="Arial"/>
              <a:buChar char="•"/>
            </a:pPr>
            <a:r>
              <a:rPr lang="en-US" sz="1400" dirty="0">
                <a:solidFill>
                  <a:schemeClr val="tx2">
                    <a:lumMod val="75000"/>
                  </a:schemeClr>
                </a:solidFill>
              </a:rPr>
              <a:t>Facilities are deployment locations, environments (e.g., dev, test, staging)  and physical access points.</a:t>
            </a:r>
          </a:p>
        </p:txBody>
      </p:sp>
    </p:spTree>
    <p:extLst>
      <p:ext uri="{BB962C8B-B14F-4D97-AF65-F5344CB8AC3E}">
        <p14:creationId xmlns:p14="http://schemas.microsoft.com/office/powerpoint/2010/main" val="1397111336"/>
      </p:ext>
    </p:ext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Architecture Description ISO Standard</a:t>
            </a:r>
          </a:p>
        </p:txBody>
      </p:sp>
      <p:graphicFrame>
        <p:nvGraphicFramePr>
          <p:cNvPr id="8" name="object 13"/>
          <p:cNvGraphicFramePr>
            <a:graphicFrameLocks noGrp="1"/>
          </p:cNvGraphicFramePr>
          <p:nvPr>
            <p:extLst>
              <p:ext uri="{D42A27DB-BD31-4B8C-83A1-F6EECF244321}">
                <p14:modId xmlns:p14="http://schemas.microsoft.com/office/powerpoint/2010/main" val="1341996430"/>
              </p:ext>
            </p:extLst>
          </p:nvPr>
        </p:nvGraphicFramePr>
        <p:xfrm>
          <a:off x="503207" y="838809"/>
          <a:ext cx="3793502" cy="3773171"/>
        </p:xfrm>
        <a:graphic>
          <a:graphicData uri="http://schemas.openxmlformats.org/drawingml/2006/table">
            <a:tbl>
              <a:tblPr>
                <a:tableStyleId>{69012ECD-51FC-41F1-AA8D-1B2483CD663E}</a:tableStyleId>
              </a:tblPr>
              <a:tblGrid>
                <a:gridCol w="1168518">
                  <a:extLst>
                    <a:ext uri="{9D8B030D-6E8A-4147-A177-3AD203B41FA5}">
                      <a16:colId xmlns:a16="http://schemas.microsoft.com/office/drawing/2014/main" val="20000"/>
                    </a:ext>
                  </a:extLst>
                </a:gridCol>
                <a:gridCol w="2624984">
                  <a:extLst>
                    <a:ext uri="{9D8B030D-6E8A-4147-A177-3AD203B41FA5}">
                      <a16:colId xmlns:a16="http://schemas.microsoft.com/office/drawing/2014/main" val="20001"/>
                    </a:ext>
                  </a:extLst>
                </a:gridCol>
              </a:tblGrid>
              <a:tr h="455446">
                <a:tc>
                  <a:txBody>
                    <a:bodyPr/>
                    <a:lstStyle/>
                    <a:p>
                      <a:pPr marL="85725">
                        <a:lnSpc>
                          <a:spcPct val="100000"/>
                        </a:lnSpc>
                      </a:pPr>
                      <a:r>
                        <a:rPr sz="1000" b="0" spc="-5" baseline="0" dirty="0"/>
                        <a:t>S</a:t>
                      </a:r>
                      <a:r>
                        <a:rPr sz="1000" b="0" spc="-15" baseline="0" dirty="0"/>
                        <a:t>y</a:t>
                      </a:r>
                      <a:r>
                        <a:rPr sz="1000" b="0" spc="-5" baseline="0" dirty="0"/>
                        <a:t>s</a:t>
                      </a:r>
                      <a:r>
                        <a:rPr sz="1000" b="0" baseline="0" dirty="0"/>
                        <a:t>t</a:t>
                      </a:r>
                      <a:r>
                        <a:rPr sz="1000" b="0" spc="-5" baseline="0" dirty="0"/>
                        <a:t>e</a:t>
                      </a:r>
                      <a:r>
                        <a:rPr sz="1000" b="0" baseline="0" dirty="0"/>
                        <a:t>m</a:t>
                      </a:r>
                      <a:endParaRPr sz="10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marR="238125">
                        <a:lnSpc>
                          <a:spcPct val="100000"/>
                        </a:lnSpc>
                      </a:pPr>
                      <a:r>
                        <a:rPr sz="800" b="0" baseline="0" dirty="0"/>
                        <a:t>C</a:t>
                      </a:r>
                      <a:r>
                        <a:rPr sz="800" b="0" spc="-5" baseline="0" dirty="0"/>
                        <a:t>o</a:t>
                      </a:r>
                      <a:r>
                        <a:rPr sz="800" b="0" spc="-10" baseline="0" dirty="0"/>
                        <a:t>ll</a:t>
                      </a:r>
                      <a:r>
                        <a:rPr sz="800" b="0" spc="-5" baseline="0" dirty="0"/>
                        <a:t>e</a:t>
                      </a:r>
                      <a:r>
                        <a:rPr sz="800" b="0" spc="5" baseline="0" dirty="0"/>
                        <a:t>c</a:t>
                      </a:r>
                      <a:r>
                        <a:rPr sz="800" b="0" spc="-5" baseline="0" dirty="0"/>
                        <a:t>t</a:t>
                      </a:r>
                      <a:r>
                        <a:rPr sz="800" b="0" spc="-10" baseline="0" dirty="0"/>
                        <a:t>i</a:t>
                      </a:r>
                      <a:r>
                        <a:rPr sz="800" b="0" spc="-5" baseline="0" dirty="0"/>
                        <a:t>o</a:t>
                      </a:r>
                      <a:r>
                        <a:rPr sz="800" b="0" baseline="0" dirty="0"/>
                        <a:t>n</a:t>
                      </a:r>
                      <a:r>
                        <a:rPr sz="800" b="0" spc="-5" baseline="0" dirty="0"/>
                        <a:t> o</a:t>
                      </a:r>
                      <a:r>
                        <a:rPr sz="800" b="0" baseline="0" dirty="0"/>
                        <a:t>f</a:t>
                      </a:r>
                      <a:r>
                        <a:rPr sz="800" b="0" spc="-5" baseline="0" dirty="0"/>
                        <a:t> </a:t>
                      </a:r>
                      <a:r>
                        <a:rPr sz="800" b="0" spc="5" baseline="0" dirty="0"/>
                        <a:t>c</a:t>
                      </a:r>
                      <a:r>
                        <a:rPr sz="800" b="0" spc="-5" baseline="0" dirty="0"/>
                        <a:t>o</a:t>
                      </a:r>
                      <a:r>
                        <a:rPr sz="800" b="0" spc="20" baseline="0" dirty="0"/>
                        <a:t>m</a:t>
                      </a:r>
                      <a:r>
                        <a:rPr sz="800" b="0" spc="-5" baseline="0" dirty="0"/>
                        <a:t>ponent</a:t>
                      </a:r>
                      <a:r>
                        <a:rPr sz="800" b="0" baseline="0" dirty="0"/>
                        <a:t>s</a:t>
                      </a:r>
                      <a:r>
                        <a:rPr sz="800" b="0" spc="-35" baseline="0" dirty="0"/>
                        <a:t> </a:t>
                      </a:r>
                      <a:r>
                        <a:rPr sz="800" b="0" baseline="0" dirty="0"/>
                        <a:t>(</a:t>
                      </a:r>
                      <a:r>
                        <a:rPr sz="800" b="0" spc="-5" baseline="0" dirty="0"/>
                        <a:t>bu</a:t>
                      </a:r>
                      <a:r>
                        <a:rPr sz="800" b="0" spc="5" baseline="0" dirty="0"/>
                        <a:t>s</a:t>
                      </a:r>
                      <a:r>
                        <a:rPr sz="800" b="0" spc="-10" baseline="0" dirty="0"/>
                        <a:t>i</a:t>
                      </a:r>
                      <a:r>
                        <a:rPr sz="800" b="0" spc="-5" baseline="0" dirty="0"/>
                        <a:t>ne</a:t>
                      </a:r>
                      <a:r>
                        <a:rPr sz="800" b="0" spc="5" baseline="0" dirty="0"/>
                        <a:t>s</a:t>
                      </a:r>
                      <a:r>
                        <a:rPr sz="800" b="0" baseline="0" dirty="0"/>
                        <a:t>s</a:t>
                      </a:r>
                      <a:r>
                        <a:rPr sz="800" b="0" spc="-10" baseline="0" dirty="0"/>
                        <a:t> </a:t>
                      </a:r>
                      <a:r>
                        <a:rPr sz="800" b="0" spc="-5" baseline="0" dirty="0"/>
                        <a:t>an</a:t>
                      </a:r>
                      <a:r>
                        <a:rPr sz="800" b="0" baseline="0" dirty="0"/>
                        <a:t>d</a:t>
                      </a:r>
                      <a:r>
                        <a:rPr sz="800" b="0" spc="-5" baseline="0" dirty="0"/>
                        <a:t> te</a:t>
                      </a:r>
                      <a:r>
                        <a:rPr sz="800" b="0" spc="5" baseline="0" dirty="0"/>
                        <a:t>c</a:t>
                      </a:r>
                      <a:r>
                        <a:rPr sz="800" b="0" spc="-5" baseline="0" dirty="0"/>
                        <a:t>hn</a:t>
                      </a:r>
                      <a:r>
                        <a:rPr sz="800" b="0" spc="-10" baseline="0" dirty="0"/>
                        <a:t>i</a:t>
                      </a:r>
                      <a:r>
                        <a:rPr sz="800" b="0" spc="5" baseline="0" dirty="0"/>
                        <a:t>c</a:t>
                      </a:r>
                      <a:r>
                        <a:rPr sz="800" b="0" spc="-5" baseline="0" dirty="0"/>
                        <a:t>a</a:t>
                      </a:r>
                      <a:r>
                        <a:rPr sz="800" b="0" spc="-10" baseline="0" dirty="0"/>
                        <a:t>l</a:t>
                      </a:r>
                      <a:r>
                        <a:rPr sz="800" b="0" baseline="0" dirty="0"/>
                        <a:t>) or</a:t>
                      </a:r>
                      <a:r>
                        <a:rPr sz="800" b="0" spc="-5" baseline="0" dirty="0"/>
                        <a:t>gan</a:t>
                      </a:r>
                      <a:r>
                        <a:rPr sz="800" b="0" spc="-10" baseline="0" dirty="0"/>
                        <a:t>i</a:t>
                      </a:r>
                      <a:r>
                        <a:rPr sz="800" b="0" spc="-20" baseline="0" dirty="0"/>
                        <a:t>z</a:t>
                      </a:r>
                      <a:r>
                        <a:rPr sz="800" b="0" spc="-5" baseline="0" dirty="0"/>
                        <a:t>e</a:t>
                      </a:r>
                      <a:r>
                        <a:rPr sz="800" b="0" baseline="0" dirty="0"/>
                        <a:t>d</a:t>
                      </a:r>
                      <a:r>
                        <a:rPr sz="800" b="0" spc="5" baseline="0" dirty="0"/>
                        <a:t> </a:t>
                      </a:r>
                      <a:r>
                        <a:rPr sz="800" b="0" spc="-5" baseline="0" dirty="0"/>
                        <a:t>t</a:t>
                      </a:r>
                      <a:r>
                        <a:rPr sz="800" b="0" baseline="0" dirty="0"/>
                        <a:t>o</a:t>
                      </a:r>
                      <a:r>
                        <a:rPr sz="800" b="0" spc="-5" baseline="0" dirty="0"/>
                        <a:t> a</a:t>
                      </a:r>
                      <a:r>
                        <a:rPr sz="800" b="0" spc="5" baseline="0" dirty="0"/>
                        <a:t>cc</a:t>
                      </a:r>
                      <a:r>
                        <a:rPr sz="800" b="0" spc="-5" baseline="0" dirty="0"/>
                        <a:t>o</a:t>
                      </a:r>
                      <a:r>
                        <a:rPr sz="800" b="0" spc="20" baseline="0" dirty="0"/>
                        <a:t>m</a:t>
                      </a:r>
                      <a:r>
                        <a:rPr sz="800" b="0" spc="-5" baseline="0" dirty="0"/>
                        <a:t>p</a:t>
                      </a:r>
                      <a:r>
                        <a:rPr sz="800" b="0" spc="-10" baseline="0" dirty="0"/>
                        <a:t>li</a:t>
                      </a:r>
                      <a:r>
                        <a:rPr sz="800" b="0" spc="5" baseline="0" dirty="0"/>
                        <a:t>s</a:t>
                      </a:r>
                      <a:r>
                        <a:rPr sz="800" b="0" baseline="0" dirty="0"/>
                        <a:t>h</a:t>
                      </a:r>
                      <a:r>
                        <a:rPr sz="800" b="0" spc="-30" baseline="0" dirty="0"/>
                        <a:t> </a:t>
                      </a:r>
                      <a:r>
                        <a:rPr sz="800" b="0" baseline="0" dirty="0"/>
                        <a:t>a </a:t>
                      </a:r>
                      <a:r>
                        <a:rPr sz="800" b="0" spc="5" baseline="0" dirty="0"/>
                        <a:t>s</a:t>
                      </a:r>
                      <a:r>
                        <a:rPr sz="800" b="0" spc="-5" baseline="0" dirty="0"/>
                        <a:t>pe</a:t>
                      </a:r>
                      <a:r>
                        <a:rPr sz="800" b="0" spc="5" baseline="0" dirty="0"/>
                        <a:t>c</a:t>
                      </a:r>
                      <a:r>
                        <a:rPr sz="800" b="0" spc="-10" baseline="0" dirty="0"/>
                        <a:t>i</a:t>
                      </a:r>
                      <a:r>
                        <a:rPr sz="800" b="0" spc="10" baseline="0" dirty="0"/>
                        <a:t>f</a:t>
                      </a:r>
                      <a:r>
                        <a:rPr sz="800" b="0" spc="-10" baseline="0" dirty="0"/>
                        <a:t>i</a:t>
                      </a:r>
                      <a:r>
                        <a:rPr sz="800" b="0" baseline="0" dirty="0"/>
                        <a:t>c</a:t>
                      </a:r>
                      <a:r>
                        <a:rPr sz="800" b="0" spc="-20" baseline="0" dirty="0"/>
                        <a:t> </a:t>
                      </a:r>
                      <a:r>
                        <a:rPr sz="800" b="0" spc="10" baseline="0" dirty="0"/>
                        <a:t>f</a:t>
                      </a:r>
                      <a:r>
                        <a:rPr sz="800" b="0" spc="-5" baseline="0" dirty="0"/>
                        <a:t>un</a:t>
                      </a:r>
                      <a:r>
                        <a:rPr sz="800" b="0" spc="5" baseline="0" dirty="0"/>
                        <a:t>c</a:t>
                      </a:r>
                      <a:r>
                        <a:rPr sz="800" b="0" spc="-5" baseline="0" dirty="0"/>
                        <a:t>t</a:t>
                      </a:r>
                      <a:r>
                        <a:rPr sz="800" b="0" spc="-10" baseline="0" dirty="0"/>
                        <a:t>i</a:t>
                      </a:r>
                      <a:r>
                        <a:rPr sz="800" b="0" spc="-5" baseline="0" dirty="0"/>
                        <a:t>o</a:t>
                      </a:r>
                      <a:r>
                        <a:rPr sz="800" b="0" baseline="0" dirty="0"/>
                        <a:t>n</a:t>
                      </a:r>
                      <a:r>
                        <a:rPr sz="800" b="0" spc="-30" baseline="0" dirty="0"/>
                        <a:t> </a:t>
                      </a:r>
                      <a:r>
                        <a:rPr sz="800" b="0" spc="-5" baseline="0" dirty="0"/>
                        <a:t>o</a:t>
                      </a:r>
                      <a:r>
                        <a:rPr sz="800" b="0" baseline="0" dirty="0"/>
                        <a:t>r </a:t>
                      </a:r>
                      <a:r>
                        <a:rPr sz="800" b="0" spc="5" baseline="0" dirty="0"/>
                        <a:t>s</a:t>
                      </a:r>
                      <a:r>
                        <a:rPr sz="800" b="0" spc="-5" baseline="0" dirty="0"/>
                        <a:t>e</a:t>
                      </a:r>
                      <a:r>
                        <a:rPr sz="800" b="0" baseline="0" dirty="0"/>
                        <a:t>t</a:t>
                      </a:r>
                      <a:r>
                        <a:rPr sz="800" b="0" spc="-5" baseline="0" dirty="0"/>
                        <a:t> o</a:t>
                      </a:r>
                      <a:r>
                        <a:rPr sz="800" b="0" baseline="0" dirty="0"/>
                        <a:t>f</a:t>
                      </a:r>
                      <a:r>
                        <a:rPr sz="800" b="0" spc="-15" baseline="0" dirty="0"/>
                        <a:t> </a:t>
                      </a:r>
                      <a:r>
                        <a:rPr sz="800" b="0" spc="10" baseline="0" dirty="0"/>
                        <a:t>f</a:t>
                      </a:r>
                      <a:r>
                        <a:rPr sz="800" b="0" spc="-5" baseline="0" dirty="0"/>
                        <a:t>un</a:t>
                      </a:r>
                      <a:r>
                        <a:rPr sz="800" b="0" spc="5" baseline="0" dirty="0"/>
                        <a:t>c</a:t>
                      </a:r>
                      <a:r>
                        <a:rPr sz="800" b="0" spc="-5" baseline="0" dirty="0"/>
                        <a:t>t</a:t>
                      </a:r>
                      <a:r>
                        <a:rPr sz="800" b="0" spc="-10" baseline="0" dirty="0"/>
                        <a:t>i</a:t>
                      </a:r>
                      <a:r>
                        <a:rPr sz="800" b="0" spc="-5" baseline="0" dirty="0"/>
                        <a:t>on</a:t>
                      </a:r>
                      <a:r>
                        <a:rPr sz="800" b="0" baseline="0" dirty="0"/>
                        <a:t>s</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0"/>
                  </a:ext>
                </a:extLst>
              </a:tr>
              <a:tr h="585572">
                <a:tc>
                  <a:txBody>
                    <a:bodyPr/>
                    <a:lstStyle/>
                    <a:p>
                      <a:pPr marL="85725">
                        <a:lnSpc>
                          <a:spcPct val="100000"/>
                        </a:lnSpc>
                      </a:pPr>
                      <a:r>
                        <a:rPr sz="1000" b="0" spc="-40" baseline="0" dirty="0"/>
                        <a:t>A</a:t>
                      </a:r>
                      <a:r>
                        <a:rPr sz="1000" b="0" spc="-5" baseline="0" dirty="0"/>
                        <a:t>rc</a:t>
                      </a:r>
                      <a:r>
                        <a:rPr sz="1000" b="0" baseline="0" dirty="0"/>
                        <a:t>h</a:t>
                      </a:r>
                      <a:r>
                        <a:rPr sz="1000" b="0" spc="-5" baseline="0" dirty="0"/>
                        <a:t>i</a:t>
                      </a:r>
                      <a:r>
                        <a:rPr sz="1000" b="0" baseline="0" dirty="0"/>
                        <a:t>t</a:t>
                      </a:r>
                      <a:r>
                        <a:rPr sz="1000" b="0" spc="-5" baseline="0" dirty="0"/>
                        <a:t>ec</a:t>
                      </a:r>
                      <a:r>
                        <a:rPr sz="1000" b="0" baseline="0" dirty="0"/>
                        <a:t>tu</a:t>
                      </a:r>
                      <a:r>
                        <a:rPr sz="1000" b="0" spc="-5" baseline="0" dirty="0"/>
                        <a:t>r</a:t>
                      </a:r>
                      <a:r>
                        <a:rPr sz="1000" b="0" baseline="0" dirty="0"/>
                        <a:t>e</a:t>
                      </a:r>
                      <a:endParaRPr sz="10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marR="90170">
                        <a:lnSpc>
                          <a:spcPct val="100000"/>
                        </a:lnSpc>
                      </a:pPr>
                      <a:r>
                        <a:rPr sz="800" b="0" spc="15" baseline="0" dirty="0"/>
                        <a:t>T</a:t>
                      </a:r>
                      <a:r>
                        <a:rPr sz="800" b="0" spc="-5" baseline="0" dirty="0"/>
                        <a:t>h</a:t>
                      </a:r>
                      <a:r>
                        <a:rPr sz="800" b="0" baseline="0" dirty="0"/>
                        <a:t>e</a:t>
                      </a:r>
                      <a:r>
                        <a:rPr sz="800" b="0" spc="-30" baseline="0" dirty="0"/>
                        <a:t> </a:t>
                      </a:r>
                      <a:r>
                        <a:rPr sz="800" b="0" spc="5" baseline="0" dirty="0"/>
                        <a:t>s</a:t>
                      </a:r>
                      <a:r>
                        <a:rPr sz="800" b="0" spc="-30" baseline="0" dirty="0"/>
                        <a:t>y</a:t>
                      </a:r>
                      <a:r>
                        <a:rPr sz="800" b="0" spc="5" baseline="0" dirty="0"/>
                        <a:t>s</a:t>
                      </a:r>
                      <a:r>
                        <a:rPr sz="800" b="0" spc="-5" baseline="0" dirty="0"/>
                        <a:t>te</a:t>
                      </a:r>
                      <a:r>
                        <a:rPr sz="800" b="0" spc="20" baseline="0" dirty="0"/>
                        <a:t>m</a:t>
                      </a:r>
                      <a:r>
                        <a:rPr sz="800" b="0" spc="-10" baseline="0" dirty="0"/>
                        <a:t>’</a:t>
                      </a:r>
                      <a:r>
                        <a:rPr sz="800" b="0" baseline="0" dirty="0"/>
                        <a:t>s </a:t>
                      </a:r>
                      <a:r>
                        <a:rPr sz="800" b="0" spc="10" baseline="0" dirty="0"/>
                        <a:t>f</a:t>
                      </a:r>
                      <a:r>
                        <a:rPr sz="800" b="0" spc="-5" baseline="0" dirty="0"/>
                        <a:t>unda</a:t>
                      </a:r>
                      <a:r>
                        <a:rPr sz="800" b="0" spc="20" baseline="0" dirty="0"/>
                        <a:t>m</a:t>
                      </a:r>
                      <a:r>
                        <a:rPr sz="800" b="0" spc="-5" baseline="0" dirty="0"/>
                        <a:t>enta</a:t>
                      </a:r>
                      <a:r>
                        <a:rPr sz="800" b="0" baseline="0" dirty="0"/>
                        <a:t>l</a:t>
                      </a:r>
                      <a:r>
                        <a:rPr sz="800" b="0" spc="-35" baseline="0" dirty="0"/>
                        <a:t> </a:t>
                      </a:r>
                      <a:r>
                        <a:rPr sz="800" b="0" spc="-5" baseline="0" dirty="0"/>
                        <a:t>o</a:t>
                      </a:r>
                      <a:r>
                        <a:rPr sz="800" b="0" baseline="0" dirty="0"/>
                        <a:t>r</a:t>
                      </a:r>
                      <a:r>
                        <a:rPr sz="800" b="0" spc="-5" baseline="0" dirty="0"/>
                        <a:t>gan</a:t>
                      </a:r>
                      <a:r>
                        <a:rPr sz="800" b="0" spc="-10" baseline="0" dirty="0"/>
                        <a:t>i</a:t>
                      </a:r>
                      <a:r>
                        <a:rPr sz="800" b="0" spc="-20" baseline="0" dirty="0"/>
                        <a:t>z</a:t>
                      </a:r>
                      <a:r>
                        <a:rPr sz="800" b="0" spc="-5" baseline="0" dirty="0"/>
                        <a:t>at</a:t>
                      </a:r>
                      <a:r>
                        <a:rPr sz="800" b="0" spc="-10" baseline="0" dirty="0"/>
                        <a:t>i</a:t>
                      </a:r>
                      <a:r>
                        <a:rPr sz="800" b="0" spc="-5" baseline="0" dirty="0"/>
                        <a:t>on</a:t>
                      </a:r>
                      <a:r>
                        <a:rPr sz="800" b="0" baseline="0" dirty="0"/>
                        <a:t>,</a:t>
                      </a:r>
                      <a:r>
                        <a:rPr sz="800" b="0" spc="20" baseline="0" dirty="0"/>
                        <a:t> </a:t>
                      </a:r>
                      <a:r>
                        <a:rPr sz="800" b="0" spc="-5" baseline="0" dirty="0"/>
                        <a:t>e</a:t>
                      </a:r>
                      <a:r>
                        <a:rPr sz="800" b="0" spc="20" baseline="0" dirty="0"/>
                        <a:t>m</a:t>
                      </a:r>
                      <a:r>
                        <a:rPr sz="800" b="0" spc="-5" baseline="0" dirty="0"/>
                        <a:t>bod</a:t>
                      </a:r>
                      <a:r>
                        <a:rPr sz="800" b="0" spc="-10" baseline="0" dirty="0"/>
                        <a:t>i</a:t>
                      </a:r>
                      <a:r>
                        <a:rPr sz="800" b="0" spc="-5" baseline="0" dirty="0"/>
                        <a:t>e</a:t>
                      </a:r>
                      <a:r>
                        <a:rPr sz="800" b="0" baseline="0" dirty="0"/>
                        <a:t>d</a:t>
                      </a:r>
                      <a:r>
                        <a:rPr sz="800" b="0" spc="-30" baseline="0" dirty="0"/>
                        <a:t> </a:t>
                      </a:r>
                      <a:r>
                        <a:rPr sz="800" b="0" spc="-10" baseline="0" dirty="0"/>
                        <a:t>i</a:t>
                      </a:r>
                      <a:r>
                        <a:rPr sz="800" b="0" baseline="0" dirty="0"/>
                        <a:t>n</a:t>
                      </a:r>
                      <a:r>
                        <a:rPr sz="800" b="0" spc="-5" baseline="0" dirty="0"/>
                        <a:t> </a:t>
                      </a:r>
                      <a:r>
                        <a:rPr sz="800" b="0" spc="-10" baseline="0" dirty="0"/>
                        <a:t>i</a:t>
                      </a:r>
                      <a:r>
                        <a:rPr sz="800" b="0" spc="-5" baseline="0" dirty="0"/>
                        <a:t>t</a:t>
                      </a:r>
                      <a:r>
                        <a:rPr sz="800" b="0" baseline="0" dirty="0"/>
                        <a:t>s</a:t>
                      </a:r>
                      <a:r>
                        <a:rPr sz="800" b="0" spc="15" baseline="0" dirty="0"/>
                        <a:t> </a:t>
                      </a:r>
                      <a:r>
                        <a:rPr sz="800" b="0" spc="5" baseline="0" dirty="0"/>
                        <a:t>c</a:t>
                      </a:r>
                      <a:r>
                        <a:rPr sz="800" b="0" spc="-5" baseline="0" dirty="0"/>
                        <a:t>o</a:t>
                      </a:r>
                      <a:r>
                        <a:rPr sz="800" b="0" spc="20" baseline="0" dirty="0"/>
                        <a:t>m</a:t>
                      </a:r>
                      <a:r>
                        <a:rPr sz="800" b="0" spc="-5" baseline="0" dirty="0"/>
                        <a:t>ponent</a:t>
                      </a:r>
                      <a:r>
                        <a:rPr sz="800" b="0" spc="5" baseline="0" dirty="0"/>
                        <a:t>s</a:t>
                      </a:r>
                      <a:r>
                        <a:rPr sz="800" b="0" baseline="0" dirty="0"/>
                        <a:t>,</a:t>
                      </a:r>
                      <a:r>
                        <a:rPr sz="800" b="0" spc="-40" baseline="0" dirty="0"/>
                        <a:t> </a:t>
                      </a:r>
                      <a:r>
                        <a:rPr sz="800" b="0" spc="-5" baseline="0" dirty="0"/>
                        <a:t>the</a:t>
                      </a:r>
                      <a:r>
                        <a:rPr sz="800" b="0" spc="-10" baseline="0" dirty="0"/>
                        <a:t>i</a:t>
                      </a:r>
                      <a:r>
                        <a:rPr sz="800" b="0" baseline="0" dirty="0"/>
                        <a:t>r r</a:t>
                      </a:r>
                      <a:r>
                        <a:rPr sz="800" b="0" spc="-5" baseline="0" dirty="0"/>
                        <a:t>e</a:t>
                      </a:r>
                      <a:r>
                        <a:rPr sz="800" b="0" spc="-10" baseline="0" dirty="0"/>
                        <a:t>l</a:t>
                      </a:r>
                      <a:r>
                        <a:rPr sz="800" b="0" spc="-5" baseline="0" dirty="0"/>
                        <a:t>at</a:t>
                      </a:r>
                      <a:r>
                        <a:rPr sz="800" b="0" spc="-10" baseline="0" dirty="0"/>
                        <a:t>i</a:t>
                      </a:r>
                      <a:r>
                        <a:rPr sz="800" b="0" spc="-5" baseline="0" dirty="0"/>
                        <a:t>on</a:t>
                      </a:r>
                      <a:r>
                        <a:rPr sz="800" b="0" spc="5" baseline="0" dirty="0"/>
                        <a:t>s</a:t>
                      </a:r>
                      <a:r>
                        <a:rPr sz="800" b="0" spc="-5" baseline="0" dirty="0"/>
                        <a:t>h</a:t>
                      </a:r>
                      <a:r>
                        <a:rPr sz="800" b="0" spc="-10" baseline="0" dirty="0"/>
                        <a:t>i</a:t>
                      </a:r>
                      <a:r>
                        <a:rPr sz="800" b="0" spc="-5" baseline="0" dirty="0"/>
                        <a:t>p</a:t>
                      </a:r>
                      <a:r>
                        <a:rPr sz="800" b="0" baseline="0" dirty="0"/>
                        <a:t>s </a:t>
                      </a:r>
                      <a:r>
                        <a:rPr sz="800" b="0" spc="-5" baseline="0" dirty="0"/>
                        <a:t>t</a:t>
                      </a:r>
                      <a:r>
                        <a:rPr sz="800" b="0" baseline="0" dirty="0"/>
                        <a:t>o</a:t>
                      </a:r>
                      <a:r>
                        <a:rPr sz="800" b="0" spc="-20" baseline="0" dirty="0"/>
                        <a:t> </a:t>
                      </a:r>
                      <a:r>
                        <a:rPr sz="800" b="0" spc="-5" baseline="0" dirty="0"/>
                        <a:t>ea</a:t>
                      </a:r>
                      <a:r>
                        <a:rPr sz="800" b="0" spc="5" baseline="0" dirty="0"/>
                        <a:t>c</a:t>
                      </a:r>
                      <a:r>
                        <a:rPr sz="800" b="0" baseline="0" dirty="0"/>
                        <a:t>h</a:t>
                      </a:r>
                      <a:r>
                        <a:rPr sz="800" b="0" spc="-20" baseline="0" dirty="0"/>
                        <a:t> </a:t>
                      </a:r>
                      <a:r>
                        <a:rPr sz="800" b="0" spc="-5" baseline="0" dirty="0"/>
                        <a:t>othe</a:t>
                      </a:r>
                      <a:r>
                        <a:rPr sz="800" b="0" baseline="0" dirty="0"/>
                        <a:t>r </a:t>
                      </a:r>
                      <a:r>
                        <a:rPr sz="800" b="0" spc="-5" baseline="0" dirty="0"/>
                        <a:t>an</a:t>
                      </a:r>
                      <a:r>
                        <a:rPr sz="800" b="0" baseline="0" dirty="0"/>
                        <a:t>d</a:t>
                      </a:r>
                      <a:r>
                        <a:rPr sz="800" b="0" spc="-20" baseline="0" dirty="0"/>
                        <a:t> </a:t>
                      </a:r>
                      <a:r>
                        <a:rPr sz="800" b="0" spc="-5" baseline="0" dirty="0"/>
                        <a:t>t</a:t>
                      </a:r>
                      <a:r>
                        <a:rPr sz="800" b="0" baseline="0" dirty="0"/>
                        <a:t>o</a:t>
                      </a:r>
                      <a:r>
                        <a:rPr sz="800" b="0" spc="-5" baseline="0" dirty="0"/>
                        <a:t> th</a:t>
                      </a:r>
                      <a:r>
                        <a:rPr sz="800" b="0" baseline="0" dirty="0"/>
                        <a:t>e</a:t>
                      </a:r>
                      <a:r>
                        <a:rPr sz="800" b="0" spc="-20" baseline="0" dirty="0"/>
                        <a:t> </a:t>
                      </a:r>
                      <a:r>
                        <a:rPr sz="800" b="0" spc="-5" baseline="0" dirty="0"/>
                        <a:t>en</a:t>
                      </a:r>
                      <a:r>
                        <a:rPr sz="800" b="0" spc="-10" baseline="0" dirty="0"/>
                        <a:t>vi</a:t>
                      </a:r>
                      <a:r>
                        <a:rPr sz="800" b="0" baseline="0" dirty="0"/>
                        <a:t>r</a:t>
                      </a:r>
                      <a:r>
                        <a:rPr sz="800" b="0" spc="-5" baseline="0" dirty="0"/>
                        <a:t>on</a:t>
                      </a:r>
                      <a:r>
                        <a:rPr sz="800" b="0" spc="20" baseline="0" dirty="0"/>
                        <a:t>m</a:t>
                      </a:r>
                      <a:r>
                        <a:rPr sz="800" b="0" spc="-5" baseline="0" dirty="0"/>
                        <a:t>ent</a:t>
                      </a:r>
                      <a:r>
                        <a:rPr sz="800" b="0" baseline="0" dirty="0"/>
                        <a:t>,</a:t>
                      </a:r>
                      <a:r>
                        <a:rPr sz="800" b="0" spc="-15" baseline="0" dirty="0"/>
                        <a:t> </a:t>
                      </a:r>
                      <a:r>
                        <a:rPr sz="800" b="0" spc="-5" baseline="0" dirty="0"/>
                        <a:t>an</a:t>
                      </a:r>
                      <a:r>
                        <a:rPr sz="800" b="0" baseline="0" dirty="0"/>
                        <a:t>d</a:t>
                      </a:r>
                      <a:r>
                        <a:rPr sz="800" b="0" spc="-5" baseline="0" dirty="0"/>
                        <a:t> th</a:t>
                      </a:r>
                      <a:r>
                        <a:rPr sz="800" b="0" baseline="0" dirty="0"/>
                        <a:t>e</a:t>
                      </a:r>
                      <a:r>
                        <a:rPr sz="800" b="0" spc="-20" baseline="0" dirty="0"/>
                        <a:t> </a:t>
                      </a:r>
                      <a:r>
                        <a:rPr sz="800" b="0" spc="-5" baseline="0" dirty="0"/>
                        <a:t>p</a:t>
                      </a:r>
                      <a:r>
                        <a:rPr sz="800" b="0" baseline="0" dirty="0"/>
                        <a:t>r</a:t>
                      </a:r>
                      <a:r>
                        <a:rPr sz="800" b="0" spc="-10" baseline="0" dirty="0"/>
                        <a:t>i</a:t>
                      </a:r>
                      <a:r>
                        <a:rPr sz="800" b="0" spc="-5" baseline="0" dirty="0"/>
                        <a:t>n</a:t>
                      </a:r>
                      <a:r>
                        <a:rPr sz="800" b="0" spc="5" baseline="0" dirty="0"/>
                        <a:t>c</a:t>
                      </a:r>
                      <a:r>
                        <a:rPr sz="800" b="0" spc="-10" baseline="0" dirty="0"/>
                        <a:t>i</a:t>
                      </a:r>
                      <a:r>
                        <a:rPr sz="800" b="0" spc="-5" baseline="0" dirty="0"/>
                        <a:t>p</a:t>
                      </a:r>
                      <a:r>
                        <a:rPr sz="800" b="0" spc="-10" baseline="0" dirty="0"/>
                        <a:t>l</a:t>
                      </a:r>
                      <a:r>
                        <a:rPr sz="800" b="0" spc="-5" baseline="0" dirty="0"/>
                        <a:t>e</a:t>
                      </a:r>
                      <a:r>
                        <a:rPr sz="800" b="0" baseline="0" dirty="0"/>
                        <a:t>s</a:t>
                      </a:r>
                      <a:r>
                        <a:rPr sz="800" b="0" spc="15" baseline="0" dirty="0"/>
                        <a:t> </a:t>
                      </a:r>
                      <a:r>
                        <a:rPr sz="800" b="0" spc="-5" baseline="0" dirty="0"/>
                        <a:t>gu</a:t>
                      </a:r>
                      <a:r>
                        <a:rPr sz="800" b="0" spc="-10" baseline="0" dirty="0"/>
                        <a:t>i</a:t>
                      </a:r>
                      <a:r>
                        <a:rPr sz="800" b="0" spc="-5" baseline="0" dirty="0"/>
                        <a:t>d</a:t>
                      </a:r>
                      <a:r>
                        <a:rPr sz="800" b="0" spc="-10" baseline="0" dirty="0"/>
                        <a:t>i</a:t>
                      </a:r>
                      <a:r>
                        <a:rPr sz="800" b="0" spc="-5" baseline="0" dirty="0"/>
                        <a:t>n</a:t>
                      </a:r>
                      <a:r>
                        <a:rPr sz="800" b="0" baseline="0" dirty="0"/>
                        <a:t>g</a:t>
                      </a:r>
                      <a:r>
                        <a:rPr sz="800" b="0" spc="5" baseline="0" dirty="0"/>
                        <a:t> </a:t>
                      </a:r>
                      <a:r>
                        <a:rPr sz="800" b="0" spc="-10" baseline="0" dirty="0"/>
                        <a:t>i</a:t>
                      </a:r>
                      <a:r>
                        <a:rPr sz="800" b="0" spc="-5" baseline="0" dirty="0"/>
                        <a:t>t</a:t>
                      </a:r>
                      <a:r>
                        <a:rPr sz="800" b="0" baseline="0" dirty="0"/>
                        <a:t>s </a:t>
                      </a:r>
                      <a:r>
                        <a:rPr sz="800" b="0" spc="-5" baseline="0" dirty="0"/>
                        <a:t>de</a:t>
                      </a:r>
                      <a:r>
                        <a:rPr sz="800" b="0" spc="5" baseline="0" dirty="0"/>
                        <a:t>s</a:t>
                      </a:r>
                      <a:r>
                        <a:rPr sz="800" b="0" spc="-10" baseline="0" dirty="0"/>
                        <a:t>i</a:t>
                      </a:r>
                      <a:r>
                        <a:rPr sz="800" b="0" spc="-5" baseline="0" dirty="0"/>
                        <a:t>g</a:t>
                      </a:r>
                      <a:r>
                        <a:rPr sz="800" b="0" baseline="0" dirty="0"/>
                        <a:t>n</a:t>
                      </a:r>
                      <a:r>
                        <a:rPr sz="800" b="0" spc="-20" baseline="0" dirty="0"/>
                        <a:t> </a:t>
                      </a:r>
                      <a:r>
                        <a:rPr sz="800" b="0" spc="-5" baseline="0" dirty="0"/>
                        <a:t>an</a:t>
                      </a:r>
                      <a:r>
                        <a:rPr sz="800" b="0" baseline="0" dirty="0"/>
                        <a:t>d</a:t>
                      </a:r>
                      <a:r>
                        <a:rPr sz="800" b="0" spc="-20" baseline="0" dirty="0"/>
                        <a:t> </a:t>
                      </a:r>
                      <a:r>
                        <a:rPr sz="800" b="0" spc="-5" baseline="0" dirty="0"/>
                        <a:t>e</a:t>
                      </a:r>
                      <a:r>
                        <a:rPr sz="800" b="0" spc="-10" baseline="0" dirty="0"/>
                        <a:t>v</a:t>
                      </a:r>
                      <a:r>
                        <a:rPr sz="800" b="0" spc="-5" baseline="0" dirty="0"/>
                        <a:t>o</a:t>
                      </a:r>
                      <a:r>
                        <a:rPr sz="800" b="0" spc="-10" baseline="0" dirty="0"/>
                        <a:t>l</a:t>
                      </a:r>
                      <a:r>
                        <a:rPr sz="800" b="0" spc="-5" baseline="0" dirty="0"/>
                        <a:t>ut</a:t>
                      </a:r>
                      <a:r>
                        <a:rPr sz="800" b="0" spc="-10" baseline="0" dirty="0"/>
                        <a:t>i</a:t>
                      </a:r>
                      <a:r>
                        <a:rPr sz="800" b="0" spc="-5" baseline="0" dirty="0"/>
                        <a:t>o</a:t>
                      </a:r>
                      <a:r>
                        <a:rPr sz="800" b="0" baseline="0" dirty="0"/>
                        <a:t>n</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1"/>
                  </a:ext>
                </a:extLst>
              </a:tr>
              <a:tr h="351738">
                <a:tc>
                  <a:txBody>
                    <a:bodyPr/>
                    <a:lstStyle/>
                    <a:p>
                      <a:pPr marL="85725" marR="143510">
                        <a:lnSpc>
                          <a:spcPct val="100000"/>
                        </a:lnSpc>
                      </a:pPr>
                      <a:r>
                        <a:rPr sz="1200" b="0" spc="-40" baseline="0" dirty="0">
                          <a:solidFill>
                            <a:srgbClr val="FF0000"/>
                          </a:solidFill>
                        </a:rPr>
                        <a:t>A</a:t>
                      </a:r>
                      <a:r>
                        <a:rPr sz="1200" b="0" spc="-5" baseline="0" dirty="0">
                          <a:solidFill>
                            <a:srgbClr val="FF0000"/>
                          </a:solidFill>
                        </a:rPr>
                        <a:t>rc</a:t>
                      </a:r>
                      <a:r>
                        <a:rPr sz="1200" b="0" baseline="0" dirty="0">
                          <a:solidFill>
                            <a:srgbClr val="FF0000"/>
                          </a:solidFill>
                        </a:rPr>
                        <a:t>h</a:t>
                      </a:r>
                      <a:r>
                        <a:rPr sz="1200" b="0" spc="-5" baseline="0" dirty="0">
                          <a:solidFill>
                            <a:srgbClr val="FF0000"/>
                          </a:solidFill>
                        </a:rPr>
                        <a:t>i</a:t>
                      </a:r>
                      <a:r>
                        <a:rPr sz="1200" b="0" baseline="0" dirty="0">
                          <a:solidFill>
                            <a:srgbClr val="FF0000"/>
                          </a:solidFill>
                        </a:rPr>
                        <a:t>t</a:t>
                      </a:r>
                      <a:r>
                        <a:rPr sz="1200" b="0" spc="-5" baseline="0" dirty="0">
                          <a:solidFill>
                            <a:srgbClr val="FF0000"/>
                          </a:solidFill>
                        </a:rPr>
                        <a:t>ec</a:t>
                      </a:r>
                      <a:r>
                        <a:rPr sz="1200" b="0" baseline="0" dirty="0">
                          <a:solidFill>
                            <a:srgbClr val="FF0000"/>
                          </a:solidFill>
                        </a:rPr>
                        <a:t>tu</a:t>
                      </a:r>
                      <a:r>
                        <a:rPr sz="1200" b="0" spc="-5" baseline="0" dirty="0">
                          <a:solidFill>
                            <a:srgbClr val="FF0000"/>
                          </a:solidFill>
                        </a:rPr>
                        <a:t>r</a:t>
                      </a:r>
                      <a:r>
                        <a:rPr sz="1200" b="0" baseline="0" dirty="0">
                          <a:solidFill>
                            <a:srgbClr val="FF0000"/>
                          </a:solidFill>
                        </a:rPr>
                        <a:t>e D</a:t>
                      </a:r>
                      <a:r>
                        <a:rPr sz="1200" b="0" spc="-5" baseline="0" dirty="0">
                          <a:solidFill>
                            <a:srgbClr val="FF0000"/>
                          </a:solidFill>
                        </a:rPr>
                        <a:t>escri</a:t>
                      </a:r>
                      <a:r>
                        <a:rPr sz="1200" b="0" baseline="0" dirty="0">
                          <a:solidFill>
                            <a:srgbClr val="FF0000"/>
                          </a:solidFill>
                        </a:rPr>
                        <a:t>pt</a:t>
                      </a:r>
                      <a:r>
                        <a:rPr sz="1200" b="0" spc="-5" baseline="0" dirty="0">
                          <a:solidFill>
                            <a:srgbClr val="FF0000"/>
                          </a:solidFill>
                        </a:rPr>
                        <a:t>i</a:t>
                      </a:r>
                      <a:r>
                        <a:rPr sz="1200" b="0" baseline="0" dirty="0">
                          <a:solidFill>
                            <a:srgbClr val="FF0000"/>
                          </a:solidFill>
                        </a:rPr>
                        <a:t>on</a:t>
                      </a:r>
                      <a:endParaRPr sz="1200" b="0" baseline="0" dirty="0">
                        <a:solidFill>
                          <a:srgbClr val="FF0000"/>
                        </a:solidFill>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a:lnSpc>
                          <a:spcPct val="100000"/>
                        </a:lnSpc>
                      </a:pPr>
                      <a:r>
                        <a:rPr sz="1200" b="0" baseline="0" dirty="0">
                          <a:solidFill>
                            <a:srgbClr val="FF0000"/>
                          </a:solidFill>
                        </a:rPr>
                        <a:t>C</a:t>
                      </a:r>
                      <a:r>
                        <a:rPr sz="1200" b="0" spc="-5" baseline="0" dirty="0">
                          <a:solidFill>
                            <a:srgbClr val="FF0000"/>
                          </a:solidFill>
                        </a:rPr>
                        <a:t>o</a:t>
                      </a:r>
                      <a:r>
                        <a:rPr sz="1200" b="0" spc="-10" baseline="0" dirty="0">
                          <a:solidFill>
                            <a:srgbClr val="FF0000"/>
                          </a:solidFill>
                        </a:rPr>
                        <a:t>ll</a:t>
                      </a:r>
                      <a:r>
                        <a:rPr sz="1200" b="0" spc="-5" baseline="0" dirty="0">
                          <a:solidFill>
                            <a:srgbClr val="FF0000"/>
                          </a:solidFill>
                        </a:rPr>
                        <a:t>e</a:t>
                      </a:r>
                      <a:r>
                        <a:rPr sz="1200" b="0" spc="5" baseline="0" dirty="0">
                          <a:solidFill>
                            <a:srgbClr val="FF0000"/>
                          </a:solidFill>
                        </a:rPr>
                        <a:t>c</a:t>
                      </a:r>
                      <a:r>
                        <a:rPr sz="1200" b="0" spc="-5" baseline="0" dirty="0">
                          <a:solidFill>
                            <a:srgbClr val="FF0000"/>
                          </a:solidFill>
                        </a:rPr>
                        <a:t>t</a:t>
                      </a:r>
                      <a:r>
                        <a:rPr sz="1200" b="0" spc="-10" baseline="0" dirty="0">
                          <a:solidFill>
                            <a:srgbClr val="FF0000"/>
                          </a:solidFill>
                        </a:rPr>
                        <a:t>i</a:t>
                      </a:r>
                      <a:r>
                        <a:rPr sz="1200" b="0" spc="-5" baseline="0" dirty="0">
                          <a:solidFill>
                            <a:srgbClr val="FF0000"/>
                          </a:solidFill>
                        </a:rPr>
                        <a:t>o</a:t>
                      </a:r>
                      <a:r>
                        <a:rPr sz="1200" b="0" baseline="0" dirty="0">
                          <a:solidFill>
                            <a:srgbClr val="FF0000"/>
                          </a:solidFill>
                        </a:rPr>
                        <a:t>n</a:t>
                      </a:r>
                      <a:r>
                        <a:rPr sz="1200" b="0" spc="-5" baseline="0" dirty="0">
                          <a:solidFill>
                            <a:srgbClr val="FF0000"/>
                          </a:solidFill>
                        </a:rPr>
                        <a:t> o</a:t>
                      </a:r>
                      <a:r>
                        <a:rPr sz="1200" b="0" baseline="0" dirty="0">
                          <a:solidFill>
                            <a:srgbClr val="FF0000"/>
                          </a:solidFill>
                        </a:rPr>
                        <a:t>f</a:t>
                      </a:r>
                      <a:r>
                        <a:rPr sz="1200" b="0" spc="-5" baseline="0" dirty="0">
                          <a:solidFill>
                            <a:srgbClr val="FF0000"/>
                          </a:solidFill>
                        </a:rPr>
                        <a:t> a</a:t>
                      </a:r>
                      <a:r>
                        <a:rPr sz="1200" b="0" baseline="0" dirty="0">
                          <a:solidFill>
                            <a:srgbClr val="FF0000"/>
                          </a:solidFill>
                        </a:rPr>
                        <a:t>r</a:t>
                      </a:r>
                      <a:r>
                        <a:rPr sz="1200" b="0" spc="-5" baseline="0" dirty="0">
                          <a:solidFill>
                            <a:srgbClr val="FF0000"/>
                          </a:solidFill>
                        </a:rPr>
                        <a:t>t</a:t>
                      </a:r>
                      <a:r>
                        <a:rPr sz="1200" b="0" spc="-10" baseline="0" dirty="0">
                          <a:solidFill>
                            <a:srgbClr val="FF0000"/>
                          </a:solidFill>
                        </a:rPr>
                        <a:t>i</a:t>
                      </a:r>
                      <a:r>
                        <a:rPr sz="1200" b="0" spc="10" baseline="0" dirty="0">
                          <a:solidFill>
                            <a:srgbClr val="FF0000"/>
                          </a:solidFill>
                        </a:rPr>
                        <a:t>f</a:t>
                      </a:r>
                      <a:r>
                        <a:rPr sz="1200" b="0" spc="-5" baseline="0" dirty="0">
                          <a:solidFill>
                            <a:srgbClr val="FF0000"/>
                          </a:solidFill>
                        </a:rPr>
                        <a:t>a</a:t>
                      </a:r>
                      <a:r>
                        <a:rPr sz="1200" b="0" spc="5" baseline="0" dirty="0">
                          <a:solidFill>
                            <a:srgbClr val="FF0000"/>
                          </a:solidFill>
                        </a:rPr>
                        <a:t>c</a:t>
                      </a:r>
                      <a:r>
                        <a:rPr sz="1200" b="0" spc="-5" baseline="0" dirty="0">
                          <a:solidFill>
                            <a:srgbClr val="FF0000"/>
                          </a:solidFill>
                        </a:rPr>
                        <a:t>t</a:t>
                      </a:r>
                      <a:r>
                        <a:rPr sz="1200" b="0" baseline="0" dirty="0">
                          <a:solidFill>
                            <a:srgbClr val="FF0000"/>
                          </a:solidFill>
                        </a:rPr>
                        <a:t>s</a:t>
                      </a:r>
                      <a:r>
                        <a:rPr sz="1200" b="0" spc="-10" baseline="0" dirty="0">
                          <a:solidFill>
                            <a:srgbClr val="FF0000"/>
                          </a:solidFill>
                        </a:rPr>
                        <a:t> </a:t>
                      </a:r>
                      <a:r>
                        <a:rPr sz="1200" b="0" spc="-5" baseline="0" dirty="0">
                          <a:solidFill>
                            <a:srgbClr val="FF0000"/>
                          </a:solidFill>
                        </a:rPr>
                        <a:t>tha</a:t>
                      </a:r>
                      <a:r>
                        <a:rPr sz="1200" b="0" baseline="0" dirty="0">
                          <a:solidFill>
                            <a:srgbClr val="FF0000"/>
                          </a:solidFill>
                        </a:rPr>
                        <a:t>t</a:t>
                      </a:r>
                      <a:r>
                        <a:rPr sz="1200" b="0" spc="-15" baseline="0" dirty="0">
                          <a:solidFill>
                            <a:srgbClr val="FF0000"/>
                          </a:solidFill>
                        </a:rPr>
                        <a:t> </a:t>
                      </a:r>
                      <a:r>
                        <a:rPr sz="1200" b="0" spc="-5" baseline="0" dirty="0">
                          <a:solidFill>
                            <a:srgbClr val="FF0000"/>
                          </a:solidFill>
                        </a:rPr>
                        <a:t>do</a:t>
                      </a:r>
                      <a:r>
                        <a:rPr sz="1200" b="0" spc="5" baseline="0" dirty="0">
                          <a:solidFill>
                            <a:srgbClr val="FF0000"/>
                          </a:solidFill>
                        </a:rPr>
                        <a:t>c</a:t>
                      </a:r>
                      <a:r>
                        <a:rPr sz="1200" b="0" spc="-5" baseline="0" dirty="0">
                          <a:solidFill>
                            <a:srgbClr val="FF0000"/>
                          </a:solidFill>
                        </a:rPr>
                        <a:t>u</a:t>
                      </a:r>
                      <a:r>
                        <a:rPr sz="1200" b="0" spc="20" baseline="0" dirty="0">
                          <a:solidFill>
                            <a:srgbClr val="FF0000"/>
                          </a:solidFill>
                        </a:rPr>
                        <a:t>m</a:t>
                      </a:r>
                      <a:r>
                        <a:rPr sz="1200" b="0" spc="-5" baseline="0" dirty="0">
                          <a:solidFill>
                            <a:srgbClr val="FF0000"/>
                          </a:solidFill>
                        </a:rPr>
                        <a:t>en</a:t>
                      </a:r>
                      <a:r>
                        <a:rPr sz="1200" b="0" baseline="0" dirty="0">
                          <a:solidFill>
                            <a:srgbClr val="FF0000"/>
                          </a:solidFill>
                        </a:rPr>
                        <a:t>t</a:t>
                      </a:r>
                      <a:r>
                        <a:rPr sz="1200" b="0" spc="-30" baseline="0" dirty="0">
                          <a:solidFill>
                            <a:srgbClr val="FF0000"/>
                          </a:solidFill>
                        </a:rPr>
                        <a:t> </a:t>
                      </a:r>
                      <a:r>
                        <a:rPr sz="1200" b="0" spc="-5" baseline="0" dirty="0">
                          <a:solidFill>
                            <a:srgbClr val="FF0000"/>
                          </a:solidFill>
                        </a:rPr>
                        <a:t>a</a:t>
                      </a:r>
                      <a:r>
                        <a:rPr sz="1200" b="0" baseline="0" dirty="0">
                          <a:solidFill>
                            <a:srgbClr val="FF0000"/>
                          </a:solidFill>
                        </a:rPr>
                        <a:t>n</a:t>
                      </a:r>
                      <a:r>
                        <a:rPr sz="1200" b="0" spc="-20" baseline="0" dirty="0">
                          <a:solidFill>
                            <a:srgbClr val="FF0000"/>
                          </a:solidFill>
                        </a:rPr>
                        <a:t> </a:t>
                      </a:r>
                      <a:r>
                        <a:rPr sz="1200" b="0" spc="-5" baseline="0" dirty="0">
                          <a:solidFill>
                            <a:srgbClr val="FF0000"/>
                          </a:solidFill>
                        </a:rPr>
                        <a:t>a</a:t>
                      </a:r>
                      <a:r>
                        <a:rPr sz="1200" b="0" baseline="0" dirty="0">
                          <a:solidFill>
                            <a:srgbClr val="FF0000"/>
                          </a:solidFill>
                        </a:rPr>
                        <a:t>r</a:t>
                      </a:r>
                      <a:r>
                        <a:rPr sz="1200" b="0" spc="5" baseline="0" dirty="0">
                          <a:solidFill>
                            <a:srgbClr val="FF0000"/>
                          </a:solidFill>
                        </a:rPr>
                        <a:t>c</a:t>
                      </a:r>
                      <a:r>
                        <a:rPr sz="1200" b="0" spc="-5" baseline="0" dirty="0">
                          <a:solidFill>
                            <a:srgbClr val="FF0000"/>
                          </a:solidFill>
                        </a:rPr>
                        <a:t>h</a:t>
                      </a:r>
                      <a:r>
                        <a:rPr sz="1200" b="0" spc="-10" baseline="0" dirty="0">
                          <a:solidFill>
                            <a:srgbClr val="FF0000"/>
                          </a:solidFill>
                        </a:rPr>
                        <a:t>i</a:t>
                      </a:r>
                      <a:r>
                        <a:rPr sz="1200" b="0" spc="-5" baseline="0" dirty="0">
                          <a:solidFill>
                            <a:srgbClr val="FF0000"/>
                          </a:solidFill>
                        </a:rPr>
                        <a:t>te</a:t>
                      </a:r>
                      <a:r>
                        <a:rPr sz="1200" b="0" spc="5" baseline="0" dirty="0">
                          <a:solidFill>
                            <a:srgbClr val="FF0000"/>
                          </a:solidFill>
                        </a:rPr>
                        <a:t>c</a:t>
                      </a:r>
                      <a:r>
                        <a:rPr sz="1200" b="0" spc="-5" baseline="0" dirty="0">
                          <a:solidFill>
                            <a:srgbClr val="FF0000"/>
                          </a:solidFill>
                        </a:rPr>
                        <a:t>tu</a:t>
                      </a:r>
                      <a:r>
                        <a:rPr sz="1200" b="0" baseline="0" dirty="0">
                          <a:solidFill>
                            <a:srgbClr val="FF0000"/>
                          </a:solidFill>
                        </a:rPr>
                        <a:t>re</a:t>
                      </a:r>
                      <a:r>
                        <a:rPr lang="en-AU" sz="1200" b="0" baseline="0" dirty="0">
                          <a:solidFill>
                            <a:srgbClr val="FF0000"/>
                          </a:solidFill>
                        </a:rPr>
                        <a:t> </a:t>
                      </a:r>
                      <a:r>
                        <a:rPr lang="mr-IN" sz="1200" b="0" i="1" baseline="0" dirty="0">
                          <a:solidFill>
                            <a:srgbClr val="FF0000"/>
                          </a:solidFill>
                        </a:rPr>
                        <a:t>–</a:t>
                      </a:r>
                      <a:r>
                        <a:rPr lang="en-AU" sz="1200" b="0" i="1" baseline="0" dirty="0">
                          <a:solidFill>
                            <a:srgbClr val="FF0000"/>
                          </a:solidFill>
                        </a:rPr>
                        <a:t> to meet the concerns of stakeholders</a:t>
                      </a:r>
                      <a:endParaRPr sz="1200" b="0" i="1" baseline="0" dirty="0">
                        <a:solidFill>
                          <a:srgbClr val="FF0000"/>
                        </a:solidFill>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2"/>
                  </a:ext>
                </a:extLst>
              </a:tr>
              <a:tr h="325319">
                <a:tc>
                  <a:txBody>
                    <a:bodyPr/>
                    <a:lstStyle/>
                    <a:p>
                      <a:pPr marL="85725">
                        <a:lnSpc>
                          <a:spcPct val="100000"/>
                        </a:lnSpc>
                      </a:pPr>
                      <a:r>
                        <a:rPr sz="1000" b="0" spc="-5" baseline="0" dirty="0"/>
                        <a:t>S</a:t>
                      </a:r>
                      <a:r>
                        <a:rPr sz="1000" b="0" baseline="0" dirty="0"/>
                        <a:t>t</a:t>
                      </a:r>
                      <a:r>
                        <a:rPr sz="1000" b="0" spc="-5" baseline="0" dirty="0"/>
                        <a:t>ake</a:t>
                      </a:r>
                      <a:r>
                        <a:rPr sz="1000" b="0" baseline="0" dirty="0"/>
                        <a:t>ho</a:t>
                      </a:r>
                      <a:r>
                        <a:rPr sz="1000" b="0" spc="-5" baseline="0" dirty="0"/>
                        <a:t>l</a:t>
                      </a:r>
                      <a:r>
                        <a:rPr sz="1000" b="0" baseline="0" dirty="0"/>
                        <a:t>d</a:t>
                      </a:r>
                      <a:r>
                        <a:rPr sz="1000" b="0" spc="-5" baseline="0" dirty="0"/>
                        <a:t>e</a:t>
                      </a:r>
                      <a:r>
                        <a:rPr sz="1000" b="0" baseline="0" dirty="0"/>
                        <a:t>r</a:t>
                      </a:r>
                      <a:endParaRPr sz="1000" b="0" baseline="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marR="201295">
                        <a:lnSpc>
                          <a:spcPct val="100000"/>
                        </a:lnSpc>
                      </a:pPr>
                      <a:r>
                        <a:rPr sz="800" b="0" spc="-5" baseline="0" dirty="0"/>
                        <a:t>Pe</a:t>
                      </a:r>
                      <a:r>
                        <a:rPr sz="800" b="0" baseline="0" dirty="0"/>
                        <a:t>r</a:t>
                      </a:r>
                      <a:r>
                        <a:rPr sz="800" b="0" spc="5" baseline="0" dirty="0"/>
                        <a:t>s</a:t>
                      </a:r>
                      <a:r>
                        <a:rPr sz="800" b="0" spc="-5" baseline="0" dirty="0"/>
                        <a:t>o</a:t>
                      </a:r>
                      <a:r>
                        <a:rPr sz="800" b="0" baseline="0" dirty="0"/>
                        <a:t>n</a:t>
                      </a:r>
                      <a:r>
                        <a:rPr sz="800" b="0" spc="-30" baseline="0" dirty="0"/>
                        <a:t> </a:t>
                      </a:r>
                      <a:r>
                        <a:rPr sz="800" b="0" baseline="0" dirty="0"/>
                        <a:t>(</a:t>
                      </a:r>
                      <a:r>
                        <a:rPr sz="800" b="0" spc="-5" baseline="0" dirty="0"/>
                        <a:t>o</a:t>
                      </a:r>
                      <a:r>
                        <a:rPr sz="800" b="0" baseline="0" dirty="0"/>
                        <a:t>r </a:t>
                      </a:r>
                      <a:r>
                        <a:rPr sz="800" b="0" spc="-5" baseline="0" dirty="0"/>
                        <a:t>g</a:t>
                      </a:r>
                      <a:r>
                        <a:rPr sz="800" b="0" baseline="0" dirty="0"/>
                        <a:t>r</a:t>
                      </a:r>
                      <a:r>
                        <a:rPr sz="800" b="0" spc="-5" baseline="0" dirty="0"/>
                        <a:t>ou</a:t>
                      </a:r>
                      <a:r>
                        <a:rPr sz="800" b="0" baseline="0" dirty="0"/>
                        <a:t>p</a:t>
                      </a:r>
                      <a:r>
                        <a:rPr sz="800" b="0" spc="-5" baseline="0" dirty="0"/>
                        <a:t> o</a:t>
                      </a:r>
                      <a:r>
                        <a:rPr sz="800" b="0" baseline="0" dirty="0"/>
                        <a:t>f</a:t>
                      </a:r>
                      <a:r>
                        <a:rPr sz="800" b="0" spc="-15" baseline="0" dirty="0"/>
                        <a:t> </a:t>
                      </a:r>
                      <a:r>
                        <a:rPr sz="800" b="0" spc="-5" baseline="0" dirty="0"/>
                        <a:t>peop</a:t>
                      </a:r>
                      <a:r>
                        <a:rPr sz="800" b="0" spc="-10" baseline="0" dirty="0"/>
                        <a:t>l</a:t>
                      </a:r>
                      <a:r>
                        <a:rPr sz="800" b="0" spc="-5" baseline="0" dirty="0"/>
                        <a:t>e</a:t>
                      </a:r>
                      <a:r>
                        <a:rPr sz="800" b="0" baseline="0" dirty="0"/>
                        <a:t>) </a:t>
                      </a:r>
                      <a:r>
                        <a:rPr sz="800" b="0" spc="-15" baseline="0" dirty="0"/>
                        <a:t>w</a:t>
                      </a:r>
                      <a:r>
                        <a:rPr sz="800" b="0" spc="-5" baseline="0" dirty="0"/>
                        <a:t>h</a:t>
                      </a:r>
                      <a:r>
                        <a:rPr sz="800" b="0" baseline="0" dirty="0"/>
                        <a:t>o</a:t>
                      </a:r>
                      <a:r>
                        <a:rPr sz="800" b="0" spc="5" baseline="0" dirty="0"/>
                        <a:t> </a:t>
                      </a:r>
                      <a:r>
                        <a:rPr sz="800" b="0" spc="-5" baseline="0" dirty="0"/>
                        <a:t>ha</a:t>
                      </a:r>
                      <a:r>
                        <a:rPr sz="800" b="0" baseline="0" dirty="0"/>
                        <a:t>s</a:t>
                      </a:r>
                      <a:r>
                        <a:rPr lang="en-AU" sz="800" b="0" baseline="0" dirty="0"/>
                        <a:t> a</a:t>
                      </a:r>
                      <a:r>
                        <a:rPr sz="800" b="0" baseline="0" dirty="0"/>
                        <a:t> </a:t>
                      </a:r>
                      <a:r>
                        <a:rPr sz="800" b="0" spc="15" baseline="0" dirty="0"/>
                        <a:t>k</a:t>
                      </a:r>
                      <a:r>
                        <a:rPr sz="800" b="0" spc="-5" baseline="0" dirty="0"/>
                        <a:t>e</a:t>
                      </a:r>
                      <a:r>
                        <a:rPr sz="800" b="0" baseline="0" dirty="0"/>
                        <a:t>y</a:t>
                      </a:r>
                      <a:r>
                        <a:rPr sz="800" b="0" spc="-20" baseline="0" dirty="0"/>
                        <a:t> </a:t>
                      </a:r>
                      <a:r>
                        <a:rPr sz="800" b="0" baseline="0" dirty="0"/>
                        <a:t>r</a:t>
                      </a:r>
                      <a:r>
                        <a:rPr sz="800" b="0" spc="-5" baseline="0" dirty="0"/>
                        <a:t>o</a:t>
                      </a:r>
                      <a:r>
                        <a:rPr sz="800" b="0" spc="-10" baseline="0" dirty="0"/>
                        <a:t>l</a:t>
                      </a:r>
                      <a:r>
                        <a:rPr sz="800" b="0" baseline="0" dirty="0"/>
                        <a:t>e</a:t>
                      </a:r>
                      <a:r>
                        <a:rPr sz="800" b="0" spc="-5" baseline="0" dirty="0"/>
                        <a:t> </a:t>
                      </a:r>
                      <a:r>
                        <a:rPr sz="800" b="0" spc="-10" baseline="0" dirty="0"/>
                        <a:t>i</a:t>
                      </a:r>
                      <a:r>
                        <a:rPr sz="800" b="0" spc="-5" baseline="0" dirty="0"/>
                        <a:t>n</a:t>
                      </a:r>
                      <a:r>
                        <a:rPr sz="800" b="0" baseline="0" dirty="0"/>
                        <a:t>,</a:t>
                      </a:r>
                      <a:r>
                        <a:rPr sz="800" b="0" spc="5" baseline="0" dirty="0"/>
                        <a:t> </a:t>
                      </a:r>
                      <a:r>
                        <a:rPr sz="800" b="0" spc="-5" baseline="0" dirty="0"/>
                        <a:t>o</a:t>
                      </a:r>
                      <a:r>
                        <a:rPr sz="800" b="0" baseline="0" dirty="0"/>
                        <a:t>r </a:t>
                      </a:r>
                      <a:r>
                        <a:rPr sz="800" b="0" spc="5" baseline="0" dirty="0"/>
                        <a:t>c</a:t>
                      </a:r>
                      <a:r>
                        <a:rPr sz="800" b="0" spc="-5" baseline="0" dirty="0"/>
                        <a:t>on</a:t>
                      </a:r>
                      <a:r>
                        <a:rPr sz="800" b="0" spc="5" baseline="0" dirty="0"/>
                        <a:t>c</a:t>
                      </a:r>
                      <a:r>
                        <a:rPr sz="800" b="0" spc="-5" baseline="0" dirty="0"/>
                        <a:t>e</a:t>
                      </a:r>
                      <a:r>
                        <a:rPr sz="800" b="0" baseline="0" dirty="0"/>
                        <a:t>rn</a:t>
                      </a:r>
                      <a:r>
                        <a:rPr sz="800" b="0" spc="-30" baseline="0" dirty="0"/>
                        <a:t> </a:t>
                      </a:r>
                      <a:r>
                        <a:rPr sz="800" b="0" spc="-5" baseline="0" dirty="0"/>
                        <a:t>about</a:t>
                      </a:r>
                      <a:r>
                        <a:rPr sz="800" b="0" baseline="0" dirty="0"/>
                        <a:t>,</a:t>
                      </a:r>
                      <a:r>
                        <a:rPr sz="800" b="0" spc="-15" baseline="0" dirty="0"/>
                        <a:t> </a:t>
                      </a:r>
                      <a:r>
                        <a:rPr sz="800" b="0" spc="-5" baseline="0" dirty="0"/>
                        <a:t>th</a:t>
                      </a:r>
                      <a:r>
                        <a:rPr sz="800" b="0" baseline="0" dirty="0"/>
                        <a:t>e</a:t>
                      </a:r>
                      <a:r>
                        <a:rPr sz="800" b="0" spc="-5" baseline="0" dirty="0"/>
                        <a:t> </a:t>
                      </a:r>
                      <a:r>
                        <a:rPr sz="800" b="0" spc="5" baseline="0" dirty="0"/>
                        <a:t>s</a:t>
                      </a:r>
                      <a:r>
                        <a:rPr sz="800" b="0" spc="-30" baseline="0" dirty="0"/>
                        <a:t>y</a:t>
                      </a:r>
                      <a:r>
                        <a:rPr sz="800" b="0" spc="5" baseline="0" dirty="0"/>
                        <a:t>s</a:t>
                      </a:r>
                      <a:r>
                        <a:rPr sz="800" b="0" spc="-5" baseline="0" dirty="0"/>
                        <a:t>te</a:t>
                      </a:r>
                      <a:r>
                        <a:rPr sz="800" b="0" baseline="0" dirty="0"/>
                        <a:t>m</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3"/>
                  </a:ext>
                </a:extLst>
              </a:tr>
              <a:tr h="455446">
                <a:tc>
                  <a:txBody>
                    <a:bodyPr/>
                    <a:lstStyle/>
                    <a:p>
                      <a:pPr marL="85725">
                        <a:lnSpc>
                          <a:spcPct val="100000"/>
                        </a:lnSpc>
                      </a:pPr>
                      <a:r>
                        <a:rPr sz="1000" b="0" baseline="0" dirty="0"/>
                        <a:t>Con</a:t>
                      </a:r>
                      <a:r>
                        <a:rPr sz="1000" b="0" spc="-5" baseline="0" dirty="0"/>
                        <a:t>cer</a:t>
                      </a:r>
                      <a:r>
                        <a:rPr sz="1000" b="0" baseline="0" dirty="0"/>
                        <a:t>n</a:t>
                      </a:r>
                      <a:endParaRPr sz="1000" b="0" baseline="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marR="181610">
                        <a:lnSpc>
                          <a:spcPct val="100000"/>
                        </a:lnSpc>
                      </a:pPr>
                      <a:r>
                        <a:rPr sz="800" b="0" spc="-5" baseline="0" dirty="0"/>
                        <a:t>Ke</a:t>
                      </a:r>
                      <a:r>
                        <a:rPr sz="800" b="0" baseline="0" dirty="0"/>
                        <a:t>y</a:t>
                      </a:r>
                      <a:r>
                        <a:rPr sz="800" b="0" spc="-10" baseline="0" dirty="0"/>
                        <a:t> i</a:t>
                      </a:r>
                      <a:r>
                        <a:rPr sz="800" b="0" spc="-5" baseline="0" dirty="0"/>
                        <a:t>nte</a:t>
                      </a:r>
                      <a:r>
                        <a:rPr sz="800" b="0" baseline="0" dirty="0"/>
                        <a:t>r</a:t>
                      </a:r>
                      <a:r>
                        <a:rPr sz="800" b="0" spc="-5" baseline="0" dirty="0"/>
                        <a:t>e</a:t>
                      </a:r>
                      <a:r>
                        <a:rPr sz="800" b="0" spc="5" baseline="0" dirty="0"/>
                        <a:t>s</a:t>
                      </a:r>
                      <a:r>
                        <a:rPr sz="800" b="0" spc="-5" baseline="0" dirty="0"/>
                        <a:t>t</a:t>
                      </a:r>
                      <a:r>
                        <a:rPr sz="800" b="0" baseline="0" dirty="0"/>
                        <a:t>s</a:t>
                      </a:r>
                      <a:r>
                        <a:rPr sz="800" b="0" spc="-10" baseline="0" dirty="0"/>
                        <a:t> </a:t>
                      </a:r>
                      <a:r>
                        <a:rPr sz="800" b="0" spc="-5" baseline="0" dirty="0"/>
                        <a:t>tha</a:t>
                      </a:r>
                      <a:r>
                        <a:rPr sz="800" b="0" baseline="0" dirty="0"/>
                        <a:t>t</a:t>
                      </a:r>
                      <a:r>
                        <a:rPr sz="800" b="0" spc="-15" baseline="0" dirty="0"/>
                        <a:t> </a:t>
                      </a:r>
                      <a:r>
                        <a:rPr sz="800" b="0" spc="-5" baseline="0" dirty="0"/>
                        <a:t>a</a:t>
                      </a:r>
                      <a:r>
                        <a:rPr sz="800" b="0" baseline="0" dirty="0"/>
                        <a:t>re</a:t>
                      </a:r>
                      <a:r>
                        <a:rPr sz="800" b="0" spc="-5" baseline="0" dirty="0"/>
                        <a:t> </a:t>
                      </a:r>
                      <a:r>
                        <a:rPr sz="800" b="0" spc="5" baseline="0" dirty="0"/>
                        <a:t>c</a:t>
                      </a:r>
                      <a:r>
                        <a:rPr sz="800" b="0" baseline="0" dirty="0"/>
                        <a:t>r</a:t>
                      </a:r>
                      <a:r>
                        <a:rPr sz="800" b="0" spc="-5" baseline="0" dirty="0"/>
                        <a:t>u</a:t>
                      </a:r>
                      <a:r>
                        <a:rPr sz="800" b="0" spc="5" baseline="0" dirty="0"/>
                        <a:t>c</a:t>
                      </a:r>
                      <a:r>
                        <a:rPr sz="800" b="0" spc="-10" baseline="0" dirty="0"/>
                        <a:t>i</a:t>
                      </a:r>
                      <a:r>
                        <a:rPr sz="800" b="0" spc="-5" baseline="0" dirty="0"/>
                        <a:t>a</a:t>
                      </a:r>
                      <a:r>
                        <a:rPr sz="800" b="0" spc="-10" baseline="0" dirty="0"/>
                        <a:t>ll</a:t>
                      </a:r>
                      <a:r>
                        <a:rPr sz="800" b="0" baseline="0" dirty="0"/>
                        <a:t>y</a:t>
                      </a:r>
                      <a:r>
                        <a:rPr sz="800" b="0" spc="15" baseline="0" dirty="0"/>
                        <a:t> </a:t>
                      </a:r>
                      <a:r>
                        <a:rPr sz="800" b="0" spc="-10" baseline="0" dirty="0"/>
                        <a:t>i</a:t>
                      </a:r>
                      <a:r>
                        <a:rPr sz="800" b="0" spc="20" baseline="0" dirty="0"/>
                        <a:t>m</a:t>
                      </a:r>
                      <a:r>
                        <a:rPr sz="800" b="0" spc="-5" baseline="0" dirty="0"/>
                        <a:t>po</a:t>
                      </a:r>
                      <a:r>
                        <a:rPr sz="800" b="0" baseline="0" dirty="0"/>
                        <a:t>r</a:t>
                      </a:r>
                      <a:r>
                        <a:rPr sz="800" b="0" spc="-5" baseline="0" dirty="0"/>
                        <a:t>tan</a:t>
                      </a:r>
                      <a:r>
                        <a:rPr sz="800" b="0" baseline="0" dirty="0"/>
                        <a:t>t</a:t>
                      </a:r>
                      <a:r>
                        <a:rPr sz="800" b="0" spc="-15" baseline="0" dirty="0"/>
                        <a:t> </a:t>
                      </a:r>
                      <a:r>
                        <a:rPr sz="800" b="0" spc="-5" baseline="0" dirty="0"/>
                        <a:t>t</a:t>
                      </a:r>
                      <a:r>
                        <a:rPr sz="800" b="0" baseline="0" dirty="0"/>
                        <a:t>o</a:t>
                      </a:r>
                      <a:r>
                        <a:rPr sz="800" b="0" spc="-5" baseline="0" dirty="0"/>
                        <a:t> th</a:t>
                      </a:r>
                      <a:r>
                        <a:rPr sz="800" b="0" baseline="0" dirty="0"/>
                        <a:t>e</a:t>
                      </a:r>
                      <a:r>
                        <a:rPr sz="800" b="0" spc="-20" baseline="0" dirty="0"/>
                        <a:t> </a:t>
                      </a:r>
                      <a:r>
                        <a:rPr sz="800" b="0" spc="5" baseline="0" dirty="0"/>
                        <a:t>s</a:t>
                      </a:r>
                      <a:r>
                        <a:rPr sz="800" b="0" spc="-5" baseline="0" dirty="0"/>
                        <a:t>ta</a:t>
                      </a:r>
                      <a:r>
                        <a:rPr sz="800" b="0" spc="15" baseline="0" dirty="0"/>
                        <a:t>k</a:t>
                      </a:r>
                      <a:r>
                        <a:rPr sz="800" b="0" spc="-5" baseline="0" dirty="0"/>
                        <a:t>eho</a:t>
                      </a:r>
                      <a:r>
                        <a:rPr sz="800" b="0" spc="-10" baseline="0" dirty="0"/>
                        <a:t>l</a:t>
                      </a:r>
                      <a:r>
                        <a:rPr sz="800" b="0" spc="-5" baseline="0" dirty="0"/>
                        <a:t>de</a:t>
                      </a:r>
                      <a:r>
                        <a:rPr sz="800" b="0" baseline="0" dirty="0"/>
                        <a:t>rs</a:t>
                      </a:r>
                      <a:r>
                        <a:rPr sz="800" b="0" spc="-20" baseline="0" dirty="0"/>
                        <a:t> </a:t>
                      </a:r>
                      <a:r>
                        <a:rPr sz="800" b="0" spc="-10" baseline="0" dirty="0"/>
                        <a:t>i</a:t>
                      </a:r>
                      <a:r>
                        <a:rPr sz="800" b="0" baseline="0" dirty="0"/>
                        <a:t>n</a:t>
                      </a:r>
                      <a:r>
                        <a:rPr sz="800" b="0" spc="-5" baseline="0" dirty="0"/>
                        <a:t> th</a:t>
                      </a:r>
                      <a:r>
                        <a:rPr sz="800" b="0" baseline="0" dirty="0"/>
                        <a:t>e</a:t>
                      </a:r>
                      <a:r>
                        <a:rPr sz="800" b="0" spc="-5" baseline="0" dirty="0"/>
                        <a:t> </a:t>
                      </a:r>
                      <a:r>
                        <a:rPr sz="800" b="0" spc="5" baseline="0" dirty="0"/>
                        <a:t>s</a:t>
                      </a:r>
                      <a:r>
                        <a:rPr sz="800" b="0" spc="-30" baseline="0" dirty="0"/>
                        <a:t>y</a:t>
                      </a:r>
                      <a:r>
                        <a:rPr sz="800" b="0" spc="5" baseline="0" dirty="0"/>
                        <a:t>s</a:t>
                      </a:r>
                      <a:r>
                        <a:rPr sz="800" b="0" spc="-5" baseline="0" dirty="0"/>
                        <a:t>te</a:t>
                      </a:r>
                      <a:r>
                        <a:rPr sz="800" b="0" baseline="0" dirty="0"/>
                        <a:t>m</a:t>
                      </a:r>
                      <a:r>
                        <a:rPr sz="800" b="0" spc="20" baseline="0" dirty="0"/>
                        <a:t> </a:t>
                      </a:r>
                      <a:r>
                        <a:rPr sz="800" b="0" spc="-5" baseline="0" dirty="0"/>
                        <a:t>an</a:t>
                      </a:r>
                      <a:r>
                        <a:rPr sz="800" b="0" baseline="0" dirty="0"/>
                        <a:t>d </a:t>
                      </a:r>
                      <a:r>
                        <a:rPr sz="800" b="0" spc="-5" baseline="0" dirty="0"/>
                        <a:t>dete</a:t>
                      </a:r>
                      <a:r>
                        <a:rPr sz="800" b="0" baseline="0" dirty="0"/>
                        <a:t>r</a:t>
                      </a:r>
                      <a:r>
                        <a:rPr sz="800" b="0" spc="20" baseline="0" dirty="0"/>
                        <a:t>m</a:t>
                      </a:r>
                      <a:r>
                        <a:rPr sz="800" b="0" spc="-10" baseline="0" dirty="0"/>
                        <a:t>i</a:t>
                      </a:r>
                      <a:r>
                        <a:rPr sz="800" b="0" spc="-5" baseline="0" dirty="0"/>
                        <a:t>n</a:t>
                      </a:r>
                      <a:r>
                        <a:rPr sz="800" b="0" baseline="0" dirty="0"/>
                        <a:t>e</a:t>
                      </a:r>
                      <a:r>
                        <a:rPr sz="800" b="0" spc="-30" baseline="0" dirty="0"/>
                        <a:t> </a:t>
                      </a:r>
                      <a:r>
                        <a:rPr sz="800" b="0" spc="-5" baseline="0" dirty="0"/>
                        <a:t>th</a:t>
                      </a:r>
                      <a:r>
                        <a:rPr sz="800" b="0" baseline="0" dirty="0"/>
                        <a:t>e</a:t>
                      </a:r>
                      <a:r>
                        <a:rPr sz="800" b="0" spc="-20" baseline="0" dirty="0"/>
                        <a:t> </a:t>
                      </a:r>
                      <a:r>
                        <a:rPr sz="800" b="0" spc="-5" baseline="0" dirty="0"/>
                        <a:t>a</a:t>
                      </a:r>
                      <a:r>
                        <a:rPr sz="800" b="0" spc="5" baseline="0" dirty="0"/>
                        <a:t>cc</a:t>
                      </a:r>
                      <a:r>
                        <a:rPr sz="800" b="0" spc="-5" baseline="0" dirty="0"/>
                        <a:t>eptab</a:t>
                      </a:r>
                      <a:r>
                        <a:rPr sz="800" b="0" spc="-10" baseline="0" dirty="0"/>
                        <a:t>ili</a:t>
                      </a:r>
                      <a:r>
                        <a:rPr sz="800" b="0" spc="-5" baseline="0" dirty="0"/>
                        <a:t>t</a:t>
                      </a:r>
                      <a:r>
                        <a:rPr sz="800" b="0" baseline="0" dirty="0"/>
                        <a:t>y </a:t>
                      </a:r>
                      <a:r>
                        <a:rPr sz="800" b="0" spc="-5" baseline="0" dirty="0"/>
                        <a:t>o</a:t>
                      </a:r>
                      <a:r>
                        <a:rPr sz="800" b="0" baseline="0" dirty="0"/>
                        <a:t>f</a:t>
                      </a:r>
                      <a:r>
                        <a:rPr sz="800" b="0" spc="-5" baseline="0" dirty="0"/>
                        <a:t> th</a:t>
                      </a:r>
                      <a:r>
                        <a:rPr sz="800" b="0" baseline="0" dirty="0"/>
                        <a:t>e</a:t>
                      </a:r>
                      <a:r>
                        <a:rPr sz="800" b="0" spc="-5" baseline="0" dirty="0"/>
                        <a:t> </a:t>
                      </a:r>
                      <a:r>
                        <a:rPr sz="800" b="0" spc="5" baseline="0" dirty="0"/>
                        <a:t>s</a:t>
                      </a:r>
                      <a:r>
                        <a:rPr sz="800" b="0" spc="-30" baseline="0" dirty="0"/>
                        <a:t>y</a:t>
                      </a:r>
                      <a:r>
                        <a:rPr sz="800" b="0" spc="5" baseline="0" dirty="0"/>
                        <a:t>s</a:t>
                      </a:r>
                      <a:r>
                        <a:rPr sz="800" b="0" spc="-5" baseline="0" dirty="0"/>
                        <a:t>te</a:t>
                      </a:r>
                      <a:r>
                        <a:rPr sz="800" b="0" baseline="0" dirty="0"/>
                        <a:t>m</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4"/>
                  </a:ext>
                </a:extLst>
              </a:tr>
              <a:tr h="325319">
                <a:tc>
                  <a:txBody>
                    <a:bodyPr/>
                    <a:lstStyle/>
                    <a:p>
                      <a:pPr marL="85725">
                        <a:lnSpc>
                          <a:spcPct val="100000"/>
                        </a:lnSpc>
                      </a:pPr>
                      <a:r>
                        <a:rPr sz="1000" b="0" spc="-5" baseline="0" dirty="0"/>
                        <a:t>Vie</a:t>
                      </a:r>
                      <a:r>
                        <a:rPr sz="1000" b="0" baseline="0" dirty="0"/>
                        <a:t>w</a:t>
                      </a:r>
                      <a:endParaRPr sz="1000" b="0" baseline="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marR="463550">
                        <a:lnSpc>
                          <a:spcPct val="100000"/>
                        </a:lnSpc>
                      </a:pPr>
                      <a:r>
                        <a:rPr sz="800" b="0" baseline="0" dirty="0"/>
                        <a:t>R</a:t>
                      </a:r>
                      <a:r>
                        <a:rPr sz="800" b="0" spc="-5" baseline="0" dirty="0"/>
                        <a:t>ep</a:t>
                      </a:r>
                      <a:r>
                        <a:rPr sz="800" b="0" baseline="0" dirty="0"/>
                        <a:t>r</a:t>
                      </a:r>
                      <a:r>
                        <a:rPr sz="800" b="0" spc="-5" baseline="0" dirty="0"/>
                        <a:t>e</a:t>
                      </a:r>
                      <a:r>
                        <a:rPr sz="800" b="0" spc="5" baseline="0" dirty="0"/>
                        <a:t>s</a:t>
                      </a:r>
                      <a:r>
                        <a:rPr sz="800" b="0" spc="-5" baseline="0" dirty="0"/>
                        <a:t>entat</a:t>
                      </a:r>
                      <a:r>
                        <a:rPr sz="800" b="0" spc="-10" baseline="0" dirty="0"/>
                        <a:t>i</a:t>
                      </a:r>
                      <a:r>
                        <a:rPr sz="800" b="0" spc="-5" baseline="0" dirty="0"/>
                        <a:t>o</a:t>
                      </a:r>
                      <a:r>
                        <a:rPr sz="800" b="0" baseline="0" dirty="0"/>
                        <a:t>n</a:t>
                      </a:r>
                      <a:r>
                        <a:rPr sz="800" b="0" spc="-30" baseline="0" dirty="0"/>
                        <a:t> </a:t>
                      </a:r>
                      <a:r>
                        <a:rPr sz="800" b="0" spc="-5" baseline="0" dirty="0"/>
                        <a:t>o</a:t>
                      </a:r>
                      <a:r>
                        <a:rPr sz="800" b="0" baseline="0" dirty="0"/>
                        <a:t>f</a:t>
                      </a:r>
                      <a:r>
                        <a:rPr sz="800" b="0" spc="-5" baseline="0" dirty="0"/>
                        <a:t> </a:t>
                      </a:r>
                      <a:r>
                        <a:rPr sz="800" b="0" baseline="0" dirty="0"/>
                        <a:t>a</a:t>
                      </a:r>
                      <a:r>
                        <a:rPr sz="800" b="0" spc="-5" baseline="0" dirty="0"/>
                        <a:t> </a:t>
                      </a:r>
                      <a:r>
                        <a:rPr sz="800" b="0" spc="-15" baseline="0" dirty="0"/>
                        <a:t>w</a:t>
                      </a:r>
                      <a:r>
                        <a:rPr sz="800" b="0" spc="-5" baseline="0" dirty="0"/>
                        <a:t>ho</a:t>
                      </a:r>
                      <a:r>
                        <a:rPr sz="800" b="0" spc="-10" baseline="0" dirty="0"/>
                        <a:t>l</a:t>
                      </a:r>
                      <a:r>
                        <a:rPr sz="800" b="0" baseline="0" dirty="0"/>
                        <a:t>e</a:t>
                      </a:r>
                      <a:r>
                        <a:rPr sz="800" b="0" spc="5" baseline="0" dirty="0"/>
                        <a:t> s</a:t>
                      </a:r>
                      <a:r>
                        <a:rPr sz="800" b="0" spc="-30" baseline="0" dirty="0"/>
                        <a:t>y</a:t>
                      </a:r>
                      <a:r>
                        <a:rPr sz="800" b="0" spc="5" baseline="0" dirty="0"/>
                        <a:t>s</a:t>
                      </a:r>
                      <a:r>
                        <a:rPr sz="800" b="0" spc="-5" baseline="0" dirty="0"/>
                        <a:t>te</a:t>
                      </a:r>
                      <a:r>
                        <a:rPr sz="800" b="0" baseline="0" dirty="0"/>
                        <a:t>m</a:t>
                      </a:r>
                      <a:r>
                        <a:rPr sz="800" b="0" spc="30" baseline="0" dirty="0"/>
                        <a:t> </a:t>
                      </a:r>
                      <a:r>
                        <a:rPr sz="800" b="0" spc="10" baseline="0" dirty="0"/>
                        <a:t>f</a:t>
                      </a:r>
                      <a:r>
                        <a:rPr sz="800" b="0" baseline="0" dirty="0"/>
                        <a:t>r</a:t>
                      </a:r>
                      <a:r>
                        <a:rPr sz="800" b="0" spc="-5" baseline="0" dirty="0"/>
                        <a:t>o</a:t>
                      </a:r>
                      <a:r>
                        <a:rPr sz="800" b="0" baseline="0" dirty="0"/>
                        <a:t>m</a:t>
                      </a:r>
                      <a:r>
                        <a:rPr sz="800" b="0" spc="-20" baseline="0" dirty="0"/>
                        <a:t> </a:t>
                      </a:r>
                      <a:r>
                        <a:rPr sz="800" b="0" spc="-5" baseline="0" dirty="0"/>
                        <a:t>th</a:t>
                      </a:r>
                      <a:r>
                        <a:rPr sz="800" b="0" baseline="0" dirty="0"/>
                        <a:t>e</a:t>
                      </a:r>
                      <a:r>
                        <a:rPr sz="800" b="0" spc="-5" baseline="0" dirty="0"/>
                        <a:t> pe</a:t>
                      </a:r>
                      <a:r>
                        <a:rPr sz="800" b="0" baseline="0" dirty="0"/>
                        <a:t>r</a:t>
                      </a:r>
                      <a:r>
                        <a:rPr sz="800" b="0" spc="5" baseline="0" dirty="0"/>
                        <a:t>s</a:t>
                      </a:r>
                      <a:r>
                        <a:rPr sz="800" b="0" spc="-5" baseline="0" dirty="0"/>
                        <a:t>pe</a:t>
                      </a:r>
                      <a:r>
                        <a:rPr sz="800" b="0" spc="5" baseline="0" dirty="0"/>
                        <a:t>c</a:t>
                      </a:r>
                      <a:r>
                        <a:rPr sz="800" b="0" spc="-5" baseline="0" dirty="0"/>
                        <a:t>ti</a:t>
                      </a:r>
                      <a:r>
                        <a:rPr sz="800" b="0" spc="-10" baseline="0" dirty="0"/>
                        <a:t>v</a:t>
                      </a:r>
                      <a:r>
                        <a:rPr sz="800" b="0" baseline="0" dirty="0"/>
                        <a:t>e</a:t>
                      </a:r>
                      <a:r>
                        <a:rPr sz="800" b="0" spc="-5" baseline="0" dirty="0"/>
                        <a:t> o</a:t>
                      </a:r>
                      <a:r>
                        <a:rPr sz="800" b="0" baseline="0" dirty="0"/>
                        <a:t>f</a:t>
                      </a:r>
                      <a:r>
                        <a:rPr sz="800" b="0" spc="-15" baseline="0" dirty="0"/>
                        <a:t> </a:t>
                      </a:r>
                      <a:r>
                        <a:rPr sz="800" b="0" baseline="0" dirty="0"/>
                        <a:t>a</a:t>
                      </a:r>
                      <a:r>
                        <a:rPr sz="800" b="0" spc="-5" baseline="0" dirty="0"/>
                        <a:t> </a:t>
                      </a:r>
                      <a:r>
                        <a:rPr sz="800" b="0" baseline="0" dirty="0"/>
                        <a:t>r</a:t>
                      </a:r>
                      <a:r>
                        <a:rPr sz="800" b="0" spc="-5" baseline="0" dirty="0"/>
                        <a:t>e</a:t>
                      </a:r>
                      <a:r>
                        <a:rPr sz="800" b="0" spc="-10" baseline="0" dirty="0"/>
                        <a:t>l</a:t>
                      </a:r>
                      <a:r>
                        <a:rPr sz="800" b="0" spc="-5" baseline="0" dirty="0"/>
                        <a:t>ate</a:t>
                      </a:r>
                      <a:r>
                        <a:rPr sz="800" b="0" baseline="0" dirty="0"/>
                        <a:t>d</a:t>
                      </a:r>
                      <a:r>
                        <a:rPr sz="800" b="0" spc="-5" baseline="0" dirty="0"/>
                        <a:t> </a:t>
                      </a:r>
                      <a:r>
                        <a:rPr sz="800" b="0" spc="5" baseline="0" dirty="0"/>
                        <a:t>s</a:t>
                      </a:r>
                      <a:r>
                        <a:rPr sz="800" b="0" spc="-5" baseline="0" dirty="0"/>
                        <a:t>e</a:t>
                      </a:r>
                      <a:r>
                        <a:rPr sz="800" b="0" baseline="0" dirty="0"/>
                        <a:t>t</a:t>
                      </a:r>
                      <a:r>
                        <a:rPr sz="800" b="0" spc="-5" baseline="0" dirty="0"/>
                        <a:t> o</a:t>
                      </a:r>
                      <a:r>
                        <a:rPr sz="800" b="0" baseline="0" dirty="0"/>
                        <a:t>f </a:t>
                      </a:r>
                      <a:r>
                        <a:rPr sz="800" b="0" spc="5" baseline="0" dirty="0"/>
                        <a:t>c</a:t>
                      </a:r>
                      <a:r>
                        <a:rPr sz="800" b="0" spc="-5" baseline="0" dirty="0"/>
                        <a:t>on</a:t>
                      </a:r>
                      <a:r>
                        <a:rPr sz="800" b="0" spc="5" baseline="0" dirty="0"/>
                        <a:t>c</a:t>
                      </a:r>
                      <a:r>
                        <a:rPr sz="800" b="0" spc="-5" baseline="0" dirty="0"/>
                        <a:t>e</a:t>
                      </a:r>
                      <a:r>
                        <a:rPr sz="800" b="0" baseline="0" dirty="0"/>
                        <a:t>r</a:t>
                      </a:r>
                      <a:r>
                        <a:rPr sz="800" b="0" spc="-5" baseline="0" dirty="0"/>
                        <a:t>n</a:t>
                      </a:r>
                      <a:r>
                        <a:rPr sz="800" b="0" baseline="0" dirty="0"/>
                        <a:t>s</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5"/>
                  </a:ext>
                </a:extLst>
              </a:tr>
              <a:tr h="1012101">
                <a:tc>
                  <a:txBody>
                    <a:bodyPr/>
                    <a:lstStyle/>
                    <a:p>
                      <a:pPr marL="85725">
                        <a:lnSpc>
                          <a:spcPct val="100000"/>
                        </a:lnSpc>
                      </a:pPr>
                      <a:r>
                        <a:rPr sz="1000" b="0" spc="-5" baseline="0" dirty="0"/>
                        <a:t>Vie</a:t>
                      </a:r>
                      <a:r>
                        <a:rPr sz="1000" b="0" spc="15" baseline="0" dirty="0"/>
                        <a:t>w</a:t>
                      </a:r>
                      <a:r>
                        <a:rPr sz="1000" b="0" baseline="0" dirty="0"/>
                        <a:t>po</a:t>
                      </a:r>
                      <a:r>
                        <a:rPr sz="1000" b="0" spc="-5" baseline="0" dirty="0"/>
                        <a:t>i</a:t>
                      </a:r>
                      <a:r>
                        <a:rPr sz="1000" b="0" baseline="0" dirty="0"/>
                        <a:t>nt</a:t>
                      </a:r>
                      <a:endParaRPr sz="10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tc>
                  <a:txBody>
                    <a:bodyPr/>
                    <a:lstStyle/>
                    <a:p>
                      <a:pPr marL="85725">
                        <a:lnSpc>
                          <a:spcPct val="100000"/>
                        </a:lnSpc>
                      </a:pPr>
                      <a:r>
                        <a:rPr sz="800" b="0" baseline="0" dirty="0"/>
                        <a:t>D</a:t>
                      </a:r>
                      <a:r>
                        <a:rPr sz="800" b="0" spc="-5" baseline="0" dirty="0"/>
                        <a:t>e</a:t>
                      </a:r>
                      <a:r>
                        <a:rPr sz="800" b="0" spc="10" baseline="0" dirty="0"/>
                        <a:t>f</a:t>
                      </a:r>
                      <a:r>
                        <a:rPr sz="800" b="0" spc="-10" baseline="0" dirty="0"/>
                        <a:t>i</a:t>
                      </a:r>
                      <a:r>
                        <a:rPr sz="800" b="0" spc="-5" baseline="0" dirty="0"/>
                        <a:t>ne</a:t>
                      </a:r>
                      <a:r>
                        <a:rPr sz="800" b="0" baseline="0" dirty="0"/>
                        <a:t>s</a:t>
                      </a:r>
                      <a:r>
                        <a:rPr sz="800" b="0" spc="-20" baseline="0" dirty="0"/>
                        <a:t> </a:t>
                      </a:r>
                      <a:r>
                        <a:rPr sz="800" b="0" spc="-5" baseline="0" dirty="0"/>
                        <a:t>th</a:t>
                      </a:r>
                      <a:r>
                        <a:rPr sz="800" b="0" baseline="0" dirty="0"/>
                        <a:t>e</a:t>
                      </a:r>
                      <a:r>
                        <a:rPr sz="800" b="0" spc="-5" baseline="0" dirty="0"/>
                        <a:t> pe</a:t>
                      </a:r>
                      <a:r>
                        <a:rPr sz="800" b="0" baseline="0" dirty="0"/>
                        <a:t>r</a:t>
                      </a:r>
                      <a:r>
                        <a:rPr sz="800" b="0" spc="5" baseline="0" dirty="0"/>
                        <a:t>s</a:t>
                      </a:r>
                      <a:r>
                        <a:rPr sz="800" b="0" spc="-5" baseline="0" dirty="0"/>
                        <a:t>pe</a:t>
                      </a:r>
                      <a:r>
                        <a:rPr sz="800" b="0" spc="5" baseline="0" dirty="0"/>
                        <a:t>c</a:t>
                      </a:r>
                      <a:r>
                        <a:rPr sz="800" b="0" spc="-5" baseline="0" dirty="0"/>
                        <a:t>t</a:t>
                      </a:r>
                      <a:r>
                        <a:rPr sz="800" b="0" spc="-10" baseline="0" dirty="0"/>
                        <a:t>iv</a:t>
                      </a:r>
                      <a:r>
                        <a:rPr sz="800" b="0" baseline="0" dirty="0"/>
                        <a:t>e</a:t>
                      </a:r>
                      <a:r>
                        <a:rPr sz="800" b="0" spc="-5" baseline="0" dirty="0"/>
                        <a:t> </a:t>
                      </a:r>
                      <a:r>
                        <a:rPr sz="800" b="0" spc="10" baseline="0" dirty="0"/>
                        <a:t>f</a:t>
                      </a:r>
                      <a:r>
                        <a:rPr sz="800" b="0" baseline="0" dirty="0"/>
                        <a:t>r</a:t>
                      </a:r>
                      <a:r>
                        <a:rPr sz="800" b="0" spc="-5" baseline="0" dirty="0"/>
                        <a:t>o</a:t>
                      </a:r>
                      <a:r>
                        <a:rPr sz="800" b="0" baseline="0" dirty="0"/>
                        <a:t>m</a:t>
                      </a:r>
                      <a:r>
                        <a:rPr sz="800" b="0" spc="-20" baseline="0" dirty="0"/>
                        <a:t> </a:t>
                      </a:r>
                      <a:r>
                        <a:rPr sz="800" b="0" spc="-15" baseline="0" dirty="0"/>
                        <a:t>w</a:t>
                      </a:r>
                      <a:r>
                        <a:rPr sz="800" b="0" spc="-5" baseline="0" dirty="0"/>
                        <a:t>h</a:t>
                      </a:r>
                      <a:r>
                        <a:rPr sz="800" b="0" spc="-10" baseline="0" dirty="0"/>
                        <a:t>i</a:t>
                      </a:r>
                      <a:r>
                        <a:rPr sz="800" b="0" spc="5" baseline="0" dirty="0"/>
                        <a:t>c</a:t>
                      </a:r>
                      <a:r>
                        <a:rPr sz="800" b="0" baseline="0" dirty="0"/>
                        <a:t>h</a:t>
                      </a:r>
                      <a:r>
                        <a:rPr sz="800" b="0" spc="20" baseline="0" dirty="0"/>
                        <a:t> </a:t>
                      </a:r>
                      <a:r>
                        <a:rPr sz="800" b="0" baseline="0" dirty="0"/>
                        <a:t>a</a:t>
                      </a:r>
                      <a:r>
                        <a:rPr sz="800" b="0" spc="-20" baseline="0" dirty="0"/>
                        <a:t> </a:t>
                      </a:r>
                      <a:r>
                        <a:rPr sz="800" b="0" spc="-10" baseline="0" dirty="0"/>
                        <a:t>vi</a:t>
                      </a:r>
                      <a:r>
                        <a:rPr sz="800" b="0" spc="-5" baseline="0" dirty="0"/>
                        <a:t>e</a:t>
                      </a:r>
                      <a:r>
                        <a:rPr sz="800" b="0" baseline="0" dirty="0"/>
                        <a:t>w</a:t>
                      </a:r>
                      <a:r>
                        <a:rPr sz="800" b="0" spc="20" baseline="0" dirty="0"/>
                        <a:t> </a:t>
                      </a:r>
                      <a:r>
                        <a:rPr sz="800" b="0" spc="-10" baseline="0" dirty="0"/>
                        <a:t>i</a:t>
                      </a:r>
                      <a:r>
                        <a:rPr sz="800" b="0" baseline="0" dirty="0"/>
                        <a:t>s </a:t>
                      </a:r>
                      <a:r>
                        <a:rPr sz="800" b="0" spc="-5" baseline="0" dirty="0"/>
                        <a:t>ta</a:t>
                      </a:r>
                      <a:r>
                        <a:rPr sz="800" b="0" spc="15" baseline="0" dirty="0"/>
                        <a:t>k</a:t>
                      </a:r>
                      <a:r>
                        <a:rPr sz="800" b="0" spc="-5" baseline="0" dirty="0"/>
                        <a:t>en</a:t>
                      </a:r>
                      <a:r>
                        <a:rPr sz="800" b="0" baseline="0" dirty="0"/>
                        <a:t>:</a:t>
                      </a:r>
                    </a:p>
                    <a:p>
                      <a:pPr marL="371475" indent="-285750">
                        <a:lnSpc>
                          <a:spcPct val="100000"/>
                        </a:lnSpc>
                        <a:buFont typeface="Arial"/>
                        <a:buChar char="•"/>
                        <a:tabLst>
                          <a:tab pos="164465" algn="l"/>
                        </a:tabLst>
                      </a:pPr>
                      <a:r>
                        <a:rPr sz="800" b="0" baseline="0" dirty="0"/>
                        <a:t>H</a:t>
                      </a:r>
                      <a:r>
                        <a:rPr sz="800" b="0" spc="-5" baseline="0" dirty="0"/>
                        <a:t>o</a:t>
                      </a:r>
                      <a:r>
                        <a:rPr sz="800" b="0" baseline="0" dirty="0"/>
                        <a:t>w</a:t>
                      </a:r>
                      <a:r>
                        <a:rPr sz="800" b="0" spc="-5" baseline="0" dirty="0"/>
                        <a:t> t</a:t>
                      </a:r>
                      <a:r>
                        <a:rPr sz="800" b="0" baseline="0" dirty="0"/>
                        <a:t>o</a:t>
                      </a:r>
                      <a:r>
                        <a:rPr sz="800" b="0" spc="-5" baseline="0" dirty="0"/>
                        <a:t> </a:t>
                      </a:r>
                      <a:r>
                        <a:rPr sz="800" b="0" spc="5" baseline="0" dirty="0"/>
                        <a:t>c</a:t>
                      </a:r>
                      <a:r>
                        <a:rPr sz="800" b="0" spc="-5" baseline="0" dirty="0"/>
                        <a:t>on</a:t>
                      </a:r>
                      <a:r>
                        <a:rPr sz="800" b="0" spc="5" baseline="0" dirty="0"/>
                        <a:t>s</a:t>
                      </a:r>
                      <a:r>
                        <a:rPr sz="800" b="0" spc="-5" baseline="0" dirty="0"/>
                        <a:t>t</a:t>
                      </a:r>
                      <a:r>
                        <a:rPr sz="800" b="0" baseline="0" dirty="0"/>
                        <a:t>r</a:t>
                      </a:r>
                      <a:r>
                        <a:rPr sz="800" b="0" spc="-5" baseline="0" dirty="0"/>
                        <a:t>u</a:t>
                      </a:r>
                      <a:r>
                        <a:rPr sz="800" b="0" spc="5" baseline="0" dirty="0"/>
                        <a:t>c</a:t>
                      </a:r>
                      <a:r>
                        <a:rPr sz="800" b="0" baseline="0" dirty="0"/>
                        <a:t>t</a:t>
                      </a:r>
                      <a:r>
                        <a:rPr sz="800" b="0" spc="-15" baseline="0" dirty="0"/>
                        <a:t> </a:t>
                      </a:r>
                      <a:r>
                        <a:rPr sz="800" b="0" spc="-5" baseline="0" dirty="0"/>
                        <a:t>an</a:t>
                      </a:r>
                      <a:r>
                        <a:rPr sz="800" b="0" baseline="0" dirty="0"/>
                        <a:t>d</a:t>
                      </a:r>
                      <a:r>
                        <a:rPr sz="800" b="0" spc="-20" baseline="0" dirty="0"/>
                        <a:t> </a:t>
                      </a:r>
                      <a:r>
                        <a:rPr sz="800" b="0" spc="-5" baseline="0" dirty="0"/>
                        <a:t>u</a:t>
                      </a:r>
                      <a:r>
                        <a:rPr sz="800" b="0" spc="5" baseline="0" dirty="0"/>
                        <a:t>s</a:t>
                      </a:r>
                      <a:r>
                        <a:rPr sz="800" b="0" baseline="0" dirty="0"/>
                        <a:t>e</a:t>
                      </a:r>
                      <a:r>
                        <a:rPr sz="800" b="0" spc="-20" baseline="0" dirty="0"/>
                        <a:t> </a:t>
                      </a:r>
                      <a:r>
                        <a:rPr sz="800" b="0" baseline="0" dirty="0"/>
                        <a:t>a</a:t>
                      </a:r>
                      <a:r>
                        <a:rPr sz="800" b="0" spc="-5" baseline="0" dirty="0"/>
                        <a:t> </a:t>
                      </a:r>
                      <a:r>
                        <a:rPr sz="800" b="0" spc="-10" baseline="0" dirty="0"/>
                        <a:t>vi</a:t>
                      </a:r>
                      <a:r>
                        <a:rPr sz="800" b="0" spc="-5" baseline="0" dirty="0"/>
                        <a:t>e</a:t>
                      </a:r>
                      <a:r>
                        <a:rPr sz="800" b="0" baseline="0" dirty="0"/>
                        <a:t>w</a:t>
                      </a:r>
                    </a:p>
                    <a:p>
                      <a:pPr marL="371475" indent="-285750">
                        <a:lnSpc>
                          <a:spcPct val="100000"/>
                        </a:lnSpc>
                        <a:buFont typeface="Arial"/>
                        <a:buChar char="•"/>
                        <a:tabLst>
                          <a:tab pos="164465" algn="l"/>
                        </a:tabLst>
                      </a:pPr>
                      <a:r>
                        <a:rPr sz="800" b="0" spc="-5" baseline="0" dirty="0"/>
                        <a:t>In</a:t>
                      </a:r>
                      <a:r>
                        <a:rPr sz="800" b="0" spc="10" baseline="0" dirty="0"/>
                        <a:t>f</a:t>
                      </a:r>
                      <a:r>
                        <a:rPr sz="800" b="0" spc="-5" baseline="0" dirty="0"/>
                        <a:t>o</a:t>
                      </a:r>
                      <a:r>
                        <a:rPr sz="800" b="0" baseline="0" dirty="0"/>
                        <a:t>r</a:t>
                      </a:r>
                      <a:r>
                        <a:rPr sz="800" b="0" spc="20" baseline="0" dirty="0"/>
                        <a:t>m</a:t>
                      </a:r>
                      <a:r>
                        <a:rPr sz="800" b="0" spc="-5" baseline="0" dirty="0"/>
                        <a:t>at</a:t>
                      </a:r>
                      <a:r>
                        <a:rPr sz="800" b="0" spc="-10" baseline="0" dirty="0"/>
                        <a:t>i</a:t>
                      </a:r>
                      <a:r>
                        <a:rPr sz="800" b="0" spc="-5" baseline="0" dirty="0"/>
                        <a:t>o</a:t>
                      </a:r>
                      <a:r>
                        <a:rPr sz="800" b="0" baseline="0" dirty="0"/>
                        <a:t>n</a:t>
                      </a:r>
                      <a:r>
                        <a:rPr sz="800" b="0" spc="-40" baseline="0" dirty="0"/>
                        <a:t> </a:t>
                      </a:r>
                      <a:r>
                        <a:rPr sz="800" b="0" spc="-5" baseline="0" dirty="0"/>
                        <a:t>tha</a:t>
                      </a:r>
                      <a:r>
                        <a:rPr sz="800" b="0" baseline="0" dirty="0"/>
                        <a:t>t</a:t>
                      </a:r>
                      <a:r>
                        <a:rPr sz="800" b="0" spc="-5" baseline="0" dirty="0"/>
                        <a:t> </a:t>
                      </a:r>
                      <a:r>
                        <a:rPr sz="800" b="0" spc="5" baseline="0" dirty="0"/>
                        <a:t>s</a:t>
                      </a:r>
                      <a:r>
                        <a:rPr sz="800" b="0" spc="-5" baseline="0" dirty="0"/>
                        <a:t>hou</a:t>
                      </a:r>
                      <a:r>
                        <a:rPr sz="800" b="0" spc="-10" baseline="0" dirty="0"/>
                        <a:t>l</a:t>
                      </a:r>
                      <a:r>
                        <a:rPr sz="800" b="0" baseline="0" dirty="0"/>
                        <a:t>d</a:t>
                      </a:r>
                      <a:r>
                        <a:rPr sz="800" b="0" spc="-20" baseline="0" dirty="0"/>
                        <a:t> </a:t>
                      </a:r>
                      <a:r>
                        <a:rPr sz="800" b="0" spc="-5" baseline="0" dirty="0"/>
                        <a:t>appea</a:t>
                      </a:r>
                      <a:r>
                        <a:rPr sz="800" b="0" baseline="0" dirty="0"/>
                        <a:t>r </a:t>
                      </a:r>
                      <a:r>
                        <a:rPr sz="800" b="0" spc="-10" baseline="0" dirty="0"/>
                        <a:t>i</a:t>
                      </a:r>
                      <a:r>
                        <a:rPr sz="800" b="0" baseline="0" dirty="0"/>
                        <a:t>n</a:t>
                      </a:r>
                      <a:r>
                        <a:rPr sz="800" b="0" spc="-5" baseline="0" dirty="0"/>
                        <a:t> th</a:t>
                      </a:r>
                      <a:r>
                        <a:rPr sz="800" b="0" baseline="0" dirty="0"/>
                        <a:t>e</a:t>
                      </a:r>
                      <a:r>
                        <a:rPr sz="800" b="0" spc="-5" baseline="0" dirty="0"/>
                        <a:t> </a:t>
                      </a:r>
                      <a:r>
                        <a:rPr sz="800" b="0" spc="-10" baseline="0" dirty="0"/>
                        <a:t>vi</a:t>
                      </a:r>
                      <a:r>
                        <a:rPr sz="800" b="0" spc="-5" baseline="0" dirty="0"/>
                        <a:t>e</a:t>
                      </a:r>
                      <a:r>
                        <a:rPr sz="800" b="0" baseline="0" dirty="0"/>
                        <a:t>w</a:t>
                      </a:r>
                    </a:p>
                    <a:p>
                      <a:pPr marL="371475" indent="-285750">
                        <a:lnSpc>
                          <a:spcPct val="100000"/>
                        </a:lnSpc>
                        <a:buFont typeface="Arial"/>
                        <a:buChar char="•"/>
                        <a:tabLst>
                          <a:tab pos="164465" algn="l"/>
                        </a:tabLst>
                      </a:pPr>
                      <a:r>
                        <a:rPr sz="800" b="0" spc="-5" baseline="0" dirty="0"/>
                        <a:t>Mode</a:t>
                      </a:r>
                      <a:r>
                        <a:rPr sz="800" b="0" spc="-10" baseline="0" dirty="0"/>
                        <a:t>li</a:t>
                      </a:r>
                      <a:r>
                        <a:rPr sz="800" b="0" spc="-5" baseline="0" dirty="0"/>
                        <a:t>n</a:t>
                      </a:r>
                      <a:r>
                        <a:rPr sz="800" b="0" baseline="0" dirty="0"/>
                        <a:t>g</a:t>
                      </a:r>
                      <a:r>
                        <a:rPr sz="800" b="0" spc="5" baseline="0" dirty="0"/>
                        <a:t> </a:t>
                      </a:r>
                      <a:r>
                        <a:rPr sz="800" b="0" spc="-5" baseline="0" dirty="0"/>
                        <a:t>te</a:t>
                      </a:r>
                      <a:r>
                        <a:rPr sz="800" b="0" spc="5" baseline="0" dirty="0"/>
                        <a:t>c</a:t>
                      </a:r>
                      <a:r>
                        <a:rPr sz="800" b="0" spc="-5" baseline="0" dirty="0"/>
                        <a:t>hn</a:t>
                      </a:r>
                      <a:r>
                        <a:rPr sz="800" b="0" spc="-10" baseline="0" dirty="0"/>
                        <a:t>i</a:t>
                      </a:r>
                      <a:r>
                        <a:rPr sz="800" b="0" spc="-5" baseline="0" dirty="0"/>
                        <a:t>que</a:t>
                      </a:r>
                      <a:r>
                        <a:rPr sz="800" b="0" baseline="0" dirty="0"/>
                        <a:t>s</a:t>
                      </a:r>
                      <a:r>
                        <a:rPr sz="800" b="0" spc="-10" baseline="0" dirty="0"/>
                        <a:t> </a:t>
                      </a:r>
                      <a:r>
                        <a:rPr sz="800" b="0" spc="10" baseline="0" dirty="0"/>
                        <a:t>f</a:t>
                      </a:r>
                      <a:r>
                        <a:rPr sz="800" b="0" spc="-5" baseline="0" dirty="0"/>
                        <a:t>o</a:t>
                      </a:r>
                      <a:r>
                        <a:rPr sz="800" b="0" baseline="0" dirty="0"/>
                        <a:t>r</a:t>
                      </a:r>
                      <a:r>
                        <a:rPr sz="800" b="0" spc="-10" baseline="0" dirty="0"/>
                        <a:t> </a:t>
                      </a:r>
                      <a:r>
                        <a:rPr sz="800" b="0" spc="-5" baseline="0" dirty="0"/>
                        <a:t>e</a:t>
                      </a:r>
                      <a:r>
                        <a:rPr sz="800" b="0" spc="5" baseline="0" dirty="0"/>
                        <a:t>x</a:t>
                      </a:r>
                      <a:r>
                        <a:rPr sz="800" b="0" spc="-5" baseline="0" dirty="0"/>
                        <a:t>p</a:t>
                      </a:r>
                      <a:r>
                        <a:rPr sz="800" b="0" baseline="0" dirty="0"/>
                        <a:t>r</a:t>
                      </a:r>
                      <a:r>
                        <a:rPr sz="800" b="0" spc="-5" baseline="0" dirty="0"/>
                        <a:t>e</a:t>
                      </a:r>
                      <a:r>
                        <a:rPr sz="800" b="0" spc="5" baseline="0" dirty="0"/>
                        <a:t>ss</a:t>
                      </a:r>
                      <a:r>
                        <a:rPr sz="800" b="0" spc="-10" baseline="0" dirty="0"/>
                        <a:t>i</a:t>
                      </a:r>
                      <a:r>
                        <a:rPr sz="800" b="0" spc="-5" baseline="0" dirty="0"/>
                        <a:t>n</a:t>
                      </a:r>
                      <a:r>
                        <a:rPr sz="800" b="0" baseline="0" dirty="0"/>
                        <a:t>g</a:t>
                      </a:r>
                      <a:r>
                        <a:rPr sz="800" b="0" spc="-20" baseline="0" dirty="0"/>
                        <a:t> </a:t>
                      </a:r>
                      <a:r>
                        <a:rPr sz="800" b="0" spc="-5" baseline="0" dirty="0"/>
                        <a:t>an</a:t>
                      </a:r>
                      <a:r>
                        <a:rPr sz="800" b="0" baseline="0" dirty="0"/>
                        <a:t>d</a:t>
                      </a:r>
                      <a:r>
                        <a:rPr sz="800" b="0" spc="-20" baseline="0" dirty="0"/>
                        <a:t> </a:t>
                      </a:r>
                      <a:r>
                        <a:rPr sz="800" b="0" spc="-5" baseline="0" dirty="0" err="1"/>
                        <a:t>ana</a:t>
                      </a:r>
                      <a:r>
                        <a:rPr sz="800" b="0" spc="-10" baseline="0" dirty="0" err="1"/>
                        <a:t>l</a:t>
                      </a:r>
                      <a:r>
                        <a:rPr sz="800" b="0" spc="-20" baseline="0" dirty="0" err="1"/>
                        <a:t>y</a:t>
                      </a:r>
                      <a:r>
                        <a:rPr lang="en-AU" sz="800" b="0" spc="-10" baseline="0" dirty="0"/>
                        <a:t>s</a:t>
                      </a:r>
                      <a:r>
                        <a:rPr sz="800" b="0" spc="-10" baseline="0" dirty="0"/>
                        <a:t>i</a:t>
                      </a:r>
                      <a:r>
                        <a:rPr sz="800" b="0" spc="-5" baseline="0" dirty="0"/>
                        <a:t>n</a:t>
                      </a:r>
                      <a:r>
                        <a:rPr sz="800" b="0" baseline="0" dirty="0"/>
                        <a:t>g</a:t>
                      </a:r>
                      <a:r>
                        <a:rPr sz="800" b="0" spc="30" baseline="0" dirty="0"/>
                        <a:t> </a:t>
                      </a:r>
                      <a:r>
                        <a:rPr sz="800" b="0" baseline="0" dirty="0"/>
                        <a:t>t</a:t>
                      </a:r>
                      <a:r>
                        <a:rPr sz="800" b="0" spc="-5" baseline="0" dirty="0"/>
                        <a:t>h</a:t>
                      </a:r>
                      <a:r>
                        <a:rPr sz="800" b="0" baseline="0" dirty="0"/>
                        <a:t>e</a:t>
                      </a:r>
                      <a:r>
                        <a:rPr sz="800" b="0" spc="-5" baseline="0" dirty="0"/>
                        <a:t> </a:t>
                      </a:r>
                      <a:r>
                        <a:rPr sz="800" b="0" spc="-10" baseline="0" dirty="0"/>
                        <a:t>i</a:t>
                      </a:r>
                      <a:r>
                        <a:rPr sz="800" b="0" spc="-5" baseline="0" dirty="0"/>
                        <a:t>n</a:t>
                      </a:r>
                      <a:r>
                        <a:rPr sz="800" b="0" spc="10" baseline="0" dirty="0"/>
                        <a:t>f</a:t>
                      </a:r>
                      <a:r>
                        <a:rPr sz="800" b="0" spc="-5" baseline="0" dirty="0"/>
                        <a:t>o</a:t>
                      </a:r>
                      <a:r>
                        <a:rPr sz="800" b="0" baseline="0" dirty="0"/>
                        <a:t>r</a:t>
                      </a:r>
                      <a:r>
                        <a:rPr sz="800" b="0" spc="20" baseline="0" dirty="0"/>
                        <a:t>m</a:t>
                      </a:r>
                      <a:r>
                        <a:rPr sz="800" b="0" spc="-5" baseline="0" dirty="0"/>
                        <a:t>at</a:t>
                      </a:r>
                      <a:r>
                        <a:rPr sz="800" b="0" spc="-10" baseline="0" dirty="0"/>
                        <a:t>i</a:t>
                      </a:r>
                      <a:r>
                        <a:rPr sz="800" b="0" spc="-5" baseline="0" dirty="0"/>
                        <a:t>o</a:t>
                      </a:r>
                      <a:r>
                        <a:rPr sz="800" b="0" baseline="0" dirty="0"/>
                        <a:t>n</a:t>
                      </a:r>
                      <a:endParaRPr lang="en-AU" sz="800" b="0" baseline="0" dirty="0"/>
                    </a:p>
                    <a:p>
                      <a:pPr marL="371475" indent="-285750">
                        <a:lnSpc>
                          <a:spcPct val="100000"/>
                        </a:lnSpc>
                        <a:buFont typeface="Arial"/>
                        <a:buChar char="•"/>
                        <a:tabLst>
                          <a:tab pos="164465" algn="l"/>
                        </a:tabLst>
                      </a:pPr>
                      <a:r>
                        <a:rPr sz="800" b="0" baseline="0" dirty="0"/>
                        <a:t>R</a:t>
                      </a:r>
                      <a:r>
                        <a:rPr sz="800" b="0" spc="-7" baseline="0" dirty="0"/>
                        <a:t>at</a:t>
                      </a:r>
                      <a:r>
                        <a:rPr sz="800" b="0" spc="-15" baseline="0" dirty="0"/>
                        <a:t>i</a:t>
                      </a:r>
                      <a:r>
                        <a:rPr sz="800" b="0" spc="-7" baseline="0" dirty="0"/>
                        <a:t>ona</a:t>
                      </a:r>
                      <a:r>
                        <a:rPr sz="800" b="0" spc="-15" baseline="0" dirty="0"/>
                        <a:t>l</a:t>
                      </a:r>
                      <a:r>
                        <a:rPr sz="800" b="0" baseline="0" dirty="0"/>
                        <a:t>e</a:t>
                      </a:r>
                      <a:r>
                        <a:rPr sz="800" b="0" spc="7" baseline="0" dirty="0"/>
                        <a:t> </a:t>
                      </a:r>
                      <a:r>
                        <a:rPr sz="800" b="0" spc="15" baseline="0" dirty="0"/>
                        <a:t>f</a:t>
                      </a:r>
                      <a:r>
                        <a:rPr sz="800" b="0" spc="-7" baseline="0" dirty="0"/>
                        <a:t>o</a:t>
                      </a:r>
                      <a:r>
                        <a:rPr sz="800" b="0" baseline="0" dirty="0"/>
                        <a:t>r</a:t>
                      </a:r>
                      <a:r>
                        <a:rPr sz="800" b="0" spc="-15" baseline="0" dirty="0"/>
                        <a:t> </a:t>
                      </a:r>
                      <a:r>
                        <a:rPr sz="800" b="0" spc="-7" baseline="0" dirty="0"/>
                        <a:t>the</a:t>
                      </a:r>
                      <a:r>
                        <a:rPr sz="800" b="0" spc="7" baseline="0" dirty="0"/>
                        <a:t>s</a:t>
                      </a:r>
                      <a:r>
                        <a:rPr sz="800" b="0" baseline="0" dirty="0"/>
                        <a:t>e</a:t>
                      </a:r>
                      <a:r>
                        <a:rPr sz="800" b="0" spc="-30" baseline="0" dirty="0"/>
                        <a:t> </a:t>
                      </a:r>
                      <a:r>
                        <a:rPr sz="800" b="0" spc="7" baseline="0" dirty="0"/>
                        <a:t>c</a:t>
                      </a:r>
                      <a:r>
                        <a:rPr sz="800" b="0" spc="-7" baseline="0" dirty="0"/>
                        <a:t>ho</a:t>
                      </a:r>
                      <a:r>
                        <a:rPr sz="800" b="0" spc="-15" baseline="0" dirty="0"/>
                        <a:t>i</a:t>
                      </a:r>
                      <a:r>
                        <a:rPr sz="800" b="0" spc="7" baseline="0" dirty="0"/>
                        <a:t>c</a:t>
                      </a:r>
                      <a:r>
                        <a:rPr lang="en-AU" sz="800" b="0" spc="-7" baseline="0" dirty="0"/>
                        <a:t>e</a:t>
                      </a:r>
                      <a:endParaRPr sz="800" b="0" baseline="0" dirty="0">
                        <a:latin typeface="Arial"/>
                        <a:cs typeface="Arial"/>
                      </a:endParaRPr>
                    </a:p>
                  </a:txBody>
                  <a:tcPr marL="58970" marR="58970" marT="32664" marB="32664">
                    <a:lnL w="12700" cap="flat" cmpd="sng" algn="ctr">
                      <a:solidFill>
                        <a:srgbClr val="009FE3"/>
                      </a:solidFill>
                      <a:prstDash val="solid"/>
                      <a:round/>
                      <a:headEnd type="none" w="med" len="med"/>
                      <a:tailEnd type="none" w="med" len="med"/>
                    </a:lnL>
                    <a:lnR w="12700" cap="flat" cmpd="sng" algn="ctr">
                      <a:solidFill>
                        <a:srgbClr val="009FE3"/>
                      </a:solidFill>
                      <a:prstDash val="solid"/>
                      <a:round/>
                      <a:headEnd type="none" w="med" len="med"/>
                      <a:tailEnd type="none" w="med" len="med"/>
                    </a:lnR>
                    <a:lnT w="12700" cap="flat" cmpd="sng" algn="ctr">
                      <a:solidFill>
                        <a:srgbClr val="009FE3"/>
                      </a:solidFill>
                      <a:prstDash val="solid"/>
                      <a:round/>
                      <a:headEnd type="none" w="med" len="med"/>
                      <a:tailEnd type="none" w="med" len="med"/>
                    </a:lnT>
                    <a:lnB w="12700" cap="flat" cmpd="sng" algn="ctr">
                      <a:solidFill>
                        <a:srgbClr val="009FE3"/>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grpSp>
        <p:nvGrpSpPr>
          <p:cNvPr id="12" name="Group 11"/>
          <p:cNvGrpSpPr>
            <a:grpSpLocks noChangeAspect="1"/>
          </p:cNvGrpSpPr>
          <p:nvPr/>
        </p:nvGrpSpPr>
        <p:grpSpPr>
          <a:xfrm>
            <a:off x="4623210" y="717374"/>
            <a:ext cx="4090483" cy="3974970"/>
            <a:chOff x="5688236" y="1295400"/>
            <a:chExt cx="5702575" cy="5002082"/>
          </a:xfrm>
        </p:grpSpPr>
        <p:pic>
          <p:nvPicPr>
            <p:cNvPr id="13" name="Picture 2" descr="Core of Architecture Descriptio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88236" y="1295400"/>
              <a:ext cx="5702575" cy="4680520"/>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TextBox 13"/>
            <p:cNvSpPr txBox="1"/>
            <p:nvPr/>
          </p:nvSpPr>
          <p:spPr>
            <a:xfrm>
              <a:off x="6336309" y="6047928"/>
              <a:ext cx="4896543" cy="249554"/>
            </a:xfrm>
            <a:prstGeom prst="rect">
              <a:avLst/>
            </a:prstGeom>
            <a:noFill/>
          </p:spPr>
          <p:txBody>
            <a:bodyPr wrap="square" rtlCol="0">
              <a:spAutoFit/>
            </a:bodyPr>
            <a:lstStyle/>
            <a:p>
              <a:r>
                <a:rPr lang="en-AU" sz="525" dirty="0"/>
                <a:t>Ref: ISO/IEC/IEEE 42010 </a:t>
              </a:r>
              <a:r>
                <a:rPr lang="en-AU" sz="525" i="1" dirty="0"/>
                <a:t>Systems and software engineering — Architecture description</a:t>
              </a:r>
              <a:r>
                <a:rPr lang="en-AU" sz="525" dirty="0"/>
                <a:t> </a:t>
              </a:r>
              <a:endParaRPr lang="en-AU" sz="525" dirty="0">
                <a:solidFill>
                  <a:srgbClr val="44484F"/>
                </a:solidFill>
                <a:latin typeface="Arial"/>
                <a:cs typeface="Arial"/>
              </a:endParaRPr>
            </a:p>
          </p:txBody>
        </p:sp>
      </p:grpSp>
    </p:spTree>
    <p:extLst>
      <p:ext uri="{BB962C8B-B14F-4D97-AF65-F5344CB8AC3E}">
        <p14:creationId xmlns:p14="http://schemas.microsoft.com/office/powerpoint/2010/main" val="16307679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Platform has implicit Software Infrastructure Layer</a:t>
            </a:r>
          </a:p>
        </p:txBody>
      </p:sp>
      <p:sp>
        <p:nvSpPr>
          <p:cNvPr id="3" name="TextBox 2"/>
          <p:cNvSpPr txBox="1"/>
          <p:nvPr/>
        </p:nvSpPr>
        <p:spPr>
          <a:xfrm>
            <a:off x="358776" y="588825"/>
            <a:ext cx="8239431" cy="1036694"/>
          </a:xfrm>
          <a:prstGeom prst="rect">
            <a:avLst/>
          </a:prstGeom>
          <a:noFill/>
        </p:spPr>
        <p:txBody>
          <a:bodyPr wrap="square" rtlCol="0">
            <a:spAutoFit/>
          </a:bodyPr>
          <a:lstStyle/>
          <a:p>
            <a:r>
              <a:rPr lang="en-US" dirty="0"/>
              <a:t>The </a:t>
            </a:r>
            <a:r>
              <a:rPr lang="en-US" b="1" dirty="0"/>
              <a:t>Software Platform </a:t>
            </a:r>
            <a:r>
              <a:rPr lang="en-US" dirty="0"/>
              <a:t>offers portability, exposing a software standard, such as J2EE, JEE or SQL, and provides for choice of implementation. </a:t>
            </a:r>
            <a:r>
              <a:rPr lang="en-US" b="1" dirty="0"/>
              <a:t>Software Infrastructure </a:t>
            </a:r>
            <a:r>
              <a:rPr lang="en-US" dirty="0"/>
              <a:t>layer implements it, and is vendor/provider specific. Example Application Servers include: Glassfish, JBOSS, </a:t>
            </a:r>
            <a:r>
              <a:rPr lang="en-US" dirty="0" err="1"/>
              <a:t>Wildfly</a:t>
            </a:r>
            <a:r>
              <a:rPr lang="en-US" dirty="0"/>
              <a:t>, Tomcat, </a:t>
            </a:r>
            <a:r>
              <a:rPr lang="en-US" dirty="0" err="1"/>
              <a:t>TomcatEE</a:t>
            </a:r>
            <a:r>
              <a:rPr lang="en-US" dirty="0"/>
              <a:t>, Geronimo, Jetty, Jonas, Resin etc. There are many SQL Server implementations.</a:t>
            </a:r>
          </a:p>
        </p:txBody>
      </p:sp>
      <p:sp>
        <p:nvSpPr>
          <p:cNvPr id="4" name="Rectangle 3"/>
          <p:cNvSpPr/>
          <p:nvPr/>
        </p:nvSpPr>
        <p:spPr>
          <a:xfrm>
            <a:off x="1721625" y="1734490"/>
            <a:ext cx="1243883" cy="65876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JEE</a:t>
            </a:r>
          </a:p>
        </p:txBody>
      </p:sp>
      <p:sp>
        <p:nvSpPr>
          <p:cNvPr id="5" name="Rectangle 4"/>
          <p:cNvSpPr/>
          <p:nvPr/>
        </p:nvSpPr>
        <p:spPr>
          <a:xfrm>
            <a:off x="4165790" y="1744324"/>
            <a:ext cx="998079" cy="65876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JSP</a:t>
            </a:r>
          </a:p>
        </p:txBody>
      </p:sp>
      <p:sp>
        <p:nvSpPr>
          <p:cNvPr id="6" name="Rectangle 5"/>
          <p:cNvSpPr/>
          <p:nvPr/>
        </p:nvSpPr>
        <p:spPr>
          <a:xfrm>
            <a:off x="5321182" y="1734490"/>
            <a:ext cx="869308" cy="65876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SQL</a:t>
            </a:r>
            <a:endParaRPr lang="en-US" dirty="0"/>
          </a:p>
        </p:txBody>
      </p:sp>
      <p:sp>
        <p:nvSpPr>
          <p:cNvPr id="7" name="Rectangle 6"/>
          <p:cNvSpPr/>
          <p:nvPr/>
        </p:nvSpPr>
        <p:spPr>
          <a:xfrm>
            <a:off x="1736439" y="2586055"/>
            <a:ext cx="1204553"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err="1"/>
              <a:t>Weblogic</a:t>
            </a:r>
            <a:r>
              <a:rPr lang="en-US" dirty="0"/>
              <a:t> Application Server</a:t>
            </a:r>
          </a:p>
        </p:txBody>
      </p:sp>
      <p:sp>
        <p:nvSpPr>
          <p:cNvPr id="8" name="TextBox 7"/>
          <p:cNvSpPr txBox="1"/>
          <p:nvPr/>
        </p:nvSpPr>
        <p:spPr>
          <a:xfrm>
            <a:off x="374607" y="2654764"/>
            <a:ext cx="1582992" cy="564514"/>
          </a:xfrm>
          <a:prstGeom prst="rect">
            <a:avLst/>
          </a:prstGeom>
          <a:noFill/>
        </p:spPr>
        <p:txBody>
          <a:bodyPr wrap="square" rtlCol="0">
            <a:spAutoFit/>
          </a:bodyPr>
          <a:lstStyle/>
          <a:p>
            <a:r>
              <a:rPr lang="en-US" dirty="0">
                <a:solidFill>
                  <a:srgbClr val="7030A0"/>
                </a:solidFill>
              </a:rPr>
              <a:t>Software Infrastructure</a:t>
            </a:r>
          </a:p>
        </p:txBody>
      </p:sp>
      <p:sp>
        <p:nvSpPr>
          <p:cNvPr id="9" name="TextBox 8"/>
          <p:cNvSpPr txBox="1"/>
          <p:nvPr/>
        </p:nvSpPr>
        <p:spPr>
          <a:xfrm>
            <a:off x="358776" y="1766764"/>
            <a:ext cx="1582992" cy="564514"/>
          </a:xfrm>
          <a:prstGeom prst="rect">
            <a:avLst/>
          </a:prstGeom>
          <a:noFill/>
        </p:spPr>
        <p:txBody>
          <a:bodyPr wrap="square" rtlCol="0">
            <a:spAutoFit/>
          </a:bodyPr>
          <a:lstStyle/>
          <a:p>
            <a:r>
              <a:rPr lang="en-US">
                <a:solidFill>
                  <a:srgbClr val="7030A0"/>
                </a:solidFill>
              </a:rPr>
              <a:t>Software </a:t>
            </a:r>
            <a:r>
              <a:rPr lang="en-US" dirty="0">
                <a:solidFill>
                  <a:srgbClr val="7030A0"/>
                </a:solidFill>
              </a:rPr>
              <a:t>Platform.</a:t>
            </a:r>
          </a:p>
        </p:txBody>
      </p:sp>
      <p:sp>
        <p:nvSpPr>
          <p:cNvPr id="10" name="Rectangle 9"/>
          <p:cNvSpPr/>
          <p:nvPr/>
        </p:nvSpPr>
        <p:spPr>
          <a:xfrm>
            <a:off x="4182896" y="2597808"/>
            <a:ext cx="980974"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Apache</a:t>
            </a:r>
          </a:p>
          <a:p>
            <a:pPr algn="ctr"/>
            <a:r>
              <a:rPr lang="en-US" dirty="0"/>
              <a:t>Tomcat</a:t>
            </a:r>
          </a:p>
        </p:txBody>
      </p:sp>
      <p:sp>
        <p:nvSpPr>
          <p:cNvPr id="13" name="Rectangle 12"/>
          <p:cNvSpPr/>
          <p:nvPr/>
        </p:nvSpPr>
        <p:spPr>
          <a:xfrm>
            <a:off x="5338287" y="2597808"/>
            <a:ext cx="852203"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a:t>MYSQL</a:t>
            </a:r>
            <a:endParaRPr lang="en-US" dirty="0"/>
          </a:p>
        </p:txBody>
      </p:sp>
      <p:sp>
        <p:nvSpPr>
          <p:cNvPr id="14" name="Rectangle 13"/>
          <p:cNvSpPr/>
          <p:nvPr/>
        </p:nvSpPr>
        <p:spPr>
          <a:xfrm>
            <a:off x="6389863" y="1734490"/>
            <a:ext cx="869308" cy="66859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SQL</a:t>
            </a:r>
            <a:endParaRPr lang="en-US" dirty="0"/>
          </a:p>
        </p:txBody>
      </p:sp>
      <p:sp>
        <p:nvSpPr>
          <p:cNvPr id="15" name="Rectangle 14"/>
          <p:cNvSpPr/>
          <p:nvPr/>
        </p:nvSpPr>
        <p:spPr>
          <a:xfrm>
            <a:off x="6406968" y="2607642"/>
            <a:ext cx="852203"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Oracle</a:t>
            </a:r>
          </a:p>
        </p:txBody>
      </p:sp>
      <p:sp>
        <p:nvSpPr>
          <p:cNvPr id="16" name="TextBox 15"/>
          <p:cNvSpPr txBox="1"/>
          <p:nvPr/>
        </p:nvSpPr>
        <p:spPr>
          <a:xfrm>
            <a:off x="374607" y="3587031"/>
            <a:ext cx="8239431" cy="1036694"/>
          </a:xfrm>
          <a:prstGeom prst="rect">
            <a:avLst/>
          </a:prstGeom>
          <a:noFill/>
        </p:spPr>
        <p:txBody>
          <a:bodyPr wrap="square" rtlCol="0">
            <a:spAutoFit/>
          </a:bodyPr>
          <a:lstStyle/>
          <a:p>
            <a:r>
              <a:rPr lang="en-US" dirty="0"/>
              <a:t>Despite being a distinct layer, </a:t>
            </a:r>
            <a:r>
              <a:rPr lang="en-AU" dirty="0"/>
              <a:t>it is implicit </a:t>
            </a:r>
            <a:r>
              <a:rPr lang="en-US" dirty="0"/>
              <a:t>in the cube, being so tightly coupled with the Software Platform. Often the Infrastructure and Platform are all provided and not </a:t>
            </a:r>
            <a:r>
              <a:rPr lang="en-US" dirty="0" err="1"/>
              <a:t>standardised</a:t>
            </a:r>
            <a:r>
              <a:rPr lang="en-US" dirty="0"/>
              <a:t>, for example  NOSQL DBMSs, e.g. MONGO. The Infrastructure can also be provided in the layer below as a shared service like AWS RDS. </a:t>
            </a:r>
            <a:r>
              <a:rPr lang="en-US" b="1" i="1" dirty="0"/>
              <a:t>When there is distinct infrastructure it should be described.</a:t>
            </a:r>
          </a:p>
        </p:txBody>
      </p:sp>
      <p:sp>
        <p:nvSpPr>
          <p:cNvPr id="17" name="Rectangle 16"/>
          <p:cNvSpPr/>
          <p:nvPr/>
        </p:nvSpPr>
        <p:spPr>
          <a:xfrm>
            <a:off x="3150657" y="1734490"/>
            <a:ext cx="869308" cy="65876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JEE</a:t>
            </a:r>
          </a:p>
        </p:txBody>
      </p:sp>
      <p:sp>
        <p:nvSpPr>
          <p:cNvPr id="18" name="Rectangle 17"/>
          <p:cNvSpPr/>
          <p:nvPr/>
        </p:nvSpPr>
        <p:spPr>
          <a:xfrm>
            <a:off x="3167762" y="2597808"/>
            <a:ext cx="852203"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err="1"/>
              <a:t>Wildfly</a:t>
            </a:r>
            <a:endParaRPr lang="en-US" dirty="0"/>
          </a:p>
        </p:txBody>
      </p:sp>
      <p:sp>
        <p:nvSpPr>
          <p:cNvPr id="19" name="Rectangle 18"/>
          <p:cNvSpPr/>
          <p:nvPr/>
        </p:nvSpPr>
        <p:spPr>
          <a:xfrm>
            <a:off x="7458544" y="1734491"/>
            <a:ext cx="869308" cy="67551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SQL</a:t>
            </a:r>
            <a:endParaRPr lang="en-US" dirty="0"/>
          </a:p>
        </p:txBody>
      </p:sp>
      <p:sp>
        <p:nvSpPr>
          <p:cNvPr id="20" name="Rectangle 19"/>
          <p:cNvSpPr/>
          <p:nvPr/>
        </p:nvSpPr>
        <p:spPr>
          <a:xfrm>
            <a:off x="7475649" y="2614559"/>
            <a:ext cx="852203" cy="79833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AWS RDS</a:t>
            </a:r>
          </a:p>
        </p:txBody>
      </p:sp>
    </p:spTree>
    <p:extLst>
      <p:ext uri="{BB962C8B-B14F-4D97-AF65-F5344CB8AC3E}">
        <p14:creationId xmlns:p14="http://schemas.microsoft.com/office/powerpoint/2010/main" val="19891041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Kafka Example</a:t>
            </a:r>
          </a:p>
        </p:txBody>
      </p:sp>
      <p:sp>
        <p:nvSpPr>
          <p:cNvPr id="3" name="Rectangle 2"/>
          <p:cNvSpPr/>
          <p:nvPr/>
        </p:nvSpPr>
        <p:spPr>
          <a:xfrm>
            <a:off x="319112" y="604353"/>
            <a:ext cx="3773843" cy="2062103"/>
          </a:xfrm>
          <a:prstGeom prst="rect">
            <a:avLst/>
          </a:prstGeom>
          <a:ln>
            <a:solidFill>
              <a:schemeClr val="accent1"/>
            </a:solidFill>
          </a:ln>
        </p:spPr>
        <p:txBody>
          <a:bodyPr wrap="square">
            <a:spAutoFit/>
          </a:bodyPr>
          <a:lstStyle/>
          <a:p>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err="1">
                <a:solidFill>
                  <a:srgbClr val="569CD6"/>
                </a:solidFill>
                <a:latin typeface="Menlo" charset="0"/>
              </a:rPr>
              <a:t>groupId</a:t>
            </a:r>
            <a:r>
              <a:rPr lang="en-US" sz="800" dirty="0">
                <a:solidFill>
                  <a:srgbClr val="808080"/>
                </a:solidFill>
                <a:latin typeface="Menlo" charset="0"/>
              </a:rPr>
              <a:t>&gt;</a:t>
            </a:r>
            <a:r>
              <a:rPr lang="en-US" sz="800" dirty="0" err="1">
                <a:latin typeface="Menlo" charset="0"/>
              </a:rPr>
              <a:t>org.springframework.cloud</a:t>
            </a:r>
            <a:r>
              <a:rPr lang="en-US" sz="800" dirty="0">
                <a:solidFill>
                  <a:srgbClr val="808080"/>
                </a:solidFill>
                <a:latin typeface="Menlo" charset="0"/>
              </a:rPr>
              <a:t>&lt;/</a:t>
            </a:r>
            <a:r>
              <a:rPr lang="en-US" sz="800" dirty="0" err="1">
                <a:solidFill>
                  <a:srgbClr val="569CD6"/>
                </a:solidFill>
                <a:latin typeface="Menlo" charset="0"/>
              </a:rPr>
              <a:t>groupId</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err="1">
                <a:solidFill>
                  <a:srgbClr val="569CD6"/>
                </a:solidFill>
                <a:latin typeface="Menlo" charset="0"/>
              </a:rPr>
              <a:t>artifactId</a:t>
            </a:r>
            <a:r>
              <a:rPr lang="en-US" sz="800" dirty="0">
                <a:solidFill>
                  <a:srgbClr val="808080"/>
                </a:solidFill>
                <a:latin typeface="Menlo" charset="0"/>
              </a:rPr>
              <a:t>&gt;</a:t>
            </a:r>
            <a:r>
              <a:rPr lang="en-US" sz="800" dirty="0">
                <a:latin typeface="Menlo" charset="0"/>
              </a:rPr>
              <a:t>spring-cloud-stream</a:t>
            </a:r>
            <a:r>
              <a:rPr lang="en-US" sz="800" dirty="0">
                <a:solidFill>
                  <a:srgbClr val="808080"/>
                </a:solidFill>
                <a:latin typeface="Menlo" charset="0"/>
              </a:rPr>
              <a:t>&lt;/</a:t>
            </a:r>
            <a:r>
              <a:rPr lang="en-US" sz="800" dirty="0" err="1">
                <a:solidFill>
                  <a:srgbClr val="569CD6"/>
                </a:solidFill>
                <a:latin typeface="Menlo" charset="0"/>
              </a:rPr>
              <a:t>artifactId</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endParaRPr lang="en-US" sz="800" dirty="0">
              <a:solidFill>
                <a:srgbClr val="D4D4D4"/>
              </a:solidFill>
              <a:latin typeface="Menlo" charset="0"/>
            </a:endParaRPr>
          </a:p>
          <a:p>
            <a:br>
              <a:rPr lang="en-US" sz="800" dirty="0">
                <a:solidFill>
                  <a:srgbClr val="D4D4D4"/>
                </a:solidFill>
                <a:latin typeface="Menlo" charset="0"/>
              </a:rPr>
            </a:br>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err="1">
                <a:solidFill>
                  <a:srgbClr val="569CD6"/>
                </a:solidFill>
                <a:latin typeface="Menlo" charset="0"/>
              </a:rPr>
              <a:t>groupId</a:t>
            </a:r>
            <a:r>
              <a:rPr lang="en-US" sz="800" dirty="0">
                <a:solidFill>
                  <a:srgbClr val="808080"/>
                </a:solidFill>
                <a:latin typeface="Menlo" charset="0"/>
              </a:rPr>
              <a:t>&gt;</a:t>
            </a:r>
            <a:r>
              <a:rPr lang="en-US" sz="800" dirty="0" err="1">
                <a:latin typeface="Menlo" charset="0"/>
              </a:rPr>
              <a:t>org.springframework.cloud</a:t>
            </a:r>
            <a:r>
              <a:rPr lang="en-US" sz="800" dirty="0">
                <a:solidFill>
                  <a:srgbClr val="808080"/>
                </a:solidFill>
                <a:latin typeface="Menlo" charset="0"/>
              </a:rPr>
              <a:t>&lt;/</a:t>
            </a:r>
            <a:r>
              <a:rPr lang="en-US" sz="800" dirty="0" err="1">
                <a:solidFill>
                  <a:srgbClr val="569CD6"/>
                </a:solidFill>
                <a:latin typeface="Menlo" charset="0"/>
              </a:rPr>
              <a:t>groupId</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err="1">
                <a:solidFill>
                  <a:srgbClr val="569CD6"/>
                </a:solidFill>
                <a:latin typeface="Menlo" charset="0"/>
              </a:rPr>
              <a:t>artifactId</a:t>
            </a:r>
            <a:r>
              <a:rPr lang="en-US" sz="800" dirty="0">
                <a:solidFill>
                  <a:srgbClr val="808080"/>
                </a:solidFill>
                <a:latin typeface="Menlo" charset="0"/>
              </a:rPr>
              <a:t>&gt;</a:t>
            </a:r>
            <a:r>
              <a:rPr lang="en-US" sz="800" dirty="0">
                <a:latin typeface="Menlo" charset="0"/>
              </a:rPr>
              <a:t>spring-cloud-starter-stream-</a:t>
            </a:r>
            <a:r>
              <a:rPr lang="en-US" sz="800" dirty="0" err="1">
                <a:latin typeface="Menlo" charset="0"/>
              </a:rPr>
              <a:t>kafka</a:t>
            </a:r>
            <a:r>
              <a:rPr lang="en-US" sz="800" dirty="0">
                <a:solidFill>
                  <a:srgbClr val="808080"/>
                </a:solidFill>
                <a:latin typeface="Menlo" charset="0"/>
              </a:rPr>
              <a:t>&lt;/</a:t>
            </a:r>
            <a:r>
              <a:rPr lang="en-US" sz="800" dirty="0" err="1">
                <a:solidFill>
                  <a:srgbClr val="569CD6"/>
                </a:solidFill>
                <a:latin typeface="Menlo" charset="0"/>
              </a:rPr>
              <a:t>artifactId</a:t>
            </a:r>
            <a:r>
              <a:rPr lang="en-US" sz="800" dirty="0">
                <a:solidFill>
                  <a:srgbClr val="808080"/>
                </a:solidFill>
                <a:latin typeface="Menlo" charset="0"/>
              </a:rPr>
              <a:t>&gt;</a:t>
            </a:r>
            <a:endParaRPr lang="en-US" sz="800" dirty="0">
              <a:solidFill>
                <a:srgbClr val="D4D4D4"/>
              </a:solidFill>
              <a:latin typeface="Menlo" charset="0"/>
            </a:endParaRPr>
          </a:p>
          <a:p>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p>
          <a:p>
            <a:endParaRPr lang="en-US" sz="800" b="0" dirty="0">
              <a:solidFill>
                <a:srgbClr val="808080"/>
              </a:solidFill>
              <a:effectLst/>
              <a:latin typeface="Menlo" charset="0"/>
            </a:endParaRPr>
          </a:p>
          <a:p>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endParaRPr lang="en-US" sz="800" dirty="0">
              <a:solidFill>
                <a:srgbClr val="D4D4D4"/>
              </a:solidFill>
              <a:latin typeface="Menlo" charset="0"/>
            </a:endParaRPr>
          </a:p>
          <a:p>
            <a:r>
              <a:rPr lang="en-US" sz="800" dirty="0">
                <a:latin typeface="Menlo" charset="0"/>
                <a:ea typeface="Menlo" charset="0"/>
                <a:cs typeface="Menlo" charset="0"/>
              </a:rPr>
              <a:t>&lt;</a:t>
            </a:r>
            <a:r>
              <a:rPr lang="en-US" sz="800" dirty="0" err="1">
                <a:solidFill>
                  <a:schemeClr val="tx2">
                    <a:lumMod val="60000"/>
                    <a:lumOff val="40000"/>
                  </a:schemeClr>
                </a:solidFill>
                <a:latin typeface="Menlo" charset="0"/>
                <a:ea typeface="Menlo" charset="0"/>
                <a:cs typeface="Menlo" charset="0"/>
              </a:rPr>
              <a:t>groupId</a:t>
            </a:r>
            <a:r>
              <a:rPr lang="en-US" sz="800" dirty="0">
                <a:solidFill>
                  <a:schemeClr val="tx2">
                    <a:lumMod val="60000"/>
                    <a:lumOff val="40000"/>
                  </a:schemeClr>
                </a:solidFill>
                <a:latin typeface="Menlo" charset="0"/>
                <a:ea typeface="Menlo" charset="0"/>
                <a:cs typeface="Menlo" charset="0"/>
              </a:rPr>
              <a:t>&gt;</a:t>
            </a:r>
            <a:r>
              <a:rPr lang="en-US" sz="800" dirty="0" err="1">
                <a:solidFill>
                  <a:schemeClr val="tx2">
                    <a:lumMod val="60000"/>
                    <a:lumOff val="40000"/>
                  </a:schemeClr>
                </a:solidFill>
                <a:latin typeface="Menlo" charset="0"/>
                <a:ea typeface="Menlo" charset="0"/>
                <a:cs typeface="Menlo" charset="0"/>
              </a:rPr>
              <a:t>postgresql</a:t>
            </a:r>
            <a:r>
              <a:rPr lang="en-US" sz="800" dirty="0">
                <a:latin typeface="Menlo" charset="0"/>
                <a:ea typeface="Menlo" charset="0"/>
                <a:cs typeface="Menlo" charset="0"/>
              </a:rPr>
              <a:t>&lt;/</a:t>
            </a:r>
            <a:r>
              <a:rPr lang="en-US" sz="800" dirty="0" err="1">
                <a:solidFill>
                  <a:schemeClr val="tx2">
                    <a:lumMod val="60000"/>
                    <a:lumOff val="40000"/>
                  </a:schemeClr>
                </a:solidFill>
                <a:latin typeface="Menlo" charset="0"/>
                <a:ea typeface="Menlo" charset="0"/>
                <a:cs typeface="Menlo" charset="0"/>
              </a:rPr>
              <a:t>groupId</a:t>
            </a:r>
            <a:r>
              <a:rPr lang="en-US" sz="800" dirty="0">
                <a:latin typeface="Menlo" charset="0"/>
                <a:ea typeface="Menlo" charset="0"/>
                <a:cs typeface="Menlo" charset="0"/>
              </a:rPr>
              <a:t>&gt;</a:t>
            </a:r>
          </a:p>
          <a:p>
            <a:r>
              <a:rPr lang="en-US" sz="800" dirty="0">
                <a:latin typeface="Menlo" charset="0"/>
                <a:ea typeface="Menlo" charset="0"/>
                <a:cs typeface="Menlo" charset="0"/>
              </a:rPr>
              <a:t>&lt;</a:t>
            </a:r>
            <a:r>
              <a:rPr lang="en-US" sz="800" dirty="0" err="1">
                <a:solidFill>
                  <a:schemeClr val="tx2">
                    <a:lumMod val="60000"/>
                    <a:lumOff val="40000"/>
                  </a:schemeClr>
                </a:solidFill>
                <a:latin typeface="Menlo" charset="0"/>
                <a:ea typeface="Menlo" charset="0"/>
                <a:cs typeface="Menlo" charset="0"/>
              </a:rPr>
              <a:t>artifactId</a:t>
            </a:r>
            <a:r>
              <a:rPr lang="en-US" sz="800" dirty="0">
                <a:latin typeface="Menlo" charset="0"/>
                <a:ea typeface="Menlo" charset="0"/>
                <a:cs typeface="Menlo" charset="0"/>
              </a:rPr>
              <a:t>&gt;</a:t>
            </a:r>
            <a:r>
              <a:rPr lang="en-US" sz="800" dirty="0" err="1">
                <a:latin typeface="Menlo" charset="0"/>
                <a:ea typeface="Menlo" charset="0"/>
                <a:cs typeface="Menlo" charset="0"/>
              </a:rPr>
              <a:t>postgresql</a:t>
            </a:r>
            <a:r>
              <a:rPr lang="en-US" sz="800" dirty="0">
                <a:latin typeface="Menlo" charset="0"/>
                <a:ea typeface="Menlo" charset="0"/>
                <a:cs typeface="Menlo" charset="0"/>
              </a:rPr>
              <a:t>&lt;/</a:t>
            </a:r>
            <a:r>
              <a:rPr lang="en-US" sz="800" dirty="0" err="1">
                <a:solidFill>
                  <a:schemeClr val="tx2">
                    <a:lumMod val="60000"/>
                    <a:lumOff val="40000"/>
                  </a:schemeClr>
                </a:solidFill>
                <a:latin typeface="Menlo" charset="0"/>
                <a:ea typeface="Menlo" charset="0"/>
                <a:cs typeface="Menlo" charset="0"/>
              </a:rPr>
              <a:t>artifactId</a:t>
            </a:r>
            <a:r>
              <a:rPr lang="en-US" sz="800" dirty="0">
                <a:latin typeface="Menlo" charset="0"/>
                <a:ea typeface="Menlo" charset="0"/>
                <a:cs typeface="Menlo" charset="0"/>
              </a:rPr>
              <a:t>&gt;</a:t>
            </a:r>
          </a:p>
          <a:p>
            <a:r>
              <a:rPr lang="en-US" sz="800" dirty="0">
                <a:latin typeface="Menlo" charset="0"/>
                <a:ea typeface="Menlo" charset="0"/>
                <a:cs typeface="Menlo" charset="0"/>
              </a:rPr>
              <a:t>&lt;</a:t>
            </a:r>
            <a:r>
              <a:rPr lang="en-US" sz="800" dirty="0">
                <a:solidFill>
                  <a:schemeClr val="tx2">
                    <a:lumMod val="60000"/>
                    <a:lumOff val="40000"/>
                  </a:schemeClr>
                </a:solidFill>
                <a:latin typeface="Menlo" charset="0"/>
                <a:ea typeface="Menlo" charset="0"/>
                <a:cs typeface="Menlo" charset="0"/>
              </a:rPr>
              <a:t>version</a:t>
            </a:r>
            <a:r>
              <a:rPr lang="en-US" sz="800" dirty="0">
                <a:latin typeface="Menlo" charset="0"/>
                <a:ea typeface="Menlo" charset="0"/>
                <a:cs typeface="Menlo" charset="0"/>
              </a:rPr>
              <a:t>&gt;9.1-901.jdbc4&lt;/</a:t>
            </a:r>
            <a:r>
              <a:rPr lang="en-US" sz="800" dirty="0">
                <a:solidFill>
                  <a:schemeClr val="tx2">
                    <a:lumMod val="60000"/>
                    <a:lumOff val="40000"/>
                  </a:schemeClr>
                </a:solidFill>
                <a:latin typeface="Menlo" charset="0"/>
                <a:ea typeface="Menlo" charset="0"/>
                <a:cs typeface="Menlo" charset="0"/>
              </a:rPr>
              <a:t>version</a:t>
            </a:r>
            <a:r>
              <a:rPr lang="en-US" sz="800" dirty="0">
                <a:latin typeface="Menlo" charset="0"/>
                <a:ea typeface="Menlo" charset="0"/>
                <a:cs typeface="Menlo" charset="0"/>
              </a:rPr>
              <a:t>&gt;</a:t>
            </a:r>
          </a:p>
          <a:p>
            <a:r>
              <a:rPr lang="en-US" sz="800" dirty="0">
                <a:solidFill>
                  <a:srgbClr val="808080"/>
                </a:solidFill>
                <a:latin typeface="Menlo" charset="0"/>
              </a:rPr>
              <a:t>&lt;</a:t>
            </a:r>
            <a:r>
              <a:rPr lang="en-US" sz="800" dirty="0">
                <a:solidFill>
                  <a:srgbClr val="569CD6"/>
                </a:solidFill>
                <a:latin typeface="Menlo" charset="0"/>
              </a:rPr>
              <a:t>dependency</a:t>
            </a:r>
            <a:r>
              <a:rPr lang="en-US" sz="800" dirty="0">
                <a:solidFill>
                  <a:srgbClr val="808080"/>
                </a:solidFill>
                <a:latin typeface="Menlo" charset="0"/>
              </a:rPr>
              <a:t>&gt;</a:t>
            </a:r>
            <a:endParaRPr lang="en-US" sz="800" dirty="0">
              <a:solidFill>
                <a:srgbClr val="D4D4D4"/>
              </a:solidFill>
              <a:latin typeface="Menlo" charset="0"/>
            </a:endParaRPr>
          </a:p>
          <a:p>
            <a:endParaRPr lang="en-US" sz="800" b="0" dirty="0">
              <a:solidFill>
                <a:srgbClr val="D4D4D4"/>
              </a:solidFill>
              <a:effectLst/>
              <a:latin typeface="Menlo" charset="0"/>
            </a:endParaRPr>
          </a:p>
        </p:txBody>
      </p:sp>
      <p:grpSp>
        <p:nvGrpSpPr>
          <p:cNvPr id="7" name="Group 6"/>
          <p:cNvGrpSpPr/>
          <p:nvPr/>
        </p:nvGrpSpPr>
        <p:grpSpPr>
          <a:xfrm>
            <a:off x="5648684" y="192274"/>
            <a:ext cx="2310502" cy="1992116"/>
            <a:chOff x="1650408" y="859457"/>
            <a:chExt cx="4066597" cy="3679326"/>
          </a:xfrm>
        </p:grpSpPr>
        <p:sp>
          <p:nvSpPr>
            <p:cNvPr id="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9"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10"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11"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12"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3"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14"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15"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6"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17"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8"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19"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0"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1"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2"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4"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5"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6"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7"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9"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30"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31"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32"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33"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rgbClr val="FF0000"/>
                  </a:solidFill>
                  <a:effectLst>
                    <a:outerShdw blurRad="38100" dist="38100" dir="2700000" algn="tl">
                      <a:srgbClr val="C0C0C0"/>
                    </a:outerShdw>
                  </a:effectLst>
                </a:rPr>
                <a:t>Integration</a:t>
              </a:r>
            </a:p>
          </p:txBody>
        </p:sp>
        <p:sp>
          <p:nvSpPr>
            <p:cNvPr id="34"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35"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36"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37"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38"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rgbClr val="FF0000"/>
                  </a:solidFill>
                  <a:effectLst>
                    <a:outerShdw blurRad="38100" dist="38100" dir="2700000" algn="tl">
                      <a:srgbClr val="C0C0C0"/>
                    </a:outerShdw>
                  </a:effectLst>
                </a:rPr>
                <a:t>Resource</a:t>
              </a:r>
            </a:p>
          </p:txBody>
        </p:sp>
        <p:sp>
          <p:nvSpPr>
            <p:cNvPr id="39"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chemeClr val="bg2">
                      <a:lumMod val="60000"/>
                      <a:lumOff val="40000"/>
                    </a:schemeClr>
                  </a:solidFill>
                  <a:effectLst>
                    <a:outerShdw blurRad="38100" dist="38100" dir="2700000" algn="tl">
                      <a:srgbClr val="C0C0C0"/>
                    </a:outerShdw>
                  </a:effectLst>
                </a:rPr>
                <a:t>Domain</a:t>
              </a:r>
            </a:p>
          </p:txBody>
        </p:sp>
        <p:sp>
          <p:nvSpPr>
            <p:cNvPr id="40"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1"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2"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43"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4"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5" name="Text Box 9"/>
            <p:cNvSpPr txBox="1">
              <a:spLocks noChangeArrowheads="1"/>
            </p:cNvSpPr>
            <p:nvPr/>
          </p:nvSpPr>
          <p:spPr bwMode="auto">
            <a:xfrm rot="18863331">
              <a:off x="3104591" y="1336186"/>
              <a:ext cx="125454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chemeClr val="bg2">
                      <a:lumMod val="60000"/>
                      <a:lumOff val="40000"/>
                    </a:schemeClr>
                  </a:solidFill>
                  <a:effectLst>
                    <a:outerShdw blurRad="38100" dist="38100" dir="2700000" algn="tl">
                      <a:srgbClr val="C0C0C0"/>
                    </a:outerShdw>
                  </a:effectLst>
                </a:rPr>
                <a:t>Application</a:t>
              </a:r>
            </a:p>
          </p:txBody>
        </p:sp>
        <p:sp>
          <p:nvSpPr>
            <p:cNvPr id="46"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47"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48"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9"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50"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sp>
          <p:nvSpPr>
            <p:cNvPr id="51"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rgbClr val="FF0000"/>
                  </a:solidFill>
                  <a:effectLst>
                    <a:outerShdw blurRad="38100" dist="38100" dir="2700000" algn="tl">
                      <a:srgbClr val="C0C0C0"/>
                    </a:outerShdw>
                  </a:effectLst>
                </a:rPr>
                <a:t>Shared Services</a:t>
              </a:r>
            </a:p>
          </p:txBody>
        </p:sp>
        <p:sp>
          <p:nvSpPr>
            <p:cNvPr id="52" name="Text Box 46"/>
            <p:cNvSpPr txBox="1">
              <a:spLocks noChangeArrowheads="1"/>
            </p:cNvSpPr>
            <p:nvPr/>
          </p:nvSpPr>
          <p:spPr bwMode="auto">
            <a:xfrm>
              <a:off x="2015778" y="2288371"/>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solidFill>
                    <a:schemeClr val="accent3">
                      <a:lumMod val="50000"/>
                    </a:schemeClr>
                  </a:solidFill>
                  <a:effectLst>
                    <a:outerShdw blurRad="38100" dist="38100" dir="2700000" algn="tl">
                      <a:srgbClr val="C0C0C0"/>
                    </a:outerShdw>
                  </a:effectLst>
                </a:rPr>
                <a:t>Software</a:t>
              </a:r>
            </a:p>
          </p:txBody>
        </p:sp>
        <p:sp>
          <p:nvSpPr>
            <p:cNvPr id="53"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54"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solidFill>
                    <a:srgbClr val="FF0000"/>
                  </a:solidFill>
                  <a:effectLst>
                    <a:outerShdw blurRad="38100" dist="38100" dir="2700000" algn="tl">
                      <a:srgbClr val="C0C0C0"/>
                    </a:outerShdw>
                  </a:effectLst>
                </a:rPr>
                <a:t>Software Platform</a:t>
              </a:r>
            </a:p>
          </p:txBody>
        </p:sp>
      </p:grpSp>
      <p:sp>
        <p:nvSpPr>
          <p:cNvPr id="55" name="TextBox 54"/>
          <p:cNvSpPr txBox="1"/>
          <p:nvPr/>
        </p:nvSpPr>
        <p:spPr>
          <a:xfrm>
            <a:off x="227766" y="2762238"/>
            <a:ext cx="3511859" cy="523220"/>
          </a:xfrm>
          <a:prstGeom prst="rect">
            <a:avLst/>
          </a:prstGeom>
          <a:noFill/>
        </p:spPr>
        <p:txBody>
          <a:bodyPr wrap="none" rtlCol="0">
            <a:spAutoFit/>
          </a:bodyPr>
          <a:lstStyle/>
          <a:p>
            <a:r>
              <a:rPr lang="en-US" sz="1400" dirty="0">
                <a:solidFill>
                  <a:schemeClr val="bg2">
                    <a:lumMod val="60000"/>
                    <a:lumOff val="40000"/>
                  </a:schemeClr>
                </a:solidFill>
              </a:rPr>
              <a:t>App Service Processes Stream (Java Standard)</a:t>
            </a:r>
          </a:p>
          <a:p>
            <a:r>
              <a:rPr lang="en-US" sz="1400" dirty="0">
                <a:solidFill>
                  <a:schemeClr val="bg2">
                    <a:lumMod val="60000"/>
                    <a:lumOff val="40000"/>
                  </a:schemeClr>
                </a:solidFill>
              </a:rPr>
              <a:t>Software Platform hides Kafka</a:t>
            </a:r>
          </a:p>
        </p:txBody>
      </p:sp>
      <p:sp>
        <p:nvSpPr>
          <p:cNvPr id="56" name="TextBox 55"/>
          <p:cNvSpPr txBox="1"/>
          <p:nvPr/>
        </p:nvSpPr>
        <p:spPr>
          <a:xfrm>
            <a:off x="4471161" y="2431661"/>
            <a:ext cx="3429337" cy="307777"/>
          </a:xfrm>
          <a:prstGeom prst="rect">
            <a:avLst/>
          </a:prstGeom>
          <a:noFill/>
        </p:spPr>
        <p:txBody>
          <a:bodyPr wrap="none" rtlCol="0">
            <a:spAutoFit/>
          </a:bodyPr>
          <a:lstStyle/>
          <a:p>
            <a:r>
              <a:rPr lang="en-US" sz="1400" dirty="0">
                <a:solidFill>
                  <a:schemeClr val="bg2">
                    <a:lumMod val="60000"/>
                    <a:lumOff val="40000"/>
                  </a:schemeClr>
                </a:solidFill>
              </a:rPr>
              <a:t>Service, Domain Entity, </a:t>
            </a:r>
            <a:r>
              <a:rPr lang="en-US" sz="1400" dirty="0">
                <a:solidFill>
                  <a:srgbClr val="FF0000"/>
                </a:solidFill>
              </a:rPr>
              <a:t>Repository, Resource</a:t>
            </a:r>
          </a:p>
        </p:txBody>
      </p:sp>
      <p:sp>
        <p:nvSpPr>
          <p:cNvPr id="59" name="TextBox 58"/>
          <p:cNvSpPr txBox="1"/>
          <p:nvPr/>
        </p:nvSpPr>
        <p:spPr>
          <a:xfrm>
            <a:off x="4242546" y="597986"/>
            <a:ext cx="1131272" cy="738664"/>
          </a:xfrm>
          <a:prstGeom prst="rect">
            <a:avLst/>
          </a:prstGeom>
          <a:noFill/>
        </p:spPr>
        <p:txBody>
          <a:bodyPr wrap="none" rtlCol="0">
            <a:spAutoFit/>
          </a:bodyPr>
          <a:lstStyle/>
          <a:p>
            <a:r>
              <a:rPr lang="en-US" sz="1400" dirty="0"/>
              <a:t>Java Streams</a:t>
            </a:r>
          </a:p>
          <a:p>
            <a:r>
              <a:rPr lang="en-US" sz="1400" dirty="0"/>
              <a:t>&amp; Repository</a:t>
            </a:r>
          </a:p>
          <a:p>
            <a:r>
              <a:rPr lang="en-US" sz="1400" dirty="0"/>
              <a:t>Standards</a:t>
            </a:r>
          </a:p>
        </p:txBody>
      </p:sp>
      <p:sp>
        <p:nvSpPr>
          <p:cNvPr id="60" name="TextBox 59"/>
          <p:cNvSpPr txBox="1"/>
          <p:nvPr/>
        </p:nvSpPr>
        <p:spPr>
          <a:xfrm>
            <a:off x="4422814" y="1408346"/>
            <a:ext cx="628698" cy="523220"/>
          </a:xfrm>
          <a:prstGeom prst="rect">
            <a:avLst/>
          </a:prstGeom>
          <a:noFill/>
        </p:spPr>
        <p:txBody>
          <a:bodyPr wrap="none" rtlCol="0">
            <a:spAutoFit/>
          </a:bodyPr>
          <a:lstStyle/>
          <a:p>
            <a:r>
              <a:rPr lang="en-US" sz="1400" dirty="0"/>
              <a:t>Kafka,</a:t>
            </a:r>
          </a:p>
          <a:p>
            <a:r>
              <a:rPr lang="en-US" sz="1400" dirty="0"/>
              <a:t>DBMS</a:t>
            </a:r>
          </a:p>
        </p:txBody>
      </p:sp>
      <p:cxnSp>
        <p:nvCxnSpPr>
          <p:cNvPr id="62" name="Straight Arrow Connector 61"/>
          <p:cNvCxnSpPr/>
          <p:nvPr/>
        </p:nvCxnSpPr>
        <p:spPr>
          <a:xfrm>
            <a:off x="5281401" y="1073660"/>
            <a:ext cx="318477" cy="18778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a:stCxn id="60" idx="3"/>
          </p:cNvCxnSpPr>
          <p:nvPr/>
        </p:nvCxnSpPr>
        <p:spPr>
          <a:xfrm flipV="1">
            <a:off x="5051512" y="1451231"/>
            <a:ext cx="543663" cy="21872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314226" y="3285458"/>
            <a:ext cx="3778729" cy="1446550"/>
          </a:xfrm>
          <a:prstGeom prst="rect">
            <a:avLst/>
          </a:prstGeom>
          <a:ln>
            <a:solidFill>
              <a:schemeClr val="accent1"/>
            </a:solidFill>
          </a:ln>
        </p:spPr>
        <p:txBody>
          <a:bodyPr wrap="square">
            <a:spAutoFit/>
          </a:bodyPr>
          <a:lstStyle/>
          <a:p>
            <a:r>
              <a:rPr lang="en-US" sz="800" dirty="0">
                <a:latin typeface="Menlo" charset="0"/>
                <a:ea typeface="Menlo" charset="0"/>
                <a:cs typeface="Menlo" charset="0"/>
              </a:rPr>
              <a:t>@</a:t>
            </a:r>
            <a:r>
              <a:rPr lang="en-US" sz="800" dirty="0" err="1">
                <a:latin typeface="Menlo" charset="0"/>
                <a:ea typeface="Menlo" charset="0"/>
                <a:cs typeface="Menlo" charset="0"/>
              </a:rPr>
              <a:t>SpringBootApplication</a:t>
            </a:r>
            <a:endParaRPr lang="en-US" sz="800" dirty="0">
              <a:latin typeface="Menlo" charset="0"/>
              <a:ea typeface="Menlo" charset="0"/>
              <a:cs typeface="Menlo" charset="0"/>
            </a:endParaRPr>
          </a:p>
          <a:p>
            <a:r>
              <a:rPr lang="en-US" sz="800" dirty="0">
                <a:latin typeface="Menlo" charset="0"/>
                <a:ea typeface="Menlo" charset="0"/>
                <a:cs typeface="Menlo" charset="0"/>
              </a:rPr>
              <a:t>public class Application {</a:t>
            </a:r>
          </a:p>
          <a:p>
            <a:br>
              <a:rPr lang="en-US" sz="800" dirty="0">
                <a:solidFill>
                  <a:srgbClr val="D4D4D4"/>
                </a:solidFill>
                <a:latin typeface="Menlo" charset="0"/>
              </a:rPr>
            </a:br>
            <a:r>
              <a:rPr lang="en-US" sz="800" dirty="0">
                <a:solidFill>
                  <a:srgbClr val="4EC9B0"/>
                </a:solidFill>
                <a:latin typeface="Menlo" charset="0"/>
              </a:rPr>
              <a:t>@</a:t>
            </a:r>
            <a:r>
              <a:rPr lang="en-US" sz="800" dirty="0" err="1">
                <a:solidFill>
                  <a:srgbClr val="4EC9B0"/>
                </a:solidFill>
                <a:latin typeface="Menlo" charset="0"/>
              </a:rPr>
              <a:t>StreamListener</a:t>
            </a:r>
            <a:r>
              <a:rPr lang="en-US" sz="800" dirty="0">
                <a:solidFill>
                  <a:srgbClr val="D4D4D4"/>
                </a:solidFill>
                <a:latin typeface="Menlo" charset="0"/>
              </a:rPr>
              <a:t>(</a:t>
            </a:r>
            <a:r>
              <a:rPr lang="en-US" sz="800" dirty="0" err="1">
                <a:solidFill>
                  <a:srgbClr val="9CDCFE"/>
                </a:solidFill>
                <a:latin typeface="Menlo" charset="0"/>
              </a:rPr>
              <a:t>Sink</a:t>
            </a:r>
            <a:r>
              <a:rPr lang="en-US" sz="800" dirty="0" err="1">
                <a:solidFill>
                  <a:srgbClr val="D4D4D4"/>
                </a:solidFill>
                <a:latin typeface="Menlo" charset="0"/>
              </a:rPr>
              <a:t>.</a:t>
            </a:r>
            <a:r>
              <a:rPr lang="en-US" sz="800" dirty="0" err="1">
                <a:solidFill>
                  <a:srgbClr val="9CDCFE"/>
                </a:solidFill>
                <a:latin typeface="Menlo" charset="0"/>
              </a:rPr>
              <a:t>INPUT</a:t>
            </a:r>
            <a:r>
              <a:rPr lang="en-US" sz="800" dirty="0">
                <a:solidFill>
                  <a:srgbClr val="D4D4D4"/>
                </a:solidFill>
                <a:latin typeface="Menlo" charset="0"/>
              </a:rPr>
              <a:t>)</a:t>
            </a:r>
          </a:p>
          <a:p>
            <a:r>
              <a:rPr lang="en-US" sz="800" dirty="0">
                <a:solidFill>
                  <a:srgbClr val="569CD6"/>
                </a:solidFill>
                <a:latin typeface="Menlo" charset="0"/>
              </a:rPr>
              <a:t>public</a:t>
            </a:r>
            <a:r>
              <a:rPr lang="en-US" sz="800" dirty="0">
                <a:solidFill>
                  <a:srgbClr val="D4D4D4"/>
                </a:solidFill>
                <a:latin typeface="Menlo" charset="0"/>
              </a:rPr>
              <a:t> </a:t>
            </a:r>
            <a:r>
              <a:rPr lang="en-US" sz="800" dirty="0">
                <a:solidFill>
                  <a:srgbClr val="4EC9B0"/>
                </a:solidFill>
                <a:latin typeface="Menlo" charset="0"/>
              </a:rPr>
              <a:t>void</a:t>
            </a:r>
            <a:r>
              <a:rPr lang="en-US" sz="800" dirty="0">
                <a:solidFill>
                  <a:srgbClr val="D4D4D4"/>
                </a:solidFill>
                <a:latin typeface="Menlo" charset="0"/>
              </a:rPr>
              <a:t> </a:t>
            </a:r>
            <a:r>
              <a:rPr lang="en-US" sz="800" dirty="0" err="1">
                <a:solidFill>
                  <a:srgbClr val="DCDCAA"/>
                </a:solidFill>
                <a:latin typeface="Menlo" charset="0"/>
              </a:rPr>
              <a:t>statusSink</a:t>
            </a:r>
            <a:r>
              <a:rPr lang="en-US" sz="800" dirty="0">
                <a:solidFill>
                  <a:srgbClr val="D4D4D4"/>
                </a:solidFill>
                <a:latin typeface="Menlo" charset="0"/>
              </a:rPr>
              <a:t>(</a:t>
            </a:r>
            <a:r>
              <a:rPr lang="en-US" sz="800" dirty="0" err="1">
                <a:solidFill>
                  <a:srgbClr val="4EC9B0"/>
                </a:solidFill>
                <a:latin typeface="Menlo" charset="0"/>
              </a:rPr>
              <a:t>MessageModel</a:t>
            </a:r>
            <a:r>
              <a:rPr lang="en-US" sz="800" dirty="0">
                <a:solidFill>
                  <a:srgbClr val="D4D4D4"/>
                </a:solidFill>
                <a:latin typeface="Menlo" charset="0"/>
              </a:rPr>
              <a:t> </a:t>
            </a:r>
            <a:r>
              <a:rPr lang="en-US" sz="800" dirty="0" err="1">
                <a:solidFill>
                  <a:srgbClr val="9CDCFE"/>
                </a:solidFill>
                <a:latin typeface="Menlo" charset="0"/>
              </a:rPr>
              <a:t>messEvent</a:t>
            </a:r>
            <a:r>
              <a:rPr lang="en-US" sz="800" dirty="0">
                <a:solidFill>
                  <a:srgbClr val="D4D4D4"/>
                </a:solidFill>
                <a:latin typeface="Menlo" charset="0"/>
              </a:rPr>
              <a:t>) {</a:t>
            </a:r>
          </a:p>
          <a:p>
            <a:pPr lvl="1"/>
            <a:r>
              <a:rPr lang="en-US" sz="800" dirty="0" err="1">
                <a:solidFill>
                  <a:srgbClr val="9CDCFE"/>
                </a:solidFill>
                <a:latin typeface="Menlo" charset="0"/>
              </a:rPr>
              <a:t>logger</a:t>
            </a:r>
            <a:r>
              <a:rPr lang="en-US" sz="800" dirty="0" err="1">
                <a:solidFill>
                  <a:srgbClr val="D4D4D4"/>
                </a:solidFill>
                <a:latin typeface="Menlo" charset="0"/>
              </a:rPr>
              <a:t>.</a:t>
            </a:r>
            <a:r>
              <a:rPr lang="en-US" sz="800" dirty="0" err="1">
                <a:solidFill>
                  <a:srgbClr val="DCDCAA"/>
                </a:solidFill>
                <a:latin typeface="Menlo" charset="0"/>
              </a:rPr>
              <a:t>debug</a:t>
            </a:r>
            <a:r>
              <a:rPr lang="en-US" sz="800" dirty="0">
                <a:solidFill>
                  <a:srgbClr val="D4D4D4"/>
                </a:solidFill>
                <a:latin typeface="Menlo" charset="0"/>
              </a:rPr>
              <a:t>(</a:t>
            </a:r>
            <a:r>
              <a:rPr lang="en-US" sz="800" dirty="0">
                <a:solidFill>
                  <a:srgbClr val="CE9178"/>
                </a:solidFill>
                <a:latin typeface="Menlo" charset="0"/>
              </a:rPr>
              <a:t>"Received an event Type: {} Status: {}"</a:t>
            </a:r>
            <a:r>
              <a:rPr lang="en-US" sz="800" dirty="0">
                <a:solidFill>
                  <a:srgbClr val="D4D4D4"/>
                </a:solidFill>
                <a:latin typeface="Menlo" charset="0"/>
              </a:rPr>
              <a:t>, </a:t>
            </a:r>
            <a:r>
              <a:rPr lang="en-US" sz="800" dirty="0" err="1">
                <a:solidFill>
                  <a:srgbClr val="9CDCFE"/>
                </a:solidFill>
                <a:latin typeface="Menlo" charset="0"/>
              </a:rPr>
              <a:t>messEvent</a:t>
            </a:r>
            <a:r>
              <a:rPr lang="en-US" sz="800" dirty="0" err="1">
                <a:solidFill>
                  <a:srgbClr val="D4D4D4"/>
                </a:solidFill>
                <a:latin typeface="Menlo" charset="0"/>
              </a:rPr>
              <a:t>.</a:t>
            </a:r>
            <a:r>
              <a:rPr lang="en-US" sz="800" dirty="0" err="1">
                <a:solidFill>
                  <a:srgbClr val="DCDCAA"/>
                </a:solidFill>
                <a:latin typeface="Menlo" charset="0"/>
              </a:rPr>
              <a:t>getOrderId</a:t>
            </a:r>
            <a:r>
              <a:rPr lang="en-US" sz="800" dirty="0">
                <a:solidFill>
                  <a:srgbClr val="D4D4D4"/>
                </a:solidFill>
                <a:latin typeface="Menlo" charset="0"/>
              </a:rPr>
              <a:t>(), </a:t>
            </a:r>
            <a:r>
              <a:rPr lang="en-US" sz="800" dirty="0" err="1">
                <a:solidFill>
                  <a:srgbClr val="9CDCFE"/>
                </a:solidFill>
                <a:latin typeface="Menlo" charset="0"/>
              </a:rPr>
              <a:t>messEvent</a:t>
            </a:r>
            <a:r>
              <a:rPr lang="en-US" sz="800" dirty="0" err="1">
                <a:solidFill>
                  <a:srgbClr val="D4D4D4"/>
                </a:solidFill>
                <a:latin typeface="Menlo" charset="0"/>
              </a:rPr>
              <a:t>.</a:t>
            </a:r>
            <a:r>
              <a:rPr lang="en-US" sz="800" dirty="0" err="1">
                <a:solidFill>
                  <a:srgbClr val="DCDCAA"/>
                </a:solidFill>
                <a:latin typeface="Menlo" charset="0"/>
              </a:rPr>
              <a:t>getStatus</a:t>
            </a:r>
            <a:r>
              <a:rPr lang="en-US" sz="800" dirty="0">
                <a:solidFill>
                  <a:srgbClr val="D4D4D4"/>
                </a:solidFill>
                <a:latin typeface="Menlo" charset="0"/>
              </a:rPr>
              <a:t>());</a:t>
            </a:r>
          </a:p>
          <a:p>
            <a:pPr lvl="1"/>
            <a:r>
              <a:rPr lang="en-US" sz="800" dirty="0" err="1">
                <a:solidFill>
                  <a:srgbClr val="9CDCFE"/>
                </a:solidFill>
                <a:latin typeface="Menlo" charset="0"/>
              </a:rPr>
              <a:t>orderService</a:t>
            </a:r>
            <a:r>
              <a:rPr lang="en-US" sz="800" dirty="0" err="1">
                <a:solidFill>
                  <a:srgbClr val="D4D4D4"/>
                </a:solidFill>
                <a:latin typeface="Menlo" charset="0"/>
              </a:rPr>
              <a:t>.</a:t>
            </a:r>
            <a:r>
              <a:rPr lang="en-US" sz="800" dirty="0" err="1">
                <a:solidFill>
                  <a:srgbClr val="DCDCAA"/>
                </a:solidFill>
                <a:latin typeface="Menlo" charset="0"/>
              </a:rPr>
              <a:t>updateOrderStatus</a:t>
            </a:r>
            <a:r>
              <a:rPr lang="en-US" sz="800" dirty="0">
                <a:solidFill>
                  <a:srgbClr val="D4D4D4"/>
                </a:solidFill>
                <a:latin typeface="Menlo" charset="0"/>
              </a:rPr>
              <a:t>(</a:t>
            </a:r>
            <a:r>
              <a:rPr lang="en-US" sz="800" dirty="0" err="1">
                <a:solidFill>
                  <a:srgbClr val="9CDCFE"/>
                </a:solidFill>
                <a:latin typeface="Menlo" charset="0"/>
              </a:rPr>
              <a:t>messEvent</a:t>
            </a:r>
            <a:r>
              <a:rPr lang="en-US" sz="800" dirty="0" err="1">
                <a:solidFill>
                  <a:srgbClr val="D4D4D4"/>
                </a:solidFill>
                <a:latin typeface="Menlo" charset="0"/>
              </a:rPr>
              <a:t>.</a:t>
            </a:r>
            <a:r>
              <a:rPr lang="en-US" sz="800" dirty="0" err="1">
                <a:solidFill>
                  <a:srgbClr val="DCDCAA"/>
                </a:solidFill>
                <a:latin typeface="Menlo" charset="0"/>
              </a:rPr>
              <a:t>getOrderId</a:t>
            </a:r>
            <a:r>
              <a:rPr lang="en-US" sz="800" dirty="0">
                <a:solidFill>
                  <a:srgbClr val="D4D4D4"/>
                </a:solidFill>
                <a:latin typeface="Menlo" charset="0"/>
              </a:rPr>
              <a:t>(),</a:t>
            </a:r>
            <a:r>
              <a:rPr lang="en-US" sz="800" dirty="0" err="1">
                <a:solidFill>
                  <a:srgbClr val="9CDCFE"/>
                </a:solidFill>
                <a:latin typeface="Menlo" charset="0"/>
              </a:rPr>
              <a:t>messEvent</a:t>
            </a:r>
            <a:r>
              <a:rPr lang="en-US" sz="800" dirty="0" err="1">
                <a:solidFill>
                  <a:srgbClr val="D4D4D4"/>
                </a:solidFill>
                <a:latin typeface="Menlo" charset="0"/>
              </a:rPr>
              <a:t>.</a:t>
            </a:r>
            <a:r>
              <a:rPr lang="en-US" sz="800" dirty="0" err="1">
                <a:solidFill>
                  <a:srgbClr val="DCDCAA"/>
                </a:solidFill>
                <a:latin typeface="Menlo" charset="0"/>
              </a:rPr>
              <a:t>getStatus</a:t>
            </a:r>
            <a:r>
              <a:rPr lang="en-US" sz="800" dirty="0">
                <a:solidFill>
                  <a:srgbClr val="D4D4D4"/>
                </a:solidFill>
                <a:latin typeface="Menlo" charset="0"/>
              </a:rPr>
              <a:t>());</a:t>
            </a:r>
          </a:p>
          <a:p>
            <a:r>
              <a:rPr lang="en-US" sz="800" dirty="0">
                <a:solidFill>
                  <a:srgbClr val="D4D4D4"/>
                </a:solidFill>
                <a:latin typeface="Menlo" charset="0"/>
              </a:rPr>
              <a:t>}</a:t>
            </a:r>
            <a:endParaRPr lang="en-US" sz="800" b="0" dirty="0">
              <a:solidFill>
                <a:srgbClr val="D4D4D4"/>
              </a:solidFill>
              <a:effectLst/>
              <a:latin typeface="Menlo" charset="0"/>
            </a:endParaRPr>
          </a:p>
        </p:txBody>
      </p:sp>
      <p:sp>
        <p:nvSpPr>
          <p:cNvPr id="73" name="Rectangle 72"/>
          <p:cNvSpPr/>
          <p:nvPr/>
        </p:nvSpPr>
        <p:spPr>
          <a:xfrm>
            <a:off x="4471161" y="2726730"/>
            <a:ext cx="4275622" cy="2031325"/>
          </a:xfrm>
          <a:prstGeom prst="rect">
            <a:avLst/>
          </a:prstGeom>
          <a:ln>
            <a:solidFill>
              <a:schemeClr val="accent1"/>
            </a:solidFill>
          </a:ln>
        </p:spPr>
        <p:txBody>
          <a:bodyPr wrap="square">
            <a:spAutoFit/>
          </a:bodyPr>
          <a:lstStyle/>
          <a:p>
            <a:r>
              <a:rPr lang="en-US" sz="900" dirty="0">
                <a:solidFill>
                  <a:srgbClr val="569CD6"/>
                </a:solidFill>
                <a:latin typeface="Menlo" charset="0"/>
              </a:rPr>
              <a:t>@Service</a:t>
            </a:r>
          </a:p>
          <a:p>
            <a:r>
              <a:rPr lang="en-US" sz="900" dirty="0">
                <a:solidFill>
                  <a:srgbClr val="569CD6"/>
                </a:solidFill>
                <a:latin typeface="Menlo" charset="0"/>
              </a:rPr>
              <a:t>public class </a:t>
            </a:r>
            <a:r>
              <a:rPr lang="en-US" sz="900" dirty="0" err="1">
                <a:solidFill>
                  <a:srgbClr val="569CD6"/>
                </a:solidFill>
                <a:latin typeface="Menlo" charset="0"/>
              </a:rPr>
              <a:t>OrderService</a:t>
            </a:r>
            <a:r>
              <a:rPr lang="en-US" sz="900" dirty="0">
                <a:solidFill>
                  <a:srgbClr val="569CD6"/>
                </a:solidFill>
                <a:latin typeface="Menlo" charset="0"/>
              </a:rPr>
              <a:t> {</a:t>
            </a:r>
          </a:p>
          <a:p>
            <a:endParaRPr lang="en-US" sz="900" dirty="0">
              <a:solidFill>
                <a:srgbClr val="4EC9B0"/>
              </a:solidFill>
              <a:latin typeface="Menlo" charset="0"/>
            </a:endParaRPr>
          </a:p>
          <a:p>
            <a:r>
              <a:rPr lang="en-US" sz="900" dirty="0">
                <a:solidFill>
                  <a:srgbClr val="4EC9B0"/>
                </a:solidFill>
                <a:latin typeface="Menlo" charset="0"/>
              </a:rPr>
              <a:t>@</a:t>
            </a:r>
            <a:r>
              <a:rPr lang="en-US" sz="900" dirty="0" err="1">
                <a:solidFill>
                  <a:srgbClr val="4EC9B0"/>
                </a:solidFill>
                <a:latin typeface="Menlo" charset="0"/>
              </a:rPr>
              <a:t>HystrixCommand</a:t>
            </a:r>
            <a:endParaRPr lang="en-US" sz="900" dirty="0">
              <a:solidFill>
                <a:srgbClr val="D4D4D4"/>
              </a:solidFill>
              <a:latin typeface="Menlo" charset="0"/>
            </a:endParaRPr>
          </a:p>
          <a:p>
            <a:r>
              <a:rPr lang="en-US" sz="900" dirty="0">
                <a:solidFill>
                  <a:srgbClr val="569CD6"/>
                </a:solidFill>
                <a:latin typeface="Menlo" charset="0"/>
              </a:rPr>
              <a:t>public</a:t>
            </a:r>
            <a:r>
              <a:rPr lang="en-US" sz="900" dirty="0">
                <a:solidFill>
                  <a:srgbClr val="D4D4D4"/>
                </a:solidFill>
                <a:latin typeface="Menlo" charset="0"/>
              </a:rPr>
              <a:t> </a:t>
            </a:r>
            <a:r>
              <a:rPr lang="en-US" sz="900" dirty="0">
                <a:solidFill>
                  <a:srgbClr val="4EC9B0"/>
                </a:solidFill>
                <a:latin typeface="Menlo" charset="0"/>
              </a:rPr>
              <a:t>void</a:t>
            </a:r>
            <a:r>
              <a:rPr lang="en-US" sz="900" dirty="0">
                <a:solidFill>
                  <a:srgbClr val="D4D4D4"/>
                </a:solidFill>
                <a:latin typeface="Menlo" charset="0"/>
              </a:rPr>
              <a:t> </a:t>
            </a:r>
            <a:r>
              <a:rPr lang="en-US" sz="900" dirty="0" err="1">
                <a:solidFill>
                  <a:srgbClr val="DCDCAA"/>
                </a:solidFill>
                <a:latin typeface="Menlo" charset="0"/>
              </a:rPr>
              <a:t>updateOrderStatus</a:t>
            </a:r>
            <a:r>
              <a:rPr lang="en-US" sz="900" dirty="0">
                <a:solidFill>
                  <a:srgbClr val="D4D4D4"/>
                </a:solidFill>
                <a:latin typeface="Menlo" charset="0"/>
              </a:rPr>
              <a:t>(</a:t>
            </a:r>
            <a:r>
              <a:rPr lang="en-US" sz="900" dirty="0">
                <a:solidFill>
                  <a:srgbClr val="4EC9B0"/>
                </a:solidFill>
                <a:latin typeface="Menlo" charset="0"/>
              </a:rPr>
              <a:t>String</a:t>
            </a:r>
            <a:r>
              <a:rPr lang="en-US" sz="900" dirty="0">
                <a:solidFill>
                  <a:srgbClr val="D4D4D4"/>
                </a:solidFill>
                <a:latin typeface="Menlo" charset="0"/>
              </a:rPr>
              <a:t> </a:t>
            </a:r>
            <a:r>
              <a:rPr lang="en-US" sz="900" dirty="0" err="1">
                <a:solidFill>
                  <a:srgbClr val="9CDCFE"/>
                </a:solidFill>
                <a:latin typeface="Menlo" charset="0"/>
              </a:rPr>
              <a:t>orderId</a:t>
            </a:r>
            <a:r>
              <a:rPr lang="en-US" sz="900" dirty="0">
                <a:solidFill>
                  <a:srgbClr val="D4D4D4"/>
                </a:solidFill>
                <a:latin typeface="Menlo" charset="0"/>
              </a:rPr>
              <a:t>, </a:t>
            </a:r>
            <a:r>
              <a:rPr lang="en-US" sz="900" dirty="0">
                <a:solidFill>
                  <a:srgbClr val="4EC9B0"/>
                </a:solidFill>
                <a:latin typeface="Menlo" charset="0"/>
              </a:rPr>
              <a:t>String</a:t>
            </a:r>
            <a:r>
              <a:rPr lang="en-US" sz="900" dirty="0">
                <a:solidFill>
                  <a:srgbClr val="D4D4D4"/>
                </a:solidFill>
                <a:latin typeface="Menlo" charset="0"/>
              </a:rPr>
              <a:t> </a:t>
            </a:r>
            <a:r>
              <a:rPr lang="en-US" sz="900" dirty="0">
                <a:solidFill>
                  <a:srgbClr val="9CDCFE"/>
                </a:solidFill>
                <a:latin typeface="Menlo" charset="0"/>
              </a:rPr>
              <a:t>status</a:t>
            </a:r>
            <a:r>
              <a:rPr lang="en-US" sz="900" dirty="0">
                <a:solidFill>
                  <a:srgbClr val="D4D4D4"/>
                </a:solidFill>
                <a:latin typeface="Menlo" charset="0"/>
              </a:rPr>
              <a:t>)</a:t>
            </a:r>
          </a:p>
          <a:p>
            <a:pPr lvl="1"/>
            <a:r>
              <a:rPr lang="en-US" sz="900" dirty="0">
                <a:solidFill>
                  <a:srgbClr val="D4D4D4"/>
                </a:solidFill>
                <a:latin typeface="Menlo" charset="0"/>
              </a:rPr>
              <a:t>{</a:t>
            </a:r>
          </a:p>
          <a:p>
            <a:pPr lvl="1"/>
            <a:r>
              <a:rPr lang="en-US" sz="900" dirty="0" err="1">
                <a:solidFill>
                  <a:srgbClr val="9CDCFE"/>
                </a:solidFill>
                <a:latin typeface="Menlo" charset="0"/>
              </a:rPr>
              <a:t>logger</a:t>
            </a:r>
            <a:r>
              <a:rPr lang="en-US" sz="900" dirty="0" err="1">
                <a:solidFill>
                  <a:srgbClr val="D4D4D4"/>
                </a:solidFill>
                <a:latin typeface="Menlo" charset="0"/>
              </a:rPr>
              <a:t>.</a:t>
            </a:r>
            <a:r>
              <a:rPr lang="en-US" sz="900" dirty="0" err="1">
                <a:solidFill>
                  <a:srgbClr val="DCDCAA"/>
                </a:solidFill>
                <a:latin typeface="Menlo" charset="0"/>
              </a:rPr>
              <a:t>debug</a:t>
            </a:r>
            <a:r>
              <a:rPr lang="en-US" sz="900" dirty="0">
                <a:solidFill>
                  <a:srgbClr val="D4D4D4"/>
                </a:solidFill>
                <a:latin typeface="Menlo" charset="0"/>
              </a:rPr>
              <a:t>(</a:t>
            </a:r>
            <a:r>
              <a:rPr lang="en-US" sz="900" dirty="0">
                <a:solidFill>
                  <a:srgbClr val="CE9178"/>
                </a:solidFill>
                <a:latin typeface="Menlo" charset="0"/>
              </a:rPr>
              <a:t>"Getting the Order by </a:t>
            </a:r>
            <a:r>
              <a:rPr lang="en-US" sz="900" dirty="0" err="1">
                <a:solidFill>
                  <a:srgbClr val="CE9178"/>
                </a:solidFill>
                <a:latin typeface="Menlo" charset="0"/>
              </a:rPr>
              <a:t>OrderID</a:t>
            </a:r>
            <a:r>
              <a:rPr lang="en-US" sz="900" dirty="0">
                <a:solidFill>
                  <a:srgbClr val="CE9178"/>
                </a:solidFill>
                <a:latin typeface="Menlo" charset="0"/>
              </a:rPr>
              <a:t>"</a:t>
            </a:r>
            <a:r>
              <a:rPr lang="en-US" sz="900" dirty="0">
                <a:solidFill>
                  <a:srgbClr val="D4D4D4"/>
                </a:solidFill>
                <a:latin typeface="Menlo" charset="0"/>
              </a:rPr>
              <a:t>);</a:t>
            </a:r>
          </a:p>
          <a:p>
            <a:pPr lvl="1"/>
            <a:r>
              <a:rPr lang="en-US" sz="900" dirty="0">
                <a:solidFill>
                  <a:srgbClr val="4EC9B0"/>
                </a:solidFill>
                <a:latin typeface="Menlo" charset="0"/>
              </a:rPr>
              <a:t>Order</a:t>
            </a:r>
            <a:r>
              <a:rPr lang="en-US" sz="900" dirty="0">
                <a:solidFill>
                  <a:srgbClr val="D4D4D4"/>
                </a:solidFill>
                <a:latin typeface="Menlo" charset="0"/>
              </a:rPr>
              <a:t> </a:t>
            </a:r>
            <a:r>
              <a:rPr lang="en-US" sz="900" dirty="0">
                <a:solidFill>
                  <a:srgbClr val="9CDCFE"/>
                </a:solidFill>
                <a:latin typeface="Menlo" charset="0"/>
              </a:rPr>
              <a:t>order</a:t>
            </a:r>
            <a:r>
              <a:rPr lang="en-US" sz="900" dirty="0">
                <a:solidFill>
                  <a:srgbClr val="D4D4D4"/>
                </a:solidFill>
                <a:latin typeface="Menlo" charset="0"/>
              </a:rPr>
              <a:t> = </a:t>
            </a:r>
            <a:r>
              <a:rPr lang="en-US" sz="900" dirty="0" err="1">
                <a:solidFill>
                  <a:srgbClr val="9CDCFE"/>
                </a:solidFill>
                <a:latin typeface="Menlo" charset="0"/>
              </a:rPr>
              <a:t>orderRepository</a:t>
            </a:r>
            <a:r>
              <a:rPr lang="en-US" sz="900" dirty="0" err="1">
                <a:solidFill>
                  <a:srgbClr val="D4D4D4"/>
                </a:solidFill>
                <a:latin typeface="Menlo" charset="0"/>
              </a:rPr>
              <a:t>.</a:t>
            </a:r>
            <a:r>
              <a:rPr lang="en-US" sz="900" dirty="0" err="1">
                <a:solidFill>
                  <a:srgbClr val="DCDCAA"/>
                </a:solidFill>
                <a:latin typeface="Menlo" charset="0"/>
              </a:rPr>
              <a:t>findByOrderId</a:t>
            </a:r>
            <a:r>
              <a:rPr lang="en-US" sz="900" dirty="0">
                <a:solidFill>
                  <a:srgbClr val="D4D4D4"/>
                </a:solidFill>
                <a:latin typeface="Menlo" charset="0"/>
              </a:rPr>
              <a:t>(</a:t>
            </a:r>
            <a:r>
              <a:rPr lang="en-US" sz="900" dirty="0" err="1">
                <a:solidFill>
                  <a:srgbClr val="D4D4D4"/>
                </a:solidFill>
                <a:latin typeface="Menlo" charset="0"/>
              </a:rPr>
              <a:t>orderId</a:t>
            </a:r>
            <a:r>
              <a:rPr lang="en-US" sz="900" dirty="0">
                <a:solidFill>
                  <a:srgbClr val="D4D4D4"/>
                </a:solidFill>
                <a:latin typeface="Menlo" charset="0"/>
              </a:rPr>
              <a:t>);</a:t>
            </a:r>
          </a:p>
          <a:p>
            <a:pPr lvl="1"/>
            <a:r>
              <a:rPr lang="en-US" sz="900" dirty="0" err="1">
                <a:solidFill>
                  <a:srgbClr val="9CDCFE"/>
                </a:solidFill>
                <a:latin typeface="Menlo" charset="0"/>
              </a:rPr>
              <a:t>order</a:t>
            </a:r>
            <a:r>
              <a:rPr lang="en-US" sz="900" dirty="0" err="1">
                <a:solidFill>
                  <a:srgbClr val="D4D4D4"/>
                </a:solidFill>
                <a:latin typeface="Menlo" charset="0"/>
              </a:rPr>
              <a:t>.</a:t>
            </a:r>
            <a:r>
              <a:rPr lang="en-US" sz="900" dirty="0" err="1">
                <a:solidFill>
                  <a:srgbClr val="DCDCAA"/>
                </a:solidFill>
                <a:latin typeface="Menlo" charset="0"/>
              </a:rPr>
              <a:t>setStatus</a:t>
            </a:r>
            <a:r>
              <a:rPr lang="en-US" sz="900" dirty="0">
                <a:solidFill>
                  <a:srgbClr val="D4D4D4"/>
                </a:solidFill>
                <a:latin typeface="Menlo" charset="0"/>
              </a:rPr>
              <a:t>(status);</a:t>
            </a:r>
          </a:p>
          <a:p>
            <a:pPr lvl="1"/>
            <a:r>
              <a:rPr lang="en-US" sz="900" dirty="0" err="1">
                <a:solidFill>
                  <a:srgbClr val="9CDCFE"/>
                </a:solidFill>
                <a:latin typeface="Menlo" charset="0"/>
              </a:rPr>
              <a:t>orderRepository</a:t>
            </a:r>
            <a:r>
              <a:rPr lang="en-US" sz="900" dirty="0" err="1">
                <a:solidFill>
                  <a:srgbClr val="D4D4D4"/>
                </a:solidFill>
                <a:latin typeface="Menlo" charset="0"/>
              </a:rPr>
              <a:t>.</a:t>
            </a:r>
            <a:r>
              <a:rPr lang="en-US" sz="900" dirty="0" err="1">
                <a:solidFill>
                  <a:srgbClr val="DCDCAA"/>
                </a:solidFill>
                <a:latin typeface="Menlo" charset="0"/>
              </a:rPr>
              <a:t>save</a:t>
            </a:r>
            <a:r>
              <a:rPr lang="en-US" sz="900" dirty="0">
                <a:solidFill>
                  <a:srgbClr val="D4D4D4"/>
                </a:solidFill>
                <a:latin typeface="Menlo" charset="0"/>
              </a:rPr>
              <a:t>(order);</a:t>
            </a:r>
          </a:p>
          <a:p>
            <a:pPr lvl="1"/>
            <a:r>
              <a:rPr lang="en-US" sz="900" dirty="0" err="1">
                <a:solidFill>
                  <a:srgbClr val="9CDCFE"/>
                </a:solidFill>
                <a:latin typeface="Menlo" charset="0"/>
              </a:rPr>
              <a:t>logger</a:t>
            </a:r>
            <a:r>
              <a:rPr lang="en-US" sz="900" dirty="0" err="1">
                <a:solidFill>
                  <a:srgbClr val="D4D4D4"/>
                </a:solidFill>
                <a:latin typeface="Menlo" charset="0"/>
              </a:rPr>
              <a:t>.</a:t>
            </a:r>
            <a:r>
              <a:rPr lang="en-US" sz="900" dirty="0" err="1">
                <a:solidFill>
                  <a:srgbClr val="DCDCAA"/>
                </a:solidFill>
                <a:latin typeface="Menlo" charset="0"/>
              </a:rPr>
              <a:t>debug</a:t>
            </a:r>
            <a:r>
              <a:rPr lang="en-US" sz="900" dirty="0">
                <a:solidFill>
                  <a:srgbClr val="D4D4D4"/>
                </a:solidFill>
                <a:latin typeface="Menlo" charset="0"/>
              </a:rPr>
              <a:t>(</a:t>
            </a:r>
            <a:r>
              <a:rPr lang="en-US" sz="900" dirty="0">
                <a:solidFill>
                  <a:srgbClr val="CE9178"/>
                </a:solidFill>
                <a:latin typeface="Menlo" charset="0"/>
              </a:rPr>
              <a:t>"updated Order Status"</a:t>
            </a:r>
            <a:r>
              <a:rPr lang="en-US" sz="900" dirty="0">
                <a:solidFill>
                  <a:srgbClr val="D4D4D4"/>
                </a:solidFill>
                <a:latin typeface="Menlo" charset="0"/>
              </a:rPr>
              <a:t>);</a:t>
            </a:r>
          </a:p>
          <a:p>
            <a:pPr lvl="1"/>
            <a:r>
              <a:rPr lang="en-US" sz="900" dirty="0">
                <a:solidFill>
                  <a:srgbClr val="D4D4D4"/>
                </a:solidFill>
                <a:latin typeface="Menlo" charset="0"/>
              </a:rPr>
              <a:t>}</a:t>
            </a:r>
          </a:p>
          <a:p>
            <a:r>
              <a:rPr lang="en-US" sz="900" b="0" dirty="0">
                <a:solidFill>
                  <a:srgbClr val="D4D4D4"/>
                </a:solidFill>
                <a:effectLst/>
                <a:latin typeface="Menlo" charset="0"/>
              </a:rPr>
              <a:t>}</a:t>
            </a:r>
          </a:p>
        </p:txBody>
      </p:sp>
      <p:cxnSp>
        <p:nvCxnSpPr>
          <p:cNvPr id="75" name="Straight Arrow Connector 74"/>
          <p:cNvCxnSpPr/>
          <p:nvPr/>
        </p:nvCxnSpPr>
        <p:spPr>
          <a:xfrm>
            <a:off x="6577512" y="816512"/>
            <a:ext cx="616695"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5960281" y="1024858"/>
            <a:ext cx="0" cy="47554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a:endCxn id="73" idx="1"/>
          </p:cNvCxnSpPr>
          <p:nvPr/>
        </p:nvCxnSpPr>
        <p:spPr>
          <a:xfrm flipV="1">
            <a:off x="4041569" y="3742393"/>
            <a:ext cx="429592" cy="5960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49609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1" name="Group 150"/>
          <p:cNvGrpSpPr/>
          <p:nvPr/>
        </p:nvGrpSpPr>
        <p:grpSpPr>
          <a:xfrm>
            <a:off x="4034068" y="1781583"/>
            <a:ext cx="3808639" cy="3197428"/>
            <a:chOff x="1650408" y="983962"/>
            <a:chExt cx="4023308" cy="3531277"/>
          </a:xfrm>
        </p:grpSpPr>
        <p:sp>
          <p:nvSpPr>
            <p:cNvPr id="152"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153"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154"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55"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156"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7"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158"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159"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60"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161"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62"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3"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4"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5"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6"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7"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8"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69"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70"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71"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72"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73"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74"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75" name="Text Box 8"/>
            <p:cNvSpPr txBox="1">
              <a:spLocks noChangeArrowheads="1"/>
            </p:cNvSpPr>
            <p:nvPr/>
          </p:nvSpPr>
          <p:spPr bwMode="auto">
            <a:xfrm rot="8119341" flipV="1">
              <a:off x="2103057" y="1419628"/>
              <a:ext cx="838711" cy="305921"/>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76" name="Text Box 10"/>
            <p:cNvSpPr txBox="1">
              <a:spLocks noChangeArrowheads="1"/>
            </p:cNvSpPr>
            <p:nvPr/>
          </p:nvSpPr>
          <p:spPr bwMode="auto">
            <a:xfrm rot="8119341" flipV="1">
              <a:off x="2670723" y="1390275"/>
              <a:ext cx="1312284" cy="305921"/>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77" name="Text Box 11"/>
            <p:cNvSpPr txBox="1">
              <a:spLocks noChangeArrowheads="1"/>
            </p:cNvSpPr>
            <p:nvPr/>
          </p:nvSpPr>
          <p:spPr bwMode="auto">
            <a:xfrm rot="18864052">
              <a:off x="3907960" y="1433576"/>
              <a:ext cx="1073850" cy="292612"/>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178" name="Text Box 35"/>
            <p:cNvSpPr txBox="1">
              <a:spLocks noChangeArrowheads="1"/>
            </p:cNvSpPr>
            <p:nvPr/>
          </p:nvSpPr>
          <p:spPr bwMode="auto">
            <a:xfrm rot="5400000">
              <a:off x="4319148" y="2841842"/>
              <a:ext cx="1222825" cy="29261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179" name="Text Box 36"/>
            <p:cNvSpPr txBox="1">
              <a:spLocks noChangeArrowheads="1"/>
            </p:cNvSpPr>
            <p:nvPr/>
          </p:nvSpPr>
          <p:spPr bwMode="auto">
            <a:xfrm rot="5400000">
              <a:off x="4531133" y="2527748"/>
              <a:ext cx="1447783" cy="29261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180" name="Text Box 38"/>
            <p:cNvSpPr txBox="1">
              <a:spLocks noChangeArrowheads="1"/>
            </p:cNvSpPr>
            <p:nvPr/>
          </p:nvSpPr>
          <p:spPr bwMode="auto">
            <a:xfrm rot="5400000">
              <a:off x="4879187" y="2161461"/>
              <a:ext cx="1296445" cy="29261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81" name="Text Box 34"/>
            <p:cNvSpPr txBox="1">
              <a:spLocks noChangeArrowheads="1"/>
            </p:cNvSpPr>
            <p:nvPr/>
          </p:nvSpPr>
          <p:spPr bwMode="auto">
            <a:xfrm rot="5432977">
              <a:off x="4059076" y="3069176"/>
              <a:ext cx="1124375" cy="29261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82" name="Text Box 7"/>
            <p:cNvSpPr txBox="1">
              <a:spLocks noChangeArrowheads="1"/>
            </p:cNvSpPr>
            <p:nvPr/>
          </p:nvSpPr>
          <p:spPr bwMode="auto">
            <a:xfrm rot="8053525" flipV="1">
              <a:off x="4279153" y="1492378"/>
              <a:ext cx="1032289" cy="292612"/>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83" name="Text Box 9"/>
            <p:cNvSpPr txBox="1">
              <a:spLocks noChangeArrowheads="1"/>
            </p:cNvSpPr>
            <p:nvPr/>
          </p:nvSpPr>
          <p:spPr bwMode="auto">
            <a:xfrm rot="18823709">
              <a:off x="3595674" y="1411995"/>
              <a:ext cx="928948" cy="292612"/>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84"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85"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86"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89" name="Text Box 50"/>
            <p:cNvSpPr txBox="1">
              <a:spLocks noChangeArrowheads="1"/>
            </p:cNvSpPr>
            <p:nvPr/>
          </p:nvSpPr>
          <p:spPr bwMode="auto">
            <a:xfrm>
              <a:off x="1986888" y="3443711"/>
              <a:ext cx="2149329" cy="305921"/>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91"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92"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93" name="Text Box 9"/>
            <p:cNvSpPr txBox="1">
              <a:spLocks noChangeArrowheads="1"/>
            </p:cNvSpPr>
            <p:nvPr/>
          </p:nvSpPr>
          <p:spPr bwMode="auto">
            <a:xfrm rot="18863331">
              <a:off x="3196806" y="1388073"/>
              <a:ext cx="1034697" cy="29261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94"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95" name="Text Box 8"/>
            <p:cNvSpPr txBox="1">
              <a:spLocks noChangeArrowheads="1"/>
            </p:cNvSpPr>
            <p:nvPr/>
          </p:nvSpPr>
          <p:spPr bwMode="auto">
            <a:xfrm rot="8119341" flipV="1">
              <a:off x="2489703" y="1433176"/>
              <a:ext cx="838712" cy="305921"/>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96"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97" name="Text Box 51"/>
            <p:cNvSpPr txBox="1">
              <a:spLocks noChangeArrowheads="1"/>
            </p:cNvSpPr>
            <p:nvPr/>
          </p:nvSpPr>
          <p:spPr bwMode="auto">
            <a:xfrm>
              <a:off x="1837983" y="3834085"/>
              <a:ext cx="2532622" cy="305921"/>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98" name="Text Box 51"/>
            <p:cNvSpPr txBox="1">
              <a:spLocks noChangeArrowheads="1"/>
            </p:cNvSpPr>
            <p:nvPr/>
          </p:nvSpPr>
          <p:spPr bwMode="auto">
            <a:xfrm>
              <a:off x="2622695" y="4186866"/>
              <a:ext cx="890382" cy="305921"/>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87" name="Text Box 43"/>
            <p:cNvSpPr txBox="1">
              <a:spLocks noChangeArrowheads="1"/>
            </p:cNvSpPr>
            <p:nvPr/>
          </p:nvSpPr>
          <p:spPr bwMode="auto">
            <a:xfrm>
              <a:off x="2081012" y="3066897"/>
              <a:ext cx="1977549" cy="305921"/>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88" name="Text Box 46"/>
            <p:cNvSpPr txBox="1">
              <a:spLocks noChangeArrowheads="1"/>
            </p:cNvSpPr>
            <p:nvPr/>
          </p:nvSpPr>
          <p:spPr bwMode="auto">
            <a:xfrm>
              <a:off x="2015778" y="2334365"/>
              <a:ext cx="2127008" cy="305921"/>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90" name="Text Box 45"/>
            <p:cNvSpPr txBox="1">
              <a:spLocks noChangeArrowheads="1"/>
            </p:cNvSpPr>
            <p:nvPr/>
          </p:nvSpPr>
          <p:spPr bwMode="auto">
            <a:xfrm>
              <a:off x="1924971" y="2711261"/>
              <a:ext cx="2249033" cy="305921"/>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2" name="Title 1"/>
          <p:cNvSpPr>
            <a:spLocks noGrp="1"/>
          </p:cNvSpPr>
          <p:nvPr>
            <p:ph type="title"/>
          </p:nvPr>
        </p:nvSpPr>
        <p:spPr>
          <a:xfrm>
            <a:off x="358776" y="150724"/>
            <a:ext cx="7360072" cy="332399"/>
          </a:xfrm>
        </p:spPr>
        <p:txBody>
          <a:bodyPr/>
          <a:lstStyle/>
          <a:p>
            <a:r>
              <a:rPr lang="en-AU" sz="2400" dirty="0"/>
              <a:t>Example: Product Ordering Web Site</a:t>
            </a:r>
          </a:p>
        </p:txBody>
      </p:sp>
      <p:grpSp>
        <p:nvGrpSpPr>
          <p:cNvPr id="22" name="Group 21"/>
          <p:cNvGrpSpPr/>
          <p:nvPr/>
        </p:nvGrpSpPr>
        <p:grpSpPr>
          <a:xfrm>
            <a:off x="676809" y="2826574"/>
            <a:ext cx="3330288" cy="623032"/>
            <a:chOff x="-129617" y="3785889"/>
            <a:chExt cx="5164081" cy="872052"/>
          </a:xfrm>
        </p:grpSpPr>
        <p:sp>
          <p:nvSpPr>
            <p:cNvPr id="6" name="TextBox 5"/>
            <p:cNvSpPr txBox="1"/>
            <p:nvPr/>
          </p:nvSpPr>
          <p:spPr>
            <a:xfrm>
              <a:off x="-129617" y="3785889"/>
              <a:ext cx="4338759" cy="560591"/>
            </a:xfrm>
            <a:prstGeom prst="rect">
              <a:avLst/>
            </a:prstGeom>
            <a:noFill/>
          </p:spPr>
          <p:txBody>
            <a:bodyPr wrap="none" lIns="76597" tIns="38299" rIns="76597" bIns="38299" rtlCol="0">
              <a:spAutoFit/>
            </a:bodyPr>
            <a:lstStyle/>
            <a:p>
              <a:r>
                <a:rPr lang="en-AU" sz="1050" b="1" dirty="0">
                  <a:solidFill>
                    <a:schemeClr val="accent1">
                      <a:lumMod val="50000"/>
                    </a:schemeClr>
                  </a:solidFill>
                </a:rPr>
                <a:t>Jetty, Spring/Hibernate</a:t>
              </a:r>
              <a:r>
                <a:rPr lang="en-AU" sz="1050" dirty="0">
                  <a:solidFill>
                    <a:schemeClr val="accent1">
                      <a:lumMod val="50000"/>
                    </a:schemeClr>
                  </a:solidFill>
                </a:rPr>
                <a:t>, HTML, Java 6 , Servlets </a:t>
              </a:r>
              <a:br>
                <a:rPr lang="en-AU" sz="1050" dirty="0">
                  <a:solidFill>
                    <a:schemeClr val="accent1">
                      <a:lumMod val="50000"/>
                    </a:schemeClr>
                  </a:solidFill>
                </a:rPr>
              </a:br>
              <a:r>
                <a:rPr lang="en-AU" sz="1050" dirty="0" err="1">
                  <a:solidFill>
                    <a:schemeClr val="accent1">
                      <a:lumMod val="50000"/>
                    </a:schemeClr>
                  </a:solidFill>
                </a:rPr>
                <a:t>Freemarker</a:t>
              </a:r>
              <a:r>
                <a:rPr lang="en-AU" sz="1050" dirty="0">
                  <a:solidFill>
                    <a:schemeClr val="accent1">
                      <a:lumMod val="50000"/>
                    </a:schemeClr>
                  </a:solidFill>
                </a:rPr>
                <a:t>, LDAP, JMS, SQL</a:t>
              </a:r>
            </a:p>
          </p:txBody>
        </p:sp>
        <p:cxnSp>
          <p:nvCxnSpPr>
            <p:cNvPr id="12" name="Straight Arrow Connector 11"/>
            <p:cNvCxnSpPr/>
            <p:nvPr/>
          </p:nvCxnSpPr>
          <p:spPr>
            <a:xfrm>
              <a:off x="3689660" y="4142595"/>
              <a:ext cx="1344804" cy="515346"/>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grpSp>
      <p:grpSp>
        <p:nvGrpSpPr>
          <p:cNvPr id="11" name="Group 10"/>
          <p:cNvGrpSpPr/>
          <p:nvPr/>
        </p:nvGrpSpPr>
        <p:grpSpPr>
          <a:xfrm>
            <a:off x="685316" y="3339596"/>
            <a:ext cx="3232692" cy="562094"/>
            <a:chOff x="-68076" y="4852305"/>
            <a:chExt cx="5012747" cy="786756"/>
          </a:xfrm>
        </p:grpSpPr>
        <p:sp>
          <p:nvSpPr>
            <p:cNvPr id="8" name="TextBox 7"/>
            <p:cNvSpPr txBox="1"/>
            <p:nvPr/>
          </p:nvSpPr>
          <p:spPr>
            <a:xfrm>
              <a:off x="-68076" y="4852305"/>
              <a:ext cx="3528318" cy="786756"/>
            </a:xfrm>
            <a:prstGeom prst="rect">
              <a:avLst/>
            </a:prstGeom>
            <a:noFill/>
          </p:spPr>
          <p:txBody>
            <a:bodyPr wrap="square" lIns="76597" tIns="38299" rIns="76597" bIns="38299" rtlCol="0">
              <a:spAutoFit/>
            </a:bodyPr>
            <a:lstStyle/>
            <a:p>
              <a:r>
                <a:rPr lang="en-AU" sz="1050" dirty="0">
                  <a:solidFill>
                    <a:schemeClr val="accent1">
                      <a:lumMod val="50000"/>
                    </a:schemeClr>
                  </a:solidFill>
                </a:rPr>
                <a:t>Oracle DBMS, IBM MQ</a:t>
              </a:r>
            </a:p>
            <a:p>
              <a:r>
                <a:rPr lang="en-AU" sz="1050" dirty="0">
                  <a:solidFill>
                    <a:schemeClr val="accent1">
                      <a:lumMod val="50000"/>
                    </a:schemeClr>
                  </a:solidFill>
                </a:rPr>
                <a:t>ESB Services, </a:t>
              </a:r>
              <a:r>
                <a:rPr lang="en-AU" sz="1050" dirty="0" err="1">
                  <a:solidFill>
                    <a:schemeClr val="accent1">
                      <a:lumMod val="50000"/>
                    </a:schemeClr>
                  </a:solidFill>
                </a:rPr>
                <a:t>Webgate</a:t>
              </a:r>
              <a:r>
                <a:rPr lang="en-AU" sz="1050" dirty="0">
                  <a:solidFill>
                    <a:schemeClr val="accent1">
                      <a:lumMod val="50000"/>
                    </a:schemeClr>
                  </a:solidFill>
                </a:rPr>
                <a:t> AD/OAM, Email, ELK, Build Tool Chain</a:t>
              </a:r>
            </a:p>
          </p:txBody>
        </p:sp>
        <p:cxnSp>
          <p:nvCxnSpPr>
            <p:cNvPr id="16" name="Straight Arrow Connector 15"/>
            <p:cNvCxnSpPr/>
            <p:nvPr/>
          </p:nvCxnSpPr>
          <p:spPr>
            <a:xfrm>
              <a:off x="3483619" y="5246082"/>
              <a:ext cx="1461052" cy="187359"/>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grpSp>
      <p:grpSp>
        <p:nvGrpSpPr>
          <p:cNvPr id="19" name="Group 18"/>
          <p:cNvGrpSpPr/>
          <p:nvPr/>
        </p:nvGrpSpPr>
        <p:grpSpPr>
          <a:xfrm>
            <a:off x="647487" y="2265686"/>
            <a:ext cx="3328783" cy="776995"/>
            <a:chOff x="564864" y="3247543"/>
            <a:chExt cx="4648649" cy="1032440"/>
          </a:xfrm>
        </p:grpSpPr>
        <p:cxnSp>
          <p:nvCxnSpPr>
            <p:cNvPr id="10" name="Straight Arrow Connector 9"/>
            <p:cNvCxnSpPr/>
            <p:nvPr/>
          </p:nvCxnSpPr>
          <p:spPr>
            <a:xfrm>
              <a:off x="4225468" y="3573663"/>
              <a:ext cx="988045" cy="706320"/>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sp>
          <p:nvSpPr>
            <p:cNvPr id="35" name="TextBox 34"/>
            <p:cNvSpPr txBox="1"/>
            <p:nvPr/>
          </p:nvSpPr>
          <p:spPr>
            <a:xfrm>
              <a:off x="564864" y="3247543"/>
              <a:ext cx="4090190" cy="560592"/>
            </a:xfrm>
            <a:prstGeom prst="rect">
              <a:avLst/>
            </a:prstGeom>
            <a:noFill/>
          </p:spPr>
          <p:txBody>
            <a:bodyPr wrap="none" lIns="76597" tIns="38299" rIns="76597" bIns="38299" rtlCol="0">
              <a:spAutoFit/>
            </a:bodyPr>
            <a:lstStyle/>
            <a:p>
              <a:r>
                <a:rPr lang="en-AU" sz="1050" b="1" dirty="0">
                  <a:solidFill>
                    <a:schemeClr val="accent1">
                      <a:lumMod val="50000"/>
                    </a:schemeClr>
                  </a:solidFill>
                </a:rPr>
                <a:t>Code: </a:t>
              </a:r>
              <a:r>
                <a:rPr lang="en-AU" sz="1050" dirty="0">
                  <a:solidFill>
                    <a:schemeClr val="accent1">
                      <a:lumMod val="50000"/>
                    </a:schemeClr>
                  </a:solidFill>
                </a:rPr>
                <a:t>Java, Ruby, HTML, SQL, XML, </a:t>
              </a:r>
              <a:r>
                <a:rPr lang="en-AU" sz="1050" dirty="0" err="1">
                  <a:solidFill>
                    <a:schemeClr val="accent1">
                      <a:lumMod val="50000"/>
                    </a:schemeClr>
                  </a:solidFill>
                </a:rPr>
                <a:t>Javascript</a:t>
              </a:r>
              <a:endParaRPr lang="en-AU" sz="1050" dirty="0">
                <a:solidFill>
                  <a:schemeClr val="accent1">
                    <a:lumMod val="50000"/>
                  </a:schemeClr>
                </a:solidFill>
              </a:endParaRPr>
            </a:p>
            <a:p>
              <a:r>
                <a:rPr lang="en-AU" sz="1050" dirty="0">
                  <a:solidFill>
                    <a:schemeClr val="accent1">
                      <a:lumMod val="50000"/>
                    </a:schemeClr>
                  </a:solidFill>
                </a:rPr>
                <a:t>Deployment RPMs </a:t>
              </a:r>
            </a:p>
          </p:txBody>
        </p:sp>
      </p:grpSp>
      <p:grpSp>
        <p:nvGrpSpPr>
          <p:cNvPr id="9" name="Group 8"/>
          <p:cNvGrpSpPr/>
          <p:nvPr/>
        </p:nvGrpSpPr>
        <p:grpSpPr>
          <a:xfrm>
            <a:off x="946423" y="3980359"/>
            <a:ext cx="3021462" cy="238929"/>
            <a:chOff x="778739" y="5681386"/>
            <a:chExt cx="4685203" cy="334428"/>
          </a:xfrm>
        </p:grpSpPr>
        <p:sp>
          <p:nvSpPr>
            <p:cNvPr id="29" name="TextBox 28"/>
            <p:cNvSpPr txBox="1"/>
            <p:nvPr/>
          </p:nvSpPr>
          <p:spPr>
            <a:xfrm>
              <a:off x="778739" y="5681386"/>
              <a:ext cx="2723065" cy="334428"/>
            </a:xfrm>
            <a:prstGeom prst="rect">
              <a:avLst/>
            </a:prstGeom>
            <a:noFill/>
          </p:spPr>
          <p:txBody>
            <a:bodyPr wrap="none" lIns="76597" tIns="38299" rIns="76597" bIns="38299" rtlCol="0">
              <a:spAutoFit/>
            </a:bodyPr>
            <a:lstStyle/>
            <a:p>
              <a:r>
                <a:rPr lang="en-AU" sz="1050" dirty="0" err="1">
                  <a:solidFill>
                    <a:schemeClr val="accent1">
                      <a:lumMod val="50000"/>
                    </a:schemeClr>
                  </a:solidFill>
                </a:rPr>
                <a:t>Redhat</a:t>
              </a:r>
              <a:r>
                <a:rPr lang="en-AU" sz="1050" dirty="0">
                  <a:solidFill>
                    <a:schemeClr val="accent1">
                      <a:lumMod val="50000"/>
                    </a:schemeClr>
                  </a:solidFill>
                </a:rPr>
                <a:t> VM </a:t>
              </a:r>
              <a:r>
                <a:rPr lang="en-AU" sz="1050" dirty="0" err="1">
                  <a:solidFill>
                    <a:schemeClr val="accent1">
                      <a:lumMod val="50000"/>
                    </a:schemeClr>
                  </a:solidFill>
                </a:rPr>
                <a:t>Vmware</a:t>
              </a:r>
              <a:r>
                <a:rPr lang="en-AU" sz="1050" dirty="0">
                  <a:solidFill>
                    <a:schemeClr val="accent1">
                      <a:lumMod val="50000"/>
                    </a:schemeClr>
                  </a:solidFill>
                </a:rPr>
                <a:t> / Docker</a:t>
              </a:r>
            </a:p>
          </p:txBody>
        </p:sp>
        <p:cxnSp>
          <p:nvCxnSpPr>
            <p:cNvPr id="32" name="Straight Arrow Connector 31"/>
            <p:cNvCxnSpPr/>
            <p:nvPr/>
          </p:nvCxnSpPr>
          <p:spPr>
            <a:xfrm>
              <a:off x="4036515" y="5943001"/>
              <a:ext cx="1427427" cy="10345"/>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grpSp>
      <p:grpSp>
        <p:nvGrpSpPr>
          <p:cNvPr id="13" name="Group 12"/>
          <p:cNvGrpSpPr/>
          <p:nvPr/>
        </p:nvGrpSpPr>
        <p:grpSpPr>
          <a:xfrm>
            <a:off x="790417" y="4471036"/>
            <a:ext cx="3184668" cy="400511"/>
            <a:chOff x="-123072" y="6258072"/>
            <a:chExt cx="5106688" cy="560591"/>
          </a:xfrm>
        </p:grpSpPr>
        <p:sp>
          <p:nvSpPr>
            <p:cNvPr id="31" name="TextBox 30"/>
            <p:cNvSpPr txBox="1"/>
            <p:nvPr/>
          </p:nvSpPr>
          <p:spPr>
            <a:xfrm>
              <a:off x="-123072" y="6258072"/>
              <a:ext cx="2698208" cy="560591"/>
            </a:xfrm>
            <a:prstGeom prst="rect">
              <a:avLst/>
            </a:prstGeom>
            <a:noFill/>
          </p:spPr>
          <p:txBody>
            <a:bodyPr wrap="none" lIns="76597" tIns="38299" rIns="76597" bIns="38299" rtlCol="0">
              <a:spAutoFit/>
            </a:bodyPr>
            <a:lstStyle/>
            <a:p>
              <a:r>
                <a:rPr lang="en-AU" sz="1050" dirty="0">
                  <a:solidFill>
                    <a:schemeClr val="accent1">
                      <a:lumMod val="50000"/>
                    </a:schemeClr>
                  </a:solidFill>
                </a:rPr>
                <a:t> Corporate, DC1, DC2,</a:t>
              </a:r>
            </a:p>
            <a:p>
              <a:r>
                <a:rPr lang="en-AU" sz="1050" dirty="0">
                  <a:solidFill>
                    <a:schemeClr val="accent1">
                      <a:lumMod val="50000"/>
                    </a:schemeClr>
                  </a:solidFill>
                </a:rPr>
                <a:t>Environments (SIT, Prod etc.)</a:t>
              </a:r>
            </a:p>
          </p:txBody>
        </p:sp>
        <p:cxnSp>
          <p:nvCxnSpPr>
            <p:cNvPr id="34" name="Straight Arrow Connector 33"/>
            <p:cNvCxnSpPr/>
            <p:nvPr/>
          </p:nvCxnSpPr>
          <p:spPr>
            <a:xfrm>
              <a:off x="2716672" y="6640651"/>
              <a:ext cx="2266944" cy="44891"/>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grpSp>
      <p:grpSp>
        <p:nvGrpSpPr>
          <p:cNvPr id="48" name="Group 47"/>
          <p:cNvGrpSpPr/>
          <p:nvPr/>
        </p:nvGrpSpPr>
        <p:grpSpPr>
          <a:xfrm>
            <a:off x="6786243" y="1221604"/>
            <a:ext cx="699711" cy="576232"/>
            <a:chOff x="9193747" y="1709863"/>
            <a:chExt cx="1085001" cy="806547"/>
          </a:xfrm>
        </p:grpSpPr>
        <p:cxnSp>
          <p:nvCxnSpPr>
            <p:cNvPr id="25" name="Straight Arrow Connector 24"/>
            <p:cNvCxnSpPr/>
            <p:nvPr/>
          </p:nvCxnSpPr>
          <p:spPr>
            <a:xfrm flipV="1">
              <a:off x="9777974" y="2221229"/>
              <a:ext cx="1980" cy="295181"/>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27" name="TextBox 26"/>
            <p:cNvSpPr txBox="1"/>
            <p:nvPr/>
          </p:nvSpPr>
          <p:spPr>
            <a:xfrm>
              <a:off x="9193747" y="1709863"/>
              <a:ext cx="1085001" cy="560592"/>
            </a:xfrm>
            <a:prstGeom prst="rect">
              <a:avLst/>
            </a:prstGeom>
            <a:noFill/>
          </p:spPr>
          <p:txBody>
            <a:bodyPr wrap="none" lIns="76597" tIns="38299" rIns="76597" bIns="38299" rtlCol="0">
              <a:spAutoFit/>
            </a:bodyPr>
            <a:lstStyle/>
            <a:p>
              <a:r>
                <a:rPr lang="en-AU" sz="1050" dirty="0">
                  <a:solidFill>
                    <a:schemeClr val="accent1">
                      <a:lumMod val="50000"/>
                    </a:schemeClr>
                  </a:solidFill>
                </a:rPr>
                <a:t>Hibernate</a:t>
              </a:r>
            </a:p>
            <a:p>
              <a:pPr algn="ctr"/>
              <a:r>
                <a:rPr lang="en-AU" sz="1050" dirty="0">
                  <a:solidFill>
                    <a:schemeClr val="accent1">
                      <a:lumMod val="50000"/>
                    </a:schemeClr>
                  </a:solidFill>
                </a:rPr>
                <a:t>JMS</a:t>
              </a:r>
            </a:p>
          </p:txBody>
        </p:sp>
      </p:grpSp>
      <p:grpSp>
        <p:nvGrpSpPr>
          <p:cNvPr id="49" name="Group 48"/>
          <p:cNvGrpSpPr/>
          <p:nvPr/>
        </p:nvGrpSpPr>
        <p:grpSpPr>
          <a:xfrm>
            <a:off x="6917139" y="858631"/>
            <a:ext cx="1649231" cy="910506"/>
            <a:chOff x="10000884" y="1236781"/>
            <a:chExt cx="1995897" cy="1655421"/>
          </a:xfrm>
        </p:grpSpPr>
        <p:cxnSp>
          <p:nvCxnSpPr>
            <p:cNvPr id="24" name="Straight Arrow Connector 23"/>
            <p:cNvCxnSpPr/>
            <p:nvPr/>
          </p:nvCxnSpPr>
          <p:spPr>
            <a:xfrm flipH="1" flipV="1">
              <a:off x="10864244" y="1926786"/>
              <a:ext cx="12026" cy="965416"/>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28" name="TextBox 27"/>
            <p:cNvSpPr txBox="1"/>
            <p:nvPr/>
          </p:nvSpPr>
          <p:spPr>
            <a:xfrm>
              <a:off x="10000884" y="1236781"/>
              <a:ext cx="1995897" cy="786757"/>
            </a:xfrm>
            <a:prstGeom prst="rect">
              <a:avLst/>
            </a:prstGeom>
            <a:noFill/>
          </p:spPr>
          <p:txBody>
            <a:bodyPr wrap="square" lIns="76597" tIns="38299" rIns="76597" bIns="38299" rtlCol="0">
              <a:spAutoFit/>
            </a:bodyPr>
            <a:lstStyle/>
            <a:p>
              <a:pPr algn="ctr"/>
              <a:r>
                <a:rPr lang="en-AU" sz="1050" dirty="0">
                  <a:solidFill>
                    <a:schemeClr val="accent1">
                      <a:lumMod val="50000"/>
                    </a:schemeClr>
                  </a:solidFill>
                </a:rPr>
                <a:t>Portal DB, Services via ESB</a:t>
              </a:r>
            </a:p>
            <a:p>
              <a:pPr algn="ctr"/>
              <a:r>
                <a:rPr lang="en-AU" sz="1050" dirty="0">
                  <a:solidFill>
                    <a:srgbClr val="C00000"/>
                  </a:solidFill>
                </a:rPr>
                <a:t>SQL, XML</a:t>
              </a:r>
            </a:p>
          </p:txBody>
        </p:sp>
      </p:grpSp>
      <p:grpSp>
        <p:nvGrpSpPr>
          <p:cNvPr id="50" name="Group 49"/>
          <p:cNvGrpSpPr/>
          <p:nvPr/>
        </p:nvGrpSpPr>
        <p:grpSpPr>
          <a:xfrm>
            <a:off x="6232616" y="681107"/>
            <a:ext cx="908101" cy="1115246"/>
            <a:chOff x="8335262" y="723065"/>
            <a:chExt cx="1408139" cy="1667124"/>
          </a:xfrm>
        </p:grpSpPr>
        <p:cxnSp>
          <p:nvCxnSpPr>
            <p:cNvPr id="36" name="Straight Arrow Connector 35"/>
            <p:cNvCxnSpPr/>
            <p:nvPr/>
          </p:nvCxnSpPr>
          <p:spPr>
            <a:xfrm flipH="1" flipV="1">
              <a:off x="9193746" y="1056662"/>
              <a:ext cx="20039" cy="1333527"/>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38" name="TextBox 37"/>
            <p:cNvSpPr txBox="1"/>
            <p:nvPr/>
          </p:nvSpPr>
          <p:spPr>
            <a:xfrm>
              <a:off x="8335262" y="723065"/>
              <a:ext cx="1408139" cy="334427"/>
            </a:xfrm>
            <a:prstGeom prst="rect">
              <a:avLst/>
            </a:prstGeom>
            <a:noFill/>
          </p:spPr>
          <p:txBody>
            <a:bodyPr wrap="none" lIns="76597" tIns="38299" rIns="76597" bIns="38299" rtlCol="0">
              <a:spAutoFit/>
            </a:bodyPr>
            <a:lstStyle/>
            <a:p>
              <a:r>
                <a:rPr lang="en-AU" sz="1050" dirty="0">
                  <a:solidFill>
                    <a:schemeClr val="accent1">
                      <a:lumMod val="50000"/>
                    </a:schemeClr>
                  </a:solidFill>
                </a:rPr>
                <a:t>Spring POJO’s</a:t>
              </a:r>
            </a:p>
          </p:txBody>
        </p:sp>
      </p:grpSp>
      <p:grpSp>
        <p:nvGrpSpPr>
          <p:cNvPr id="47" name="Group 46"/>
          <p:cNvGrpSpPr/>
          <p:nvPr/>
        </p:nvGrpSpPr>
        <p:grpSpPr>
          <a:xfrm>
            <a:off x="647700" y="927000"/>
            <a:ext cx="6375473" cy="1143725"/>
            <a:chOff x="-315479" y="1318469"/>
            <a:chExt cx="9886071" cy="1600862"/>
          </a:xfrm>
        </p:grpSpPr>
        <p:cxnSp>
          <p:nvCxnSpPr>
            <p:cNvPr id="21" name="Straight Arrow Connector 20"/>
            <p:cNvCxnSpPr/>
            <p:nvPr/>
          </p:nvCxnSpPr>
          <p:spPr>
            <a:xfrm flipH="1" flipV="1">
              <a:off x="8188818" y="2094192"/>
              <a:ext cx="5709" cy="446170"/>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23" name="TextBox 22"/>
            <p:cNvSpPr txBox="1"/>
            <p:nvPr/>
          </p:nvSpPr>
          <p:spPr>
            <a:xfrm>
              <a:off x="7676989" y="1318469"/>
              <a:ext cx="1231657" cy="786758"/>
            </a:xfrm>
            <a:prstGeom prst="rect">
              <a:avLst/>
            </a:prstGeom>
            <a:noFill/>
          </p:spPr>
          <p:txBody>
            <a:bodyPr wrap="none" lIns="76597" tIns="38299" rIns="76597" bIns="38299" rtlCol="0">
              <a:spAutoFit/>
            </a:bodyPr>
            <a:lstStyle/>
            <a:p>
              <a:r>
                <a:rPr lang="en-AU" sz="1050" dirty="0">
                  <a:solidFill>
                    <a:schemeClr val="accent1">
                      <a:lumMod val="50000"/>
                    </a:schemeClr>
                  </a:solidFill>
                </a:rPr>
                <a:t>Spring MVC</a:t>
              </a:r>
            </a:p>
            <a:p>
              <a:r>
                <a:rPr lang="en-AU" sz="1050" dirty="0">
                  <a:solidFill>
                    <a:srgbClr val="C00000"/>
                  </a:solidFill>
                </a:rPr>
                <a:t>HTML,</a:t>
              </a:r>
            </a:p>
            <a:p>
              <a:r>
                <a:rPr lang="en-AU" sz="1050" dirty="0">
                  <a:solidFill>
                    <a:srgbClr val="C00000"/>
                  </a:solidFill>
                </a:rPr>
                <a:t>Servlets</a:t>
              </a:r>
              <a:r>
                <a:rPr lang="en-AU" sz="1050" dirty="0">
                  <a:solidFill>
                    <a:schemeClr val="accent1">
                      <a:lumMod val="50000"/>
                    </a:schemeClr>
                  </a:solidFill>
                </a:rPr>
                <a:t> </a:t>
              </a:r>
            </a:p>
          </p:txBody>
        </p:sp>
        <p:cxnSp>
          <p:nvCxnSpPr>
            <p:cNvPr id="37" name="Straight Arrow Connector 36"/>
            <p:cNvCxnSpPr/>
            <p:nvPr/>
          </p:nvCxnSpPr>
          <p:spPr>
            <a:xfrm flipH="1">
              <a:off x="4671574" y="2616964"/>
              <a:ext cx="3820180" cy="0"/>
            </a:xfrm>
            <a:prstGeom prst="straightConnector1">
              <a:avLst/>
            </a:prstGeom>
            <a:ln w="38100">
              <a:tailEnd type="arrow"/>
            </a:ln>
          </p:spPr>
          <p:style>
            <a:lnRef idx="2">
              <a:schemeClr val="accent2"/>
            </a:lnRef>
            <a:fillRef idx="0">
              <a:schemeClr val="accent2"/>
            </a:fillRef>
            <a:effectRef idx="1">
              <a:schemeClr val="accent2"/>
            </a:effectRef>
            <a:fontRef idx="minor">
              <a:schemeClr val="tx1"/>
            </a:fontRef>
          </p:style>
        </p:cxnSp>
        <p:sp>
          <p:nvSpPr>
            <p:cNvPr id="39" name="TextBox 38"/>
            <p:cNvSpPr txBox="1"/>
            <p:nvPr/>
          </p:nvSpPr>
          <p:spPr>
            <a:xfrm>
              <a:off x="-315479" y="2425741"/>
              <a:ext cx="5077775" cy="334427"/>
            </a:xfrm>
            <a:prstGeom prst="rect">
              <a:avLst/>
            </a:prstGeom>
            <a:noFill/>
          </p:spPr>
          <p:txBody>
            <a:bodyPr wrap="square" lIns="76597" tIns="38299" rIns="76597" bIns="38299" rtlCol="0">
              <a:spAutoFit/>
            </a:bodyPr>
            <a:lstStyle/>
            <a:p>
              <a:pPr algn="ctr"/>
              <a:r>
                <a:rPr lang="en-AU" sz="1050" dirty="0">
                  <a:solidFill>
                    <a:schemeClr val="accent1">
                      <a:lumMod val="50000"/>
                    </a:schemeClr>
                  </a:solidFill>
                </a:rPr>
                <a:t>These Logical </a:t>
              </a:r>
              <a:r>
                <a:rPr lang="en-AU" sz="1050" b="1" dirty="0">
                  <a:solidFill>
                    <a:schemeClr val="accent1">
                      <a:lumMod val="50000"/>
                    </a:schemeClr>
                  </a:solidFill>
                </a:rPr>
                <a:t>Spring</a:t>
              </a:r>
              <a:r>
                <a:rPr lang="en-AU" sz="1050" dirty="0">
                  <a:solidFill>
                    <a:schemeClr val="accent1">
                      <a:lumMod val="50000"/>
                    </a:schemeClr>
                  </a:solidFill>
                </a:rPr>
                <a:t> tiers deployed Physically together</a:t>
              </a:r>
            </a:p>
          </p:txBody>
        </p:sp>
        <p:sp>
          <p:nvSpPr>
            <p:cNvPr id="43" name="Right Brace 42"/>
            <p:cNvSpPr/>
            <p:nvPr/>
          </p:nvSpPr>
          <p:spPr>
            <a:xfrm rot="16200000">
              <a:off x="8421460" y="1770199"/>
              <a:ext cx="302367" cy="1995897"/>
            </a:xfrm>
            <a:prstGeom prst="rightBrace">
              <a:avLst>
                <a:gd name="adj1" fmla="val 8333"/>
                <a:gd name="adj2" fmla="val 46680"/>
              </a:avLst>
            </a:prstGeom>
            <a:ln w="38100"/>
          </p:spPr>
          <p:style>
            <a:lnRef idx="2">
              <a:schemeClr val="accent2"/>
            </a:lnRef>
            <a:fillRef idx="0">
              <a:schemeClr val="accent2"/>
            </a:fillRef>
            <a:effectRef idx="1">
              <a:schemeClr val="accent2"/>
            </a:effectRef>
            <a:fontRef idx="minor">
              <a:schemeClr val="tx1"/>
            </a:fontRef>
          </p:style>
          <p:txBody>
            <a:bodyPr lIns="76597" tIns="38299" rIns="76597" bIns="38299" rtlCol="0" anchor="ctr"/>
            <a:lstStyle/>
            <a:p>
              <a:pPr algn="ctr"/>
              <a:endParaRPr lang="en-AU" sz="1151"/>
            </a:p>
          </p:txBody>
        </p:sp>
      </p:grpSp>
      <p:grpSp>
        <p:nvGrpSpPr>
          <p:cNvPr id="46" name="Group 45"/>
          <p:cNvGrpSpPr/>
          <p:nvPr/>
        </p:nvGrpSpPr>
        <p:grpSpPr>
          <a:xfrm>
            <a:off x="4979237" y="529103"/>
            <a:ext cx="1313662" cy="1251274"/>
            <a:chOff x="6470756" y="748804"/>
            <a:chExt cx="2037018" cy="1751398"/>
          </a:xfrm>
        </p:grpSpPr>
        <p:cxnSp>
          <p:nvCxnSpPr>
            <p:cNvPr id="40" name="Straight Arrow Connector 39"/>
            <p:cNvCxnSpPr/>
            <p:nvPr/>
          </p:nvCxnSpPr>
          <p:spPr>
            <a:xfrm flipH="1" flipV="1">
              <a:off x="7577503" y="1327543"/>
              <a:ext cx="21351" cy="1172659"/>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41" name="TextBox 40"/>
            <p:cNvSpPr txBox="1"/>
            <p:nvPr/>
          </p:nvSpPr>
          <p:spPr>
            <a:xfrm>
              <a:off x="6470756" y="748804"/>
              <a:ext cx="2037018" cy="560592"/>
            </a:xfrm>
            <a:prstGeom prst="rect">
              <a:avLst/>
            </a:prstGeom>
            <a:noFill/>
          </p:spPr>
          <p:txBody>
            <a:bodyPr wrap="none" lIns="76597" tIns="38299" rIns="76597" bIns="38299" rtlCol="0">
              <a:spAutoFit/>
            </a:bodyPr>
            <a:lstStyle/>
            <a:p>
              <a:pPr algn="ctr"/>
              <a:r>
                <a:rPr lang="en-AU" sz="1050" dirty="0">
                  <a:solidFill>
                    <a:schemeClr val="accent1">
                      <a:lumMod val="50000"/>
                    </a:schemeClr>
                  </a:solidFill>
                </a:rPr>
                <a:t>WAF, </a:t>
              </a:r>
              <a:r>
                <a:rPr lang="en-AU" sz="1050" dirty="0" err="1">
                  <a:solidFill>
                    <a:schemeClr val="accent1">
                      <a:lumMod val="50000"/>
                    </a:schemeClr>
                  </a:solidFill>
                </a:rPr>
                <a:t>Webgate</a:t>
              </a:r>
              <a:r>
                <a:rPr lang="en-AU" sz="1050" dirty="0">
                  <a:solidFill>
                    <a:schemeClr val="accent1">
                      <a:lumMod val="50000"/>
                    </a:schemeClr>
                  </a:solidFill>
                </a:rPr>
                <a:t>/OAM</a:t>
              </a:r>
            </a:p>
            <a:p>
              <a:pPr algn="ctr"/>
              <a:r>
                <a:rPr lang="en-AU" sz="1050" dirty="0" err="1">
                  <a:solidFill>
                    <a:schemeClr val="accent1">
                      <a:lumMod val="50000"/>
                    </a:schemeClr>
                  </a:solidFill>
                </a:rPr>
                <a:t>Loadbalancers</a:t>
              </a:r>
              <a:endParaRPr lang="en-AU" sz="1050" dirty="0">
                <a:solidFill>
                  <a:schemeClr val="accent1">
                    <a:lumMod val="50000"/>
                  </a:schemeClr>
                </a:solidFill>
              </a:endParaRPr>
            </a:p>
          </p:txBody>
        </p:sp>
      </p:grpSp>
      <p:grpSp>
        <p:nvGrpSpPr>
          <p:cNvPr id="33" name="Group 32"/>
          <p:cNvGrpSpPr/>
          <p:nvPr/>
        </p:nvGrpSpPr>
        <p:grpSpPr>
          <a:xfrm>
            <a:off x="1554083" y="735546"/>
            <a:ext cx="3911839" cy="1065556"/>
            <a:chOff x="1018546" y="998918"/>
            <a:chExt cx="6065858" cy="1491449"/>
          </a:xfrm>
        </p:grpSpPr>
        <p:cxnSp>
          <p:nvCxnSpPr>
            <p:cNvPr id="18" name="Straight Arrow Connector 17"/>
            <p:cNvCxnSpPr/>
            <p:nvPr/>
          </p:nvCxnSpPr>
          <p:spPr>
            <a:xfrm flipH="1" flipV="1">
              <a:off x="6899533" y="1679248"/>
              <a:ext cx="12669" cy="811119"/>
            </a:xfrm>
            <a:prstGeom prst="straightConnector1">
              <a:avLst/>
            </a:prstGeom>
            <a:ln w="38100">
              <a:tailEnd type="arrow"/>
            </a:ln>
          </p:spPr>
          <p:style>
            <a:lnRef idx="2">
              <a:schemeClr val="accent4"/>
            </a:lnRef>
            <a:fillRef idx="0">
              <a:schemeClr val="accent4"/>
            </a:fillRef>
            <a:effectRef idx="1">
              <a:schemeClr val="accent4"/>
            </a:effectRef>
            <a:fontRef idx="minor">
              <a:schemeClr val="tx1"/>
            </a:fontRef>
          </p:style>
        </p:cxnSp>
        <p:sp>
          <p:nvSpPr>
            <p:cNvPr id="20" name="TextBox 19"/>
            <p:cNvSpPr txBox="1"/>
            <p:nvPr/>
          </p:nvSpPr>
          <p:spPr>
            <a:xfrm>
              <a:off x="5131899" y="1275073"/>
              <a:ext cx="1952505" cy="560592"/>
            </a:xfrm>
            <a:prstGeom prst="rect">
              <a:avLst/>
            </a:prstGeom>
            <a:noFill/>
          </p:spPr>
          <p:txBody>
            <a:bodyPr wrap="none" lIns="76597" tIns="38299" rIns="76597" bIns="38299" rtlCol="0">
              <a:spAutoFit/>
            </a:bodyPr>
            <a:lstStyle/>
            <a:p>
              <a:r>
                <a:rPr lang="en-AU" sz="1050" dirty="0">
                  <a:solidFill>
                    <a:schemeClr val="accent1">
                      <a:lumMod val="50000"/>
                    </a:schemeClr>
                  </a:solidFill>
                </a:rPr>
                <a:t>Web Browser, Email</a:t>
              </a:r>
            </a:p>
            <a:p>
              <a:r>
                <a:rPr lang="en-AU" sz="1050" dirty="0" err="1">
                  <a:solidFill>
                    <a:srgbClr val="C00000"/>
                  </a:solidFill>
                </a:rPr>
                <a:t>Javascript</a:t>
              </a:r>
              <a:r>
                <a:rPr lang="en-AU" sz="1050" dirty="0">
                  <a:solidFill>
                    <a:srgbClr val="C00000"/>
                  </a:solidFill>
                </a:rPr>
                <a:t>, HTML</a:t>
              </a:r>
            </a:p>
          </p:txBody>
        </p:sp>
        <p:sp>
          <p:nvSpPr>
            <p:cNvPr id="3" name="TextBox 2"/>
            <p:cNvSpPr txBox="1"/>
            <p:nvPr/>
          </p:nvSpPr>
          <p:spPr>
            <a:xfrm>
              <a:off x="1018546" y="1152799"/>
              <a:ext cx="2737233" cy="625007"/>
            </a:xfrm>
            <a:prstGeom prst="rect">
              <a:avLst/>
            </a:prstGeom>
            <a:noFill/>
          </p:spPr>
          <p:txBody>
            <a:bodyPr wrap="none" rtlCol="0">
              <a:spAutoFit/>
            </a:bodyPr>
            <a:lstStyle/>
            <a:p>
              <a:r>
                <a:rPr lang="en-US" sz="1151" dirty="0">
                  <a:solidFill>
                    <a:schemeClr val="accent5">
                      <a:lumMod val="50000"/>
                      <a:lumOff val="50000"/>
                    </a:schemeClr>
                  </a:solidFill>
                  <a:cs typeface="Arial"/>
                </a:rPr>
                <a:t>Platforms &amp; Infrastructure</a:t>
              </a:r>
            </a:p>
            <a:p>
              <a:r>
                <a:rPr lang="en-US" sz="1151" dirty="0">
                  <a:solidFill>
                    <a:schemeClr val="accent5">
                      <a:lumMod val="50000"/>
                      <a:lumOff val="50000"/>
                    </a:schemeClr>
                  </a:solidFill>
                  <a:cs typeface="Arial"/>
                </a:rPr>
                <a:t>Across Tiers</a:t>
              </a:r>
            </a:p>
          </p:txBody>
        </p:sp>
        <p:sp>
          <p:nvSpPr>
            <p:cNvPr id="4" name="Left Brace 3"/>
            <p:cNvSpPr/>
            <p:nvPr/>
          </p:nvSpPr>
          <p:spPr>
            <a:xfrm>
              <a:off x="4312340" y="998918"/>
              <a:ext cx="864096" cy="1213490"/>
            </a:xfrm>
            <a:prstGeom prst="leftBrace">
              <a:avLst/>
            </a:prstGeom>
            <a:ln w="3810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151"/>
            </a:p>
          </p:txBody>
        </p:sp>
      </p:grpSp>
      <p:grpSp>
        <p:nvGrpSpPr>
          <p:cNvPr id="15" name="Group 14"/>
          <p:cNvGrpSpPr/>
          <p:nvPr/>
        </p:nvGrpSpPr>
        <p:grpSpPr>
          <a:xfrm>
            <a:off x="2631925" y="4301120"/>
            <a:ext cx="1324933" cy="238929"/>
            <a:chOff x="2751886" y="6020244"/>
            <a:chExt cx="2054494" cy="334426"/>
          </a:xfrm>
        </p:grpSpPr>
        <p:cxnSp>
          <p:nvCxnSpPr>
            <p:cNvPr id="44" name="Straight Arrow Connector 43"/>
            <p:cNvCxnSpPr/>
            <p:nvPr/>
          </p:nvCxnSpPr>
          <p:spPr>
            <a:xfrm flipV="1">
              <a:off x="3847013" y="6187456"/>
              <a:ext cx="959367" cy="21146"/>
            </a:xfrm>
            <a:prstGeom prst="straightConnector1">
              <a:avLst/>
            </a:prstGeom>
            <a:ln w="38100">
              <a:tailEnd type="arrow"/>
            </a:ln>
          </p:spPr>
          <p:style>
            <a:lnRef idx="2">
              <a:schemeClr val="accent5"/>
            </a:lnRef>
            <a:fillRef idx="0">
              <a:schemeClr val="accent5"/>
            </a:fillRef>
            <a:effectRef idx="1">
              <a:schemeClr val="accent5"/>
            </a:effectRef>
            <a:fontRef idx="minor">
              <a:schemeClr val="tx1"/>
            </a:fontRef>
          </p:style>
        </p:cxnSp>
        <p:sp>
          <p:nvSpPr>
            <p:cNvPr id="45" name="TextBox 44"/>
            <p:cNvSpPr txBox="1"/>
            <p:nvPr/>
          </p:nvSpPr>
          <p:spPr>
            <a:xfrm>
              <a:off x="2751886" y="6020244"/>
              <a:ext cx="1055171" cy="334426"/>
            </a:xfrm>
            <a:prstGeom prst="rect">
              <a:avLst/>
            </a:prstGeom>
            <a:noFill/>
          </p:spPr>
          <p:txBody>
            <a:bodyPr wrap="none" lIns="76597" tIns="38299" rIns="76597" bIns="38299" rtlCol="0">
              <a:spAutoFit/>
            </a:bodyPr>
            <a:lstStyle/>
            <a:p>
              <a:r>
                <a:rPr lang="en-AU" sz="1050" dirty="0">
                  <a:solidFill>
                    <a:schemeClr val="accent1">
                      <a:lumMod val="50000"/>
                    </a:schemeClr>
                  </a:solidFill>
                </a:rPr>
                <a:t>Unknown</a:t>
              </a:r>
            </a:p>
          </p:txBody>
        </p:sp>
      </p:grpSp>
    </p:spTree>
    <p:extLst>
      <p:ext uri="{BB962C8B-B14F-4D97-AF65-F5344CB8AC3E}">
        <p14:creationId xmlns:p14="http://schemas.microsoft.com/office/powerpoint/2010/main" val="1799473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Microservices provide the Service Tiers and the Layers</a:t>
            </a:r>
          </a:p>
        </p:txBody>
      </p:sp>
      <p:sp>
        <p:nvSpPr>
          <p:cNvPr id="72" name="Rectangle 71"/>
          <p:cNvSpPr/>
          <p:nvPr/>
        </p:nvSpPr>
        <p:spPr>
          <a:xfrm>
            <a:off x="374818" y="791067"/>
            <a:ext cx="3149785" cy="2260908"/>
          </a:xfrm>
          <a:prstGeom prst="rect">
            <a:avLst/>
          </a:prstGeom>
        </p:spPr>
        <p:txBody>
          <a:bodyPr wrap="square" lIns="59719" tIns="29861" rIns="59719" bIns="29861">
            <a:spAutoFit/>
          </a:bodyPr>
          <a:lstStyle/>
          <a:p>
            <a:r>
              <a:rPr lang="en-AU" sz="1575" dirty="0" err="1"/>
              <a:t>Microservices</a:t>
            </a:r>
            <a:r>
              <a:rPr lang="en-AU" sz="1575" dirty="0"/>
              <a:t> may be provided by different frameworks, infrastructure and platforms; polyglot.</a:t>
            </a:r>
          </a:p>
          <a:p>
            <a:pPr marL="285750" indent="-285750">
              <a:buFont typeface="Arial" charset="0"/>
              <a:buChar char="•"/>
            </a:pPr>
            <a:r>
              <a:rPr lang="en-AU" sz="1600" dirty="0">
                <a:solidFill>
                  <a:srgbClr val="1A1818"/>
                </a:solidFill>
              </a:rPr>
              <a:t>Each Microservice may use different stacks; </a:t>
            </a:r>
          </a:p>
          <a:p>
            <a:pPr marL="285750" indent="-285750">
              <a:buFont typeface="Arial" charset="0"/>
              <a:buChar char="•"/>
            </a:pPr>
            <a:r>
              <a:rPr lang="en-AU" sz="1600" dirty="0">
                <a:solidFill>
                  <a:srgbClr val="1A1818"/>
                </a:solidFill>
              </a:rPr>
              <a:t>cutting across the layers for a specific part of the business domain.</a:t>
            </a:r>
          </a:p>
          <a:p>
            <a:endParaRPr lang="en-AU" sz="1575" dirty="0"/>
          </a:p>
        </p:txBody>
      </p:sp>
      <p:grpSp>
        <p:nvGrpSpPr>
          <p:cNvPr id="64" name="Group 63"/>
          <p:cNvGrpSpPr/>
          <p:nvPr/>
        </p:nvGrpSpPr>
        <p:grpSpPr>
          <a:xfrm>
            <a:off x="3305448" y="1260597"/>
            <a:ext cx="4015501" cy="3531277"/>
            <a:chOff x="1650408" y="983962"/>
            <a:chExt cx="4015501" cy="3531277"/>
          </a:xfrm>
        </p:grpSpPr>
        <p:sp>
          <p:nvSpPr>
            <p:cNvPr id="6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70"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7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7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7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9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3"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4"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5"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Integration</a:t>
              </a:r>
            </a:p>
          </p:txBody>
        </p:sp>
        <p:sp>
          <p:nvSpPr>
            <p:cNvPr id="96"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7"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8"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99"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00"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Resource</a:t>
              </a:r>
            </a:p>
          </p:txBody>
        </p:sp>
        <p:sp>
          <p:nvSpPr>
            <p:cNvPr id="101"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chemeClr val="bg1">
                      <a:lumMod val="50000"/>
                    </a:schemeClr>
                  </a:solidFill>
                  <a:effectLst>
                    <a:outerShdw blurRad="38100" dist="38100" dir="2700000" algn="tl">
                      <a:srgbClr val="C0C0C0"/>
                    </a:outerShdw>
                  </a:effectLst>
                </a:rPr>
                <a:t>Domain</a:t>
              </a:r>
            </a:p>
          </p:txBody>
        </p:sp>
        <p:sp>
          <p:nvSpPr>
            <p:cNvPr id="102"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3"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4"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7"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09"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10"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12"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13"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4"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5"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6"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05"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6"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8"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118" name="Text Box 4"/>
          <p:cNvSpPr txBox="1">
            <a:spLocks noChangeArrowheads="1"/>
          </p:cNvSpPr>
          <p:nvPr/>
        </p:nvSpPr>
        <p:spPr bwMode="auto">
          <a:xfrm rot="16200000">
            <a:off x="1742595" y="3352525"/>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19" name="Text Box 21"/>
          <p:cNvSpPr txBox="1">
            <a:spLocks noChangeArrowheads="1"/>
          </p:cNvSpPr>
          <p:nvPr/>
        </p:nvSpPr>
        <p:spPr bwMode="auto">
          <a:xfrm rot="18867015">
            <a:off x="6218556" y="4060607"/>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1A1818"/>
                </a:solidFill>
              </a:rPr>
              <a:t>Capabilities / Qualities</a:t>
            </a:r>
          </a:p>
        </p:txBody>
      </p:sp>
      <p:sp>
        <p:nvSpPr>
          <p:cNvPr id="3" name="Parallelogram 2"/>
          <p:cNvSpPr/>
          <p:nvPr/>
        </p:nvSpPr>
        <p:spPr bwMode="auto">
          <a:xfrm>
            <a:off x="4853096" y="1477725"/>
            <a:ext cx="2223589" cy="299343"/>
          </a:xfrm>
          <a:prstGeom prst="parallelogram">
            <a:avLst>
              <a:gd name="adj" fmla="val 100811"/>
            </a:avLst>
          </a:prstGeom>
          <a:solidFill>
            <a:srgbClr val="FFFF00">
              <a:alpha val="36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endParaRPr>
          </a:p>
        </p:txBody>
      </p:sp>
      <p:sp>
        <p:nvSpPr>
          <p:cNvPr id="65" name="Parallelogram 64"/>
          <p:cNvSpPr/>
          <p:nvPr/>
        </p:nvSpPr>
        <p:spPr bwMode="auto">
          <a:xfrm>
            <a:off x="5071171" y="1777290"/>
            <a:ext cx="1761905" cy="176245"/>
          </a:xfrm>
          <a:prstGeom prst="parallelogram">
            <a:avLst>
              <a:gd name="adj" fmla="val 100811"/>
            </a:avLst>
          </a:prstGeom>
          <a:solidFill>
            <a:srgbClr val="FF0000">
              <a:alpha val="42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6" name="Parallelogram 65"/>
          <p:cNvSpPr/>
          <p:nvPr/>
        </p:nvSpPr>
        <p:spPr bwMode="auto">
          <a:xfrm>
            <a:off x="4853096" y="1960379"/>
            <a:ext cx="1766334" cy="233615"/>
          </a:xfrm>
          <a:prstGeom prst="parallelogram">
            <a:avLst>
              <a:gd name="adj" fmla="val 100811"/>
            </a:avLst>
          </a:prstGeom>
          <a:solidFill>
            <a:srgbClr val="92D050">
              <a:alpha val="59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67" name="Parallelogram 66"/>
          <p:cNvSpPr/>
          <p:nvPr/>
        </p:nvSpPr>
        <p:spPr bwMode="auto">
          <a:xfrm>
            <a:off x="3780012" y="2182964"/>
            <a:ext cx="2598663" cy="324045"/>
          </a:xfrm>
          <a:prstGeom prst="parallelogram">
            <a:avLst>
              <a:gd name="adj" fmla="val 87584"/>
            </a:avLst>
          </a:prstGeom>
          <a:solidFill>
            <a:schemeClr val="bg2">
              <a:lumMod val="40000"/>
              <a:lumOff val="60000"/>
              <a:alpha val="51000"/>
            </a:scheme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0" name="Text Box 4"/>
          <p:cNvSpPr txBox="1">
            <a:spLocks noChangeArrowheads="1"/>
          </p:cNvSpPr>
          <p:nvPr/>
        </p:nvSpPr>
        <p:spPr bwMode="auto">
          <a:xfrm rot="21596303">
            <a:off x="4820506" y="982048"/>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
        <p:nvSpPr>
          <p:cNvPr id="121" name="Parallelogram 120"/>
          <p:cNvSpPr/>
          <p:nvPr/>
        </p:nvSpPr>
        <p:spPr bwMode="auto">
          <a:xfrm>
            <a:off x="5543317" y="1265067"/>
            <a:ext cx="1761905" cy="211268"/>
          </a:xfrm>
          <a:prstGeom prst="parallelogram">
            <a:avLst>
              <a:gd name="adj" fmla="val 100811"/>
            </a:avLst>
          </a:prstGeom>
          <a:solidFill>
            <a:srgbClr val="FF0000">
              <a:alpha val="25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2" name="Text Box 9"/>
          <p:cNvSpPr txBox="1">
            <a:spLocks noChangeArrowheads="1"/>
          </p:cNvSpPr>
          <p:nvPr/>
        </p:nvSpPr>
        <p:spPr bwMode="auto">
          <a:xfrm rot="18863331">
            <a:off x="4929382" y="1653083"/>
            <a:ext cx="984752"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7030A0"/>
                </a:solidFill>
                <a:effectLst>
                  <a:outerShdw blurRad="38100" dist="38100" dir="2700000" algn="tl">
                    <a:srgbClr val="C0C0C0"/>
                  </a:outerShdw>
                </a:effectLst>
              </a:rPr>
              <a:t>Application</a:t>
            </a:r>
          </a:p>
        </p:txBody>
      </p:sp>
      <p:sp>
        <p:nvSpPr>
          <p:cNvPr id="4" name="TextBox 3"/>
          <p:cNvSpPr txBox="1"/>
          <p:nvPr/>
        </p:nvSpPr>
        <p:spPr>
          <a:xfrm>
            <a:off x="6465795" y="1216035"/>
            <a:ext cx="602281" cy="328423"/>
          </a:xfrm>
          <a:prstGeom prst="rect">
            <a:avLst/>
          </a:prstGeom>
          <a:noFill/>
        </p:spPr>
        <p:txBody>
          <a:bodyPr wrap="none" rtlCol="0">
            <a:spAutoFit/>
          </a:bodyPr>
          <a:lstStyle/>
          <a:p>
            <a:r>
              <a:rPr lang="en-US" dirty="0"/>
              <a:t>MS-1</a:t>
            </a:r>
          </a:p>
        </p:txBody>
      </p:sp>
      <p:sp>
        <p:nvSpPr>
          <p:cNvPr id="123" name="TextBox 122"/>
          <p:cNvSpPr txBox="1"/>
          <p:nvPr/>
        </p:nvSpPr>
        <p:spPr>
          <a:xfrm>
            <a:off x="6267547" y="1451000"/>
            <a:ext cx="602281" cy="328423"/>
          </a:xfrm>
          <a:prstGeom prst="rect">
            <a:avLst/>
          </a:prstGeom>
          <a:noFill/>
        </p:spPr>
        <p:txBody>
          <a:bodyPr wrap="none" rtlCol="0">
            <a:spAutoFit/>
          </a:bodyPr>
          <a:lstStyle/>
          <a:p>
            <a:r>
              <a:rPr lang="en-US"/>
              <a:t>MS-2</a:t>
            </a:r>
          </a:p>
        </p:txBody>
      </p:sp>
      <p:sp>
        <p:nvSpPr>
          <p:cNvPr id="124" name="TextBox 123"/>
          <p:cNvSpPr txBox="1"/>
          <p:nvPr/>
        </p:nvSpPr>
        <p:spPr>
          <a:xfrm>
            <a:off x="5935827" y="1701495"/>
            <a:ext cx="602281" cy="328423"/>
          </a:xfrm>
          <a:prstGeom prst="rect">
            <a:avLst/>
          </a:prstGeom>
          <a:noFill/>
        </p:spPr>
        <p:txBody>
          <a:bodyPr wrap="none" rtlCol="0">
            <a:spAutoFit/>
          </a:bodyPr>
          <a:lstStyle/>
          <a:p>
            <a:r>
              <a:rPr lang="en-US" dirty="0"/>
              <a:t>MS-3</a:t>
            </a:r>
          </a:p>
        </p:txBody>
      </p:sp>
      <p:sp>
        <p:nvSpPr>
          <p:cNvPr id="125" name="TextBox 124"/>
          <p:cNvSpPr txBox="1"/>
          <p:nvPr/>
        </p:nvSpPr>
        <p:spPr>
          <a:xfrm>
            <a:off x="5761066" y="1917903"/>
            <a:ext cx="602281" cy="328423"/>
          </a:xfrm>
          <a:prstGeom prst="rect">
            <a:avLst/>
          </a:prstGeom>
          <a:noFill/>
        </p:spPr>
        <p:txBody>
          <a:bodyPr wrap="none" rtlCol="0">
            <a:spAutoFit/>
          </a:bodyPr>
          <a:lstStyle/>
          <a:p>
            <a:r>
              <a:rPr lang="en-US"/>
              <a:t>MS-4</a:t>
            </a:r>
            <a:endParaRPr lang="en-US" dirty="0"/>
          </a:p>
        </p:txBody>
      </p:sp>
      <p:sp>
        <p:nvSpPr>
          <p:cNvPr id="126" name="TextBox 125"/>
          <p:cNvSpPr txBox="1"/>
          <p:nvPr/>
        </p:nvSpPr>
        <p:spPr>
          <a:xfrm>
            <a:off x="5524286" y="2172161"/>
            <a:ext cx="602281" cy="328423"/>
          </a:xfrm>
          <a:prstGeom prst="rect">
            <a:avLst/>
          </a:prstGeom>
          <a:noFill/>
        </p:spPr>
        <p:txBody>
          <a:bodyPr wrap="none" rtlCol="0">
            <a:spAutoFit/>
          </a:bodyPr>
          <a:lstStyle/>
          <a:p>
            <a:r>
              <a:rPr lang="en-US" dirty="0"/>
              <a:t>MS-5</a:t>
            </a:r>
          </a:p>
        </p:txBody>
      </p:sp>
      <p:sp>
        <p:nvSpPr>
          <p:cNvPr id="69" name="Parallelogram 68"/>
          <p:cNvSpPr/>
          <p:nvPr/>
        </p:nvSpPr>
        <p:spPr bwMode="auto">
          <a:xfrm rot="5400000">
            <a:off x="4698449" y="3427434"/>
            <a:ext cx="2288077" cy="434378"/>
          </a:xfrm>
          <a:prstGeom prst="parallelogram">
            <a:avLst>
              <a:gd name="adj" fmla="val 0"/>
            </a:avLst>
          </a:prstGeom>
          <a:solidFill>
            <a:srgbClr val="FF0000">
              <a:alpha val="25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11" name="Parallelogram 110"/>
          <p:cNvSpPr/>
          <p:nvPr/>
        </p:nvSpPr>
        <p:spPr bwMode="auto">
          <a:xfrm rot="16200000">
            <a:off x="2945241" y="3355537"/>
            <a:ext cx="2257842" cy="571790"/>
          </a:xfrm>
          <a:prstGeom prst="parallelogram">
            <a:avLst>
              <a:gd name="adj" fmla="val 0"/>
            </a:avLst>
          </a:prstGeom>
          <a:solidFill>
            <a:schemeClr val="bg2">
              <a:lumMod val="40000"/>
              <a:lumOff val="60000"/>
              <a:alpha val="51000"/>
            </a:scheme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17" name="Parallelogram 116"/>
          <p:cNvSpPr/>
          <p:nvPr/>
        </p:nvSpPr>
        <p:spPr bwMode="auto">
          <a:xfrm rot="5400000">
            <a:off x="3823467" y="3454847"/>
            <a:ext cx="2277107" cy="380952"/>
          </a:xfrm>
          <a:prstGeom prst="parallelogram">
            <a:avLst>
              <a:gd name="adj" fmla="val 0"/>
            </a:avLst>
          </a:prstGeom>
          <a:solidFill>
            <a:srgbClr val="FF0000">
              <a:alpha val="42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7" name="Parallelogram 126"/>
          <p:cNvSpPr/>
          <p:nvPr/>
        </p:nvSpPr>
        <p:spPr bwMode="auto">
          <a:xfrm rot="5400000">
            <a:off x="3442272" y="3439066"/>
            <a:ext cx="2241494" cy="396658"/>
          </a:xfrm>
          <a:prstGeom prst="parallelogram">
            <a:avLst>
              <a:gd name="adj" fmla="val 0"/>
            </a:avLst>
          </a:prstGeom>
          <a:solidFill>
            <a:srgbClr val="92D050">
              <a:alpha val="59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latin typeface="Arial" pitchFamily="34" charset="0"/>
              <a:cs typeface="Arial" pitchFamily="34" charset="0"/>
            </a:endParaRPr>
          </a:p>
        </p:txBody>
      </p:sp>
      <p:sp>
        <p:nvSpPr>
          <p:cNvPr id="128" name="Parallelogram 127"/>
          <p:cNvSpPr/>
          <p:nvPr/>
        </p:nvSpPr>
        <p:spPr bwMode="auto">
          <a:xfrm rot="5400000">
            <a:off x="4255737" y="3412963"/>
            <a:ext cx="2274427" cy="449669"/>
          </a:xfrm>
          <a:prstGeom prst="parallelogram">
            <a:avLst>
              <a:gd name="adj" fmla="val 3708"/>
            </a:avLst>
          </a:prstGeom>
          <a:solidFill>
            <a:srgbClr val="FFFF00">
              <a:alpha val="36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US" sz="1275" dirty="0">
              <a:solidFill>
                <a:schemeClr val="tx1"/>
              </a:solidFill>
            </a:endParaRPr>
          </a:p>
        </p:txBody>
      </p:sp>
    </p:spTree>
    <p:extLst>
      <p:ext uri="{BB962C8B-B14F-4D97-AF65-F5344CB8AC3E}">
        <p14:creationId xmlns:p14="http://schemas.microsoft.com/office/powerpoint/2010/main" val="3654951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Layers ‘As A Service’</a:t>
            </a:r>
          </a:p>
        </p:txBody>
      </p:sp>
      <p:sp>
        <p:nvSpPr>
          <p:cNvPr id="59" name="TextBox 58"/>
          <p:cNvSpPr txBox="1"/>
          <p:nvPr/>
        </p:nvSpPr>
        <p:spPr>
          <a:xfrm>
            <a:off x="1989519" y="4039502"/>
            <a:ext cx="550209" cy="368082"/>
          </a:xfrm>
          <a:prstGeom prst="rect">
            <a:avLst/>
          </a:prstGeom>
          <a:noFill/>
        </p:spPr>
        <p:txBody>
          <a:bodyPr wrap="none" lIns="59719" tIns="29861" rIns="59719" bIns="29861" rtlCol="0">
            <a:spAutoFit/>
          </a:bodyPr>
          <a:lstStyle/>
          <a:p>
            <a:r>
              <a:rPr lang="en-AU" sz="2000">
                <a:solidFill>
                  <a:srgbClr val="1A1818"/>
                </a:solidFill>
                <a:cs typeface="Arial" pitchFamily="34" charset="0"/>
              </a:rPr>
              <a:t>IaaS</a:t>
            </a:r>
            <a:endParaRPr lang="en-AU" sz="2000" dirty="0">
              <a:solidFill>
                <a:srgbClr val="1A1818"/>
              </a:solidFill>
              <a:cs typeface="Arial" pitchFamily="34" charset="0"/>
            </a:endParaRPr>
          </a:p>
        </p:txBody>
      </p:sp>
      <p:sp>
        <p:nvSpPr>
          <p:cNvPr id="62" name="TextBox 61"/>
          <p:cNvSpPr txBox="1"/>
          <p:nvPr/>
        </p:nvSpPr>
        <p:spPr>
          <a:xfrm>
            <a:off x="1945901" y="3164339"/>
            <a:ext cx="613753" cy="368082"/>
          </a:xfrm>
          <a:prstGeom prst="rect">
            <a:avLst/>
          </a:prstGeom>
          <a:noFill/>
        </p:spPr>
        <p:txBody>
          <a:bodyPr wrap="none" lIns="59719" tIns="29861" rIns="59719" bIns="29861" rtlCol="0">
            <a:spAutoFit/>
          </a:bodyPr>
          <a:lstStyle/>
          <a:p>
            <a:r>
              <a:rPr lang="en-AU" sz="2000" dirty="0" err="1">
                <a:solidFill>
                  <a:srgbClr val="1A1818"/>
                </a:solidFill>
                <a:cs typeface="Arial" pitchFamily="34" charset="0"/>
              </a:rPr>
              <a:t>PaaS</a:t>
            </a:r>
            <a:endParaRPr lang="en-AU" sz="2000" dirty="0">
              <a:solidFill>
                <a:srgbClr val="1A1818"/>
              </a:solidFill>
              <a:cs typeface="Arial" pitchFamily="34" charset="0"/>
            </a:endParaRPr>
          </a:p>
        </p:txBody>
      </p:sp>
      <p:sp>
        <p:nvSpPr>
          <p:cNvPr id="63" name="TextBox 62"/>
          <p:cNvSpPr txBox="1"/>
          <p:nvPr/>
        </p:nvSpPr>
        <p:spPr>
          <a:xfrm>
            <a:off x="1955519" y="2466711"/>
            <a:ext cx="604711" cy="368082"/>
          </a:xfrm>
          <a:prstGeom prst="rect">
            <a:avLst/>
          </a:prstGeom>
          <a:noFill/>
        </p:spPr>
        <p:txBody>
          <a:bodyPr wrap="none" lIns="59719" tIns="29861" rIns="59719" bIns="29861" rtlCol="0">
            <a:spAutoFit/>
          </a:bodyPr>
          <a:lstStyle/>
          <a:p>
            <a:r>
              <a:rPr lang="en-AU" sz="2000" dirty="0" err="1">
                <a:solidFill>
                  <a:srgbClr val="1A1818"/>
                </a:solidFill>
                <a:cs typeface="Arial" pitchFamily="34" charset="0"/>
              </a:rPr>
              <a:t>SaaS</a:t>
            </a:r>
            <a:endParaRPr lang="en-AU" sz="2000" dirty="0">
              <a:solidFill>
                <a:srgbClr val="1A1818"/>
              </a:solidFill>
              <a:cs typeface="Arial" pitchFamily="34" charset="0"/>
            </a:endParaRPr>
          </a:p>
        </p:txBody>
      </p:sp>
      <p:sp>
        <p:nvSpPr>
          <p:cNvPr id="64" name="Rectangle 63"/>
          <p:cNvSpPr/>
          <p:nvPr/>
        </p:nvSpPr>
        <p:spPr>
          <a:xfrm>
            <a:off x="437822" y="719127"/>
            <a:ext cx="7593382" cy="491192"/>
          </a:xfrm>
          <a:prstGeom prst="rect">
            <a:avLst/>
          </a:prstGeom>
        </p:spPr>
        <p:txBody>
          <a:bodyPr wrap="square" lIns="59719" tIns="29861" rIns="59719" bIns="29861">
            <a:spAutoFit/>
          </a:bodyPr>
          <a:lstStyle/>
          <a:p>
            <a:r>
              <a:rPr lang="en-AU" sz="1400" dirty="0">
                <a:solidFill>
                  <a:srgbClr val="1A1818"/>
                </a:solidFill>
              </a:rPr>
              <a:t>The layers help model the use of cloud PaaS or IaaS components and the production of SaaS solutions.</a:t>
            </a:r>
          </a:p>
          <a:p>
            <a:r>
              <a:rPr lang="en-AU" sz="1400" dirty="0">
                <a:solidFill>
                  <a:srgbClr val="1A1818"/>
                </a:solidFill>
              </a:rPr>
              <a:t>The point where PaaS and IaaS  separate is not often clear.</a:t>
            </a:r>
          </a:p>
        </p:txBody>
      </p:sp>
      <p:grpSp>
        <p:nvGrpSpPr>
          <p:cNvPr id="65" name="Group 64"/>
          <p:cNvGrpSpPr/>
          <p:nvPr/>
        </p:nvGrpSpPr>
        <p:grpSpPr>
          <a:xfrm>
            <a:off x="3803909" y="1192449"/>
            <a:ext cx="4015501" cy="3531277"/>
            <a:chOff x="1650408" y="983962"/>
            <a:chExt cx="4015501" cy="3531277"/>
          </a:xfrm>
        </p:grpSpPr>
        <p:sp>
          <p:nvSpPr>
            <p:cNvPr id="66"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67"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68"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69"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70"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1"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72"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73"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4"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75"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76"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77"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78"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79"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0"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1"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2"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3"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4"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5"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6"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7"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8"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89"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90"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91"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92"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93"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94"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95"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96"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97"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98"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99"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00"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01"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02"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03"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04"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sp>
          <p:nvSpPr>
            <p:cNvPr id="105"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6"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7"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08"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09"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10"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1"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12"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grpSp>
      <p:sp>
        <p:nvSpPr>
          <p:cNvPr id="58" name="Rectangle 57"/>
          <p:cNvSpPr/>
          <p:nvPr/>
        </p:nvSpPr>
        <p:spPr bwMode="auto">
          <a:xfrm>
            <a:off x="1776313" y="3616781"/>
            <a:ext cx="4779664" cy="1091995"/>
          </a:xfrm>
          <a:prstGeom prst="rect">
            <a:avLst/>
          </a:prstGeom>
          <a:solidFill>
            <a:srgbClr val="92D050">
              <a:alpha val="31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
        <p:nvSpPr>
          <p:cNvPr id="60" name="Rectangle 59"/>
          <p:cNvSpPr/>
          <p:nvPr/>
        </p:nvSpPr>
        <p:spPr bwMode="auto">
          <a:xfrm>
            <a:off x="1776313" y="2892552"/>
            <a:ext cx="4783506" cy="1120280"/>
          </a:xfrm>
          <a:prstGeom prst="rect">
            <a:avLst/>
          </a:prstGeom>
          <a:solidFill>
            <a:srgbClr val="FF0000">
              <a:alpha val="20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
        <p:nvSpPr>
          <p:cNvPr id="61" name="Rectangle 60"/>
          <p:cNvSpPr/>
          <p:nvPr/>
        </p:nvSpPr>
        <p:spPr bwMode="auto">
          <a:xfrm>
            <a:off x="1778945" y="2448508"/>
            <a:ext cx="4787210" cy="442275"/>
          </a:xfrm>
          <a:prstGeom prst="rect">
            <a:avLst/>
          </a:prstGeom>
          <a:solidFill>
            <a:srgbClr val="FFFF00">
              <a:alpha val="24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Tree>
    <p:extLst>
      <p:ext uri="{BB962C8B-B14F-4D97-AF65-F5344CB8AC3E}">
        <p14:creationId xmlns:p14="http://schemas.microsoft.com/office/powerpoint/2010/main" val="19911123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87515" y="1301412"/>
            <a:ext cx="4666427" cy="2398349"/>
          </a:xfrm>
        </p:spPr>
        <p:txBody>
          <a:bodyPr/>
          <a:lstStyle/>
          <a:p>
            <a:r>
              <a:rPr lang="en-US" sz="5772" dirty="0">
                <a:effectLst>
                  <a:outerShdw blurRad="50800" dist="38100" dir="2700000" algn="tl" rotWithShape="0">
                    <a:prstClr val="black">
                      <a:alpha val="40000"/>
                    </a:prstClr>
                  </a:outerShdw>
                  <a:reflection blurRad="6350" stA="55000" endA="300" endPos="45500" dir="5400000" sy="-100000" algn="bl" rotWithShape="0"/>
                </a:effectLst>
              </a:rPr>
              <a:t>The</a:t>
            </a:r>
            <a:r>
              <a:rPr lang="en-US" dirty="0"/>
              <a:t> </a:t>
            </a:r>
            <a:r>
              <a:rPr lang="en-US" sz="5772" dirty="0">
                <a:effectLst>
                  <a:outerShdw blurRad="50800" dist="38100" dir="2700000" algn="tl" rotWithShape="0">
                    <a:prstClr val="black">
                      <a:alpha val="40000"/>
                    </a:prstClr>
                  </a:outerShdw>
                  <a:reflection blurRad="6350" stA="55000" endA="300" endPos="45500" dir="5400000" sy="-100000" algn="bl" rotWithShape="0"/>
                </a:effectLst>
              </a:rPr>
              <a:t>Qualities</a:t>
            </a:r>
          </a:p>
        </p:txBody>
      </p:sp>
    </p:spTree>
    <p:extLst>
      <p:ext uri="{BB962C8B-B14F-4D97-AF65-F5344CB8AC3E}">
        <p14:creationId xmlns:p14="http://schemas.microsoft.com/office/powerpoint/2010/main" val="154638729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 name="Rectangle 3"/>
          <p:cNvSpPr>
            <a:spLocks noGrp="1" noChangeArrowheads="1"/>
          </p:cNvSpPr>
          <p:nvPr>
            <p:ph type="title"/>
          </p:nvPr>
        </p:nvSpPr>
        <p:spPr/>
        <p:txBody>
          <a:bodyPr>
            <a:normAutofit fontScale="90000"/>
          </a:bodyPr>
          <a:lstStyle/>
          <a:p>
            <a:pPr defTabSz="798116"/>
            <a:r>
              <a:rPr lang="en-US" sz="2250" dirty="0"/>
              <a:t>The Qualities</a:t>
            </a:r>
          </a:p>
        </p:txBody>
      </p:sp>
      <p:sp>
        <p:nvSpPr>
          <p:cNvPr id="2" name="Rectangle 1"/>
          <p:cNvSpPr/>
          <p:nvPr/>
        </p:nvSpPr>
        <p:spPr>
          <a:xfrm>
            <a:off x="383305" y="735023"/>
            <a:ext cx="2728601" cy="3970318"/>
          </a:xfrm>
          <a:prstGeom prst="rect">
            <a:avLst/>
          </a:prstGeom>
        </p:spPr>
        <p:txBody>
          <a:bodyPr wrap="square">
            <a:spAutoFit/>
          </a:bodyPr>
          <a:lstStyle/>
          <a:p>
            <a:r>
              <a:rPr lang="en-US" sz="1400" dirty="0"/>
              <a:t>Architecture is primarily </a:t>
            </a:r>
          </a:p>
          <a:p>
            <a:r>
              <a:rPr lang="en-US" sz="1400" dirty="0"/>
              <a:t>Driven by System Qualities and Capabilities.</a:t>
            </a:r>
          </a:p>
          <a:p>
            <a:endParaRPr lang="en-US" sz="1400" dirty="0"/>
          </a:p>
          <a:p>
            <a:r>
              <a:rPr lang="en-US" sz="1400" dirty="0"/>
              <a:t>Achieving the qualities determines</a:t>
            </a:r>
          </a:p>
          <a:p>
            <a:r>
              <a:rPr lang="en-US" sz="1400" dirty="0"/>
              <a:t>the success of the architecture.</a:t>
            </a:r>
          </a:p>
          <a:p>
            <a:endParaRPr lang="en-US" sz="1400" dirty="0"/>
          </a:p>
          <a:p>
            <a:pPr marL="285750" indent="-285750">
              <a:buFont typeface="Arial" charset="0"/>
              <a:buChar char="•"/>
            </a:pPr>
            <a:r>
              <a:rPr lang="en-US" sz="1400" dirty="0"/>
              <a:t>These are critical for Continuous and Evolutionary Approaches to Architecture;</a:t>
            </a:r>
          </a:p>
          <a:p>
            <a:pPr marL="285750" indent="-285750">
              <a:buFont typeface="Arial" charset="0"/>
              <a:buChar char="•"/>
            </a:pPr>
            <a:r>
              <a:rPr lang="en-US" sz="1400" dirty="0"/>
              <a:t>Operational Capabilities are key early on for Continuous Delivery/Integration;</a:t>
            </a:r>
          </a:p>
          <a:p>
            <a:pPr marL="285750" indent="-285750">
              <a:buFont typeface="Arial" charset="0"/>
              <a:buChar char="•"/>
            </a:pPr>
            <a:r>
              <a:rPr lang="en-US" sz="1400" dirty="0"/>
              <a:t>Record the tactics, decisions and justifications in meeting the goals with this solution.</a:t>
            </a:r>
          </a:p>
          <a:p>
            <a:endParaRPr lang="en-US" sz="1400" dirty="0"/>
          </a:p>
          <a:p>
            <a:endParaRPr lang="en-US" sz="1400" dirty="0"/>
          </a:p>
        </p:txBody>
      </p:sp>
      <p:grpSp>
        <p:nvGrpSpPr>
          <p:cNvPr id="60" name="Group 59"/>
          <p:cNvGrpSpPr/>
          <p:nvPr/>
        </p:nvGrpSpPr>
        <p:grpSpPr>
          <a:xfrm>
            <a:off x="3280523" y="640863"/>
            <a:ext cx="4366586" cy="4103723"/>
            <a:chOff x="1299323" y="653563"/>
            <a:chExt cx="4366586" cy="4103723"/>
          </a:xfrm>
        </p:grpSpPr>
        <p:grpSp>
          <p:nvGrpSpPr>
            <p:cNvPr id="61" name="Group 60"/>
            <p:cNvGrpSpPr/>
            <p:nvPr/>
          </p:nvGrpSpPr>
          <p:grpSpPr>
            <a:xfrm>
              <a:off x="1650408" y="983962"/>
              <a:ext cx="4015501" cy="3531277"/>
              <a:chOff x="1650408" y="983962"/>
              <a:chExt cx="4015501" cy="3531277"/>
            </a:xfrm>
          </p:grpSpPr>
          <p:sp>
            <p:nvSpPr>
              <p:cNvPr id="122"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123"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124"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25"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126"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27"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128"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129"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0"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131"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2"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3"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4"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5"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6"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7"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8"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39"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0"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1"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2"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3"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4"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5"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46"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47"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148"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Manifest</a:t>
                </a:r>
              </a:p>
            </p:txBody>
          </p:sp>
          <p:sp>
            <p:nvSpPr>
              <p:cNvPr id="149"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Developmental</a:t>
                </a:r>
              </a:p>
            </p:txBody>
          </p:sp>
          <p:sp>
            <p:nvSpPr>
              <p:cNvPr id="150"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Evolutionary</a:t>
                </a:r>
              </a:p>
            </p:txBody>
          </p:sp>
          <p:sp>
            <p:nvSpPr>
              <p:cNvPr id="151"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Operational</a:t>
                </a:r>
              </a:p>
            </p:txBody>
          </p:sp>
          <p:sp>
            <p:nvSpPr>
              <p:cNvPr id="152"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53"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54"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5"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6"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59"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61"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62"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3"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64"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65"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66"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67"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68"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57"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58"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60"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62" name="Text Box 4"/>
            <p:cNvSpPr txBox="1">
              <a:spLocks noChangeArrowheads="1"/>
            </p:cNvSpPr>
            <p:nvPr/>
          </p:nvSpPr>
          <p:spPr bwMode="auto">
            <a:xfrm rot="21596303">
              <a:off x="2978482" y="653563"/>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Tiers / Services</a:t>
              </a:r>
            </a:p>
          </p:txBody>
        </p:sp>
        <p:sp>
          <p:nvSpPr>
            <p:cNvPr id="120" name="Text Box 4"/>
            <p:cNvSpPr txBox="1">
              <a:spLocks noChangeArrowheads="1"/>
            </p:cNvSpPr>
            <p:nvPr/>
          </p:nvSpPr>
          <p:spPr bwMode="auto">
            <a:xfrm rot="16200000">
              <a:off x="87555" y="3075890"/>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Layers</a:t>
              </a:r>
            </a:p>
          </p:txBody>
        </p:sp>
        <p:sp>
          <p:nvSpPr>
            <p:cNvPr id="121" name="Text Box 21"/>
            <p:cNvSpPr txBox="1">
              <a:spLocks noChangeArrowheads="1"/>
            </p:cNvSpPr>
            <p:nvPr/>
          </p:nvSpPr>
          <p:spPr bwMode="auto">
            <a:xfrm rot="18867015">
              <a:off x="4563516" y="3783972"/>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solidFill>
                    <a:srgbClr val="FF0000"/>
                  </a:solidFill>
                </a:rPr>
                <a:t>Capabilities / Qualities</a:t>
              </a:r>
            </a:p>
          </p:txBody>
        </p:sp>
      </p:grpSp>
    </p:spTree>
    <p:extLst>
      <p:ext uri="{BB962C8B-B14F-4D97-AF65-F5344CB8AC3E}">
        <p14:creationId xmlns:p14="http://schemas.microsoft.com/office/powerpoint/2010/main" val="730812825"/>
      </p:ext>
    </p:extLst>
  </p:cSld>
  <p:clrMapOvr>
    <a:masterClrMapping/>
  </p:clrMapOvr>
  <p:transition>
    <p:wipe dir="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AU" dirty="0"/>
              <a:t>Types of Quality</a:t>
            </a:r>
          </a:p>
        </p:txBody>
      </p:sp>
      <p:graphicFrame>
        <p:nvGraphicFramePr>
          <p:cNvPr id="6" name="Table 5"/>
          <p:cNvGraphicFramePr>
            <a:graphicFrameLocks noGrp="1"/>
          </p:cNvGraphicFramePr>
          <p:nvPr>
            <p:extLst>
              <p:ext uri="{D42A27DB-BD31-4B8C-83A1-F6EECF244321}">
                <p14:modId xmlns:p14="http://schemas.microsoft.com/office/powerpoint/2010/main" val="2175352171"/>
              </p:ext>
            </p:extLst>
          </p:nvPr>
        </p:nvGraphicFramePr>
        <p:xfrm>
          <a:off x="729556" y="707130"/>
          <a:ext cx="7737788" cy="3268876"/>
        </p:xfrm>
        <a:graphic>
          <a:graphicData uri="http://schemas.openxmlformats.org/drawingml/2006/table">
            <a:tbl>
              <a:tblPr firstRow="1" bandRow="1">
                <a:tableStyleId>{5C22544A-7EE6-4342-B048-85BDC9FD1C3A}</a:tableStyleId>
              </a:tblPr>
              <a:tblGrid>
                <a:gridCol w="1823907">
                  <a:extLst>
                    <a:ext uri="{9D8B030D-6E8A-4147-A177-3AD203B41FA5}">
                      <a16:colId xmlns:a16="http://schemas.microsoft.com/office/drawing/2014/main" val="20000"/>
                    </a:ext>
                  </a:extLst>
                </a:gridCol>
                <a:gridCol w="2210797">
                  <a:extLst>
                    <a:ext uri="{9D8B030D-6E8A-4147-A177-3AD203B41FA5}">
                      <a16:colId xmlns:a16="http://schemas.microsoft.com/office/drawing/2014/main" val="20001"/>
                    </a:ext>
                  </a:extLst>
                </a:gridCol>
                <a:gridCol w="1810088">
                  <a:extLst>
                    <a:ext uri="{9D8B030D-6E8A-4147-A177-3AD203B41FA5}">
                      <a16:colId xmlns:a16="http://schemas.microsoft.com/office/drawing/2014/main" val="20002"/>
                    </a:ext>
                  </a:extLst>
                </a:gridCol>
                <a:gridCol w="1892996">
                  <a:extLst>
                    <a:ext uri="{9D8B030D-6E8A-4147-A177-3AD203B41FA5}">
                      <a16:colId xmlns:a16="http://schemas.microsoft.com/office/drawing/2014/main" val="20003"/>
                    </a:ext>
                  </a:extLst>
                </a:gridCol>
              </a:tblGrid>
              <a:tr h="39015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Type Of Quality</a:t>
                      </a:r>
                    </a:p>
                  </a:txBody>
                  <a:tcPr marL="63530" marR="63530" marT="27488" marB="27488"/>
                </a:tc>
                <a:tc>
                  <a:txBody>
                    <a:bodyPr/>
                    <a:lstStyle/>
                    <a:p>
                      <a:r>
                        <a:rPr lang="en-AU" sz="1400" dirty="0">
                          <a:solidFill>
                            <a:schemeClr val="tx1"/>
                          </a:solidFill>
                        </a:rPr>
                        <a:t>Who </a:t>
                      </a:r>
                    </a:p>
                  </a:txBody>
                  <a:tcPr marL="63530" marR="63530" marT="27488" marB="27488"/>
                </a:tc>
                <a:tc>
                  <a:txBody>
                    <a:bodyPr/>
                    <a:lstStyle/>
                    <a:p>
                      <a:r>
                        <a:rPr lang="en-AU" sz="1400" dirty="0">
                          <a:solidFill>
                            <a:schemeClr val="tx1"/>
                          </a:solidFill>
                        </a:rPr>
                        <a:t>When</a:t>
                      </a:r>
                    </a:p>
                  </a:txBody>
                  <a:tcPr marL="63530" marR="63530" marT="27488" marB="27488"/>
                </a:tc>
                <a:tc>
                  <a:txBody>
                    <a:bodyPr/>
                    <a:lstStyle/>
                    <a:p>
                      <a:r>
                        <a:rPr lang="en-AU" sz="1400" dirty="0">
                          <a:solidFill>
                            <a:schemeClr val="tx1"/>
                          </a:solidFill>
                        </a:rPr>
                        <a:t>How</a:t>
                      </a:r>
                    </a:p>
                  </a:txBody>
                  <a:tcPr marL="63530" marR="63530" marT="27488" marB="27488"/>
                </a:tc>
                <a:extLst>
                  <a:ext uri="{0D108BD9-81ED-4DB2-BD59-A6C34878D82A}">
                    <a16:rowId xmlns:a16="http://schemas.microsoft.com/office/drawing/2014/main" val="10000"/>
                  </a:ext>
                </a:extLst>
              </a:tr>
              <a:tr h="569327">
                <a:tc>
                  <a:txBody>
                    <a:bodyPr/>
                    <a:lstStyle/>
                    <a:p>
                      <a:r>
                        <a:rPr lang="en-US" sz="1400" b="1" kern="1200" dirty="0">
                          <a:solidFill>
                            <a:srgbClr val="FFC000"/>
                          </a:solidFill>
                          <a:latin typeface="+mn-lt"/>
                          <a:ea typeface="+mn-ea"/>
                          <a:cs typeface="+mn-cs"/>
                        </a:rPr>
                        <a:t>Manifest</a:t>
                      </a:r>
                      <a:endParaRPr lang="en-AU" sz="1400" b="1" kern="1200" dirty="0">
                        <a:solidFill>
                          <a:srgbClr val="FFC000"/>
                        </a:solidFill>
                        <a:latin typeface="+mn-lt"/>
                        <a:ea typeface="+mn-ea"/>
                        <a:cs typeface="+mn-cs"/>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End user and business</a:t>
                      </a:r>
                      <a:r>
                        <a:rPr lang="en-US" sz="1400" baseline="0" dirty="0">
                          <a:solidFill>
                            <a:schemeClr val="tx1"/>
                          </a:solidFill>
                        </a:rPr>
                        <a:t> stakeholders</a:t>
                      </a:r>
                      <a:endParaRPr lang="en-US" sz="1400" dirty="0">
                        <a:solidFill>
                          <a:schemeClr val="tx1"/>
                        </a:solidFill>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After initial release, production.</a:t>
                      </a:r>
                    </a:p>
                    <a:p>
                      <a:endParaRPr lang="en-AU" sz="1400" dirty="0"/>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Test, customer satisfaction</a:t>
                      </a:r>
                      <a:r>
                        <a:rPr lang="en-US" sz="1400" kern="1200" dirty="0">
                          <a:solidFill>
                            <a:schemeClr val="dk1"/>
                          </a:solidFill>
                          <a:effectLst/>
                          <a:latin typeface="+mn-lt"/>
                          <a:ea typeface="+mn-ea"/>
                          <a:cs typeface="+mn-cs"/>
                        </a:rPr>
                        <a:t>,  business objectives, analytics.</a:t>
                      </a:r>
                      <a:endParaRPr lang="en-US" sz="1400" dirty="0">
                        <a:solidFill>
                          <a:schemeClr val="tx1"/>
                        </a:solidFill>
                      </a:endParaRPr>
                    </a:p>
                  </a:txBody>
                  <a:tcPr marL="63530" marR="63530" marT="27488" marB="27488"/>
                </a:tc>
                <a:extLst>
                  <a:ext uri="{0D108BD9-81ED-4DB2-BD59-A6C34878D82A}">
                    <a16:rowId xmlns:a16="http://schemas.microsoft.com/office/drawing/2014/main" val="10001"/>
                  </a:ext>
                </a:extLst>
              </a:tr>
              <a:tr h="740777">
                <a:tc>
                  <a:txBody>
                    <a:bodyPr/>
                    <a:lstStyle/>
                    <a:p>
                      <a:pPr marL="0" algn="l" defTabSz="514214" rtl="0" eaLnBrk="1" latinLnBrk="0" hangingPunct="1"/>
                      <a:r>
                        <a:rPr lang="en-US" sz="1400" b="1" kern="1200" dirty="0">
                          <a:solidFill>
                            <a:srgbClr val="FF0000"/>
                          </a:solidFill>
                          <a:latin typeface="+mn-lt"/>
                          <a:ea typeface="+mn-ea"/>
                          <a:cs typeface="+mn-cs"/>
                        </a:rPr>
                        <a:t>Operational *</a:t>
                      </a:r>
                      <a:endParaRPr lang="en-AU" sz="1400" b="1" kern="1200" dirty="0">
                        <a:solidFill>
                          <a:srgbClr val="FF0000"/>
                        </a:solidFill>
                        <a:latin typeface="+mn-lt"/>
                        <a:ea typeface="+mn-ea"/>
                        <a:cs typeface="+mn-cs"/>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IT Operations, IT Service Management, IT Security, Business Security, Maintenance and Support.</a:t>
                      </a:r>
                      <a:r>
                        <a:rPr lang="en-AU" sz="1400" dirty="0">
                          <a:effectLst/>
                        </a:rPr>
                        <a:t> </a:t>
                      </a:r>
                      <a:endParaRPr lang="en-AU" sz="1400" dirty="0"/>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Development operations, release-time, after release</a:t>
                      </a:r>
                      <a:endParaRPr lang="en-US" sz="1400" dirty="0">
                        <a:solidFill>
                          <a:schemeClr val="tx1"/>
                        </a:solidFill>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Test, customer satisfaction, operational metrics.</a:t>
                      </a:r>
                    </a:p>
                  </a:txBody>
                  <a:tcPr marL="63530" marR="63530" marT="27488" marB="27488"/>
                </a:tc>
                <a:extLst>
                  <a:ext uri="{0D108BD9-81ED-4DB2-BD59-A6C34878D82A}">
                    <a16:rowId xmlns:a16="http://schemas.microsoft.com/office/drawing/2014/main" val="10002"/>
                  </a:ext>
                </a:extLst>
              </a:tr>
              <a:tr h="708263">
                <a:tc>
                  <a:txBody>
                    <a:bodyPr/>
                    <a:lstStyle/>
                    <a:p>
                      <a:pPr marL="0" algn="l" defTabSz="514214" rtl="0" eaLnBrk="1" latinLnBrk="0" hangingPunct="1"/>
                      <a:r>
                        <a:rPr lang="en-US" sz="1400" b="1" kern="1200" dirty="0">
                          <a:solidFill>
                            <a:srgbClr val="FF0000"/>
                          </a:solidFill>
                          <a:latin typeface="+mn-lt"/>
                          <a:ea typeface="+mn-ea"/>
                          <a:cs typeface="+mn-cs"/>
                        </a:rPr>
                        <a:t>Developmental *</a:t>
                      </a:r>
                      <a:endParaRPr lang="en-AU" sz="1400" b="1" kern="1200" dirty="0">
                        <a:solidFill>
                          <a:srgbClr val="FF0000"/>
                        </a:solidFill>
                        <a:latin typeface="+mn-lt"/>
                        <a:ea typeface="+mn-ea"/>
                        <a:cs typeface="+mn-cs"/>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Developers, Dev-Ops, PMs, Architects.</a:t>
                      </a:r>
                      <a:endParaRPr lang="en-AU" sz="1400" dirty="0">
                        <a:solidFill>
                          <a:schemeClr val="dk1"/>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400" dirty="0">
                        <a:solidFill>
                          <a:schemeClr val="tx1"/>
                        </a:solidFill>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During and throughout development</a:t>
                      </a:r>
                      <a:r>
                        <a:rPr lang="en-US" sz="1400" baseline="0" dirty="0">
                          <a:solidFill>
                            <a:schemeClr val="tx1"/>
                          </a:solidFill>
                        </a:rPr>
                        <a:t> and delivery.</a:t>
                      </a:r>
                      <a:endParaRPr lang="en-US" sz="1400" dirty="0">
                        <a:solidFill>
                          <a:schemeClr val="tx1"/>
                        </a:solidFill>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Productivity metrics, Velocity</a:t>
                      </a:r>
                      <a:r>
                        <a:rPr lang="en-US" sz="1400" baseline="0" dirty="0">
                          <a:solidFill>
                            <a:schemeClr val="tx1"/>
                          </a:solidFill>
                        </a:rPr>
                        <a:t>, delivery frequency.</a:t>
                      </a:r>
                      <a:endParaRPr lang="en-US" sz="1400" dirty="0">
                        <a:solidFill>
                          <a:schemeClr val="tx1"/>
                        </a:solidFill>
                      </a:endParaRPr>
                    </a:p>
                  </a:txBody>
                  <a:tcPr marL="63530" marR="63530" marT="27488" marB="27488"/>
                </a:tc>
                <a:extLst>
                  <a:ext uri="{0D108BD9-81ED-4DB2-BD59-A6C34878D82A}">
                    <a16:rowId xmlns:a16="http://schemas.microsoft.com/office/drawing/2014/main" val="10003"/>
                  </a:ext>
                </a:extLst>
              </a:tr>
              <a:tr h="566991">
                <a:tc>
                  <a:txBody>
                    <a:bodyPr/>
                    <a:lstStyle/>
                    <a:p>
                      <a:pPr marL="0" algn="l" defTabSz="514214" rtl="0" eaLnBrk="1" latinLnBrk="0" hangingPunct="1"/>
                      <a:r>
                        <a:rPr lang="en-US" sz="1400" b="1" kern="1200" dirty="0">
                          <a:solidFill>
                            <a:srgbClr val="FFC000"/>
                          </a:solidFill>
                          <a:latin typeface="+mn-lt"/>
                          <a:ea typeface="+mn-ea"/>
                          <a:cs typeface="+mn-cs"/>
                        </a:rPr>
                        <a:t>Evolutionary</a:t>
                      </a:r>
                      <a:endParaRPr lang="en-AU" sz="1400" b="1" kern="1200" dirty="0">
                        <a:solidFill>
                          <a:srgbClr val="FFC000"/>
                        </a:solidFill>
                        <a:latin typeface="+mn-lt"/>
                        <a:ea typeface="+mn-ea"/>
                        <a:cs typeface="+mn-cs"/>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Developers, business </a:t>
                      </a:r>
                      <a:r>
                        <a:rPr lang="en-US" sz="1400" baseline="0" dirty="0">
                          <a:solidFill>
                            <a:schemeClr val="tx1"/>
                          </a:solidFill>
                        </a:rPr>
                        <a:t>stakeholders, Architects</a:t>
                      </a:r>
                      <a:endParaRPr lang="en-AU" sz="1400" dirty="0"/>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After initial release</a:t>
                      </a:r>
                    </a:p>
                    <a:p>
                      <a:endParaRPr lang="en-AU" sz="1400" dirty="0"/>
                    </a:p>
                  </a:txBody>
                  <a:tcPr marL="63530" marR="63530" marT="27488" marB="27488"/>
                </a:tc>
                <a:tc>
                  <a:txBody>
                    <a:bodyPr/>
                    <a:lstStyle/>
                    <a:p>
                      <a:r>
                        <a:rPr lang="en-AU" sz="1400" dirty="0"/>
                        <a:t>Strategy and Business Performance</a:t>
                      </a:r>
                    </a:p>
                  </a:txBody>
                  <a:tcPr marL="63530" marR="63530" marT="27488" marB="27488"/>
                </a:tc>
                <a:extLst>
                  <a:ext uri="{0D108BD9-81ED-4DB2-BD59-A6C34878D82A}">
                    <a16:rowId xmlns:a16="http://schemas.microsoft.com/office/drawing/2014/main" val="10004"/>
                  </a:ext>
                </a:extLst>
              </a:tr>
            </a:tbl>
          </a:graphicData>
        </a:graphic>
      </p:graphicFrame>
      <p:sp>
        <p:nvSpPr>
          <p:cNvPr id="7" name="Rectangle 6"/>
          <p:cNvSpPr/>
          <p:nvPr/>
        </p:nvSpPr>
        <p:spPr>
          <a:xfrm>
            <a:off x="1269052" y="4265693"/>
            <a:ext cx="5304572" cy="450578"/>
          </a:xfrm>
          <a:prstGeom prst="rect">
            <a:avLst/>
          </a:prstGeom>
        </p:spPr>
        <p:txBody>
          <a:bodyPr wrap="square" lIns="80461" tIns="40230" rIns="80461" bIns="40230">
            <a:spAutoFit/>
          </a:bodyPr>
          <a:lstStyle/>
          <a:p>
            <a:r>
              <a:rPr lang="en-US" sz="1200" b="1" dirty="0">
                <a:solidFill>
                  <a:srgbClr val="FF0000"/>
                </a:solidFill>
              </a:rPr>
              <a:t>* These are the Architecturally Significant drivers for Continuous Delivery (CD).      CD requires specific qualities to be addressed early. </a:t>
            </a:r>
            <a:endParaRPr lang="en-AU" sz="1200" dirty="0">
              <a:solidFill>
                <a:srgbClr val="FF0000"/>
              </a:solidFill>
            </a:endParaRPr>
          </a:p>
        </p:txBody>
      </p:sp>
    </p:spTree>
    <p:extLst>
      <p:ext uri="{BB962C8B-B14F-4D97-AF65-F5344CB8AC3E}">
        <p14:creationId xmlns:p14="http://schemas.microsoft.com/office/powerpoint/2010/main" val="11750146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Continuous Architecture ‘Book’ Principles</a:t>
            </a:r>
          </a:p>
        </p:txBody>
      </p:sp>
      <p:sp>
        <p:nvSpPr>
          <p:cNvPr id="3" name="Text Placeholder 2"/>
          <p:cNvSpPr>
            <a:spLocks noGrp="1"/>
          </p:cNvSpPr>
          <p:nvPr>
            <p:ph type="body" sz="quarter" idx="14"/>
          </p:nvPr>
        </p:nvSpPr>
        <p:spPr>
          <a:xfrm>
            <a:off x="445862" y="1046600"/>
            <a:ext cx="6190069" cy="2263814"/>
          </a:xfrm>
        </p:spPr>
        <p:txBody>
          <a:bodyPr/>
          <a:lstStyle/>
          <a:p>
            <a:pPr>
              <a:buFont typeface="+mj-lt"/>
              <a:buAutoNum type="arabicPeriod"/>
            </a:pPr>
            <a:r>
              <a:rPr lang="en-US" sz="1600" dirty="0"/>
              <a:t>Architect Products – not Projects;</a:t>
            </a:r>
          </a:p>
          <a:p>
            <a:pPr>
              <a:buFont typeface="+mj-lt"/>
              <a:buAutoNum type="arabicPeriod"/>
            </a:pPr>
            <a:r>
              <a:rPr lang="en-US" sz="1600" dirty="0"/>
              <a:t>Focus on </a:t>
            </a:r>
            <a:r>
              <a:rPr lang="en-US" sz="1600" b="1" dirty="0"/>
              <a:t>Quality Attributes </a:t>
            </a:r>
            <a:r>
              <a:rPr lang="en-US" sz="1600" dirty="0"/>
              <a:t>– not on Functional Requirements;</a:t>
            </a:r>
          </a:p>
          <a:p>
            <a:pPr>
              <a:buFont typeface="+mj-lt"/>
              <a:buAutoNum type="arabicPeriod"/>
            </a:pPr>
            <a:r>
              <a:rPr lang="en-US" sz="1600" dirty="0"/>
              <a:t>Delay design decisions until they are absolutely necessary;</a:t>
            </a:r>
          </a:p>
          <a:p>
            <a:pPr>
              <a:buFont typeface="+mj-lt"/>
              <a:buAutoNum type="arabicPeriod"/>
            </a:pPr>
            <a:r>
              <a:rPr lang="en-US" sz="1600" dirty="0"/>
              <a:t>Architect for Change – Leverage “The Power of Small”;</a:t>
            </a:r>
          </a:p>
          <a:p>
            <a:pPr>
              <a:buFont typeface="+mj-lt"/>
              <a:buAutoNum type="arabicPeriod"/>
            </a:pPr>
            <a:r>
              <a:rPr lang="en-US" sz="1600" dirty="0"/>
              <a:t>Architect for </a:t>
            </a:r>
            <a:r>
              <a:rPr lang="en-US" sz="1600" b="1" dirty="0"/>
              <a:t>Build, Test and Deploy</a:t>
            </a:r>
            <a:r>
              <a:rPr lang="en-US" sz="1600" dirty="0"/>
              <a:t>;</a:t>
            </a:r>
          </a:p>
          <a:p>
            <a:pPr>
              <a:buFont typeface="+mj-lt"/>
              <a:buAutoNum type="arabicPeriod"/>
            </a:pPr>
            <a:r>
              <a:rPr lang="en-US" sz="1600" b="1" dirty="0"/>
              <a:t>Model the organization </a:t>
            </a:r>
            <a:r>
              <a:rPr lang="en-US" sz="1600" dirty="0"/>
              <a:t>of your teams after the design of the system you are working on;</a:t>
            </a:r>
          </a:p>
          <a:p>
            <a:pPr>
              <a:buFont typeface="+mj-lt"/>
              <a:buAutoNum type="arabicPeriod"/>
            </a:pPr>
            <a:endParaRPr lang="en-US" sz="1600" dirty="0"/>
          </a:p>
          <a:p>
            <a:pPr>
              <a:buFont typeface="+mj-lt"/>
              <a:buAutoNum type="arabicPeriod"/>
            </a:pPr>
            <a:endParaRPr lang="en-US" sz="1600" dirty="0"/>
          </a:p>
          <a:p>
            <a:pPr marL="0" indent="0">
              <a:buNone/>
            </a:pPr>
            <a:r>
              <a:rPr lang="en-US" sz="1600" b="1" dirty="0"/>
              <a:t>Points 2, 5 and 6 are about Qualities.</a:t>
            </a:r>
          </a:p>
          <a:p>
            <a:pPr>
              <a:buFont typeface="+mj-lt"/>
              <a:buAutoNum type="arabicPeriod"/>
            </a:pPr>
            <a:endParaRPr lang="en-AU" sz="16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5167" y="1259682"/>
            <a:ext cx="1667361" cy="2050732"/>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7" name="Rectangle 6"/>
          <p:cNvSpPr/>
          <p:nvPr/>
        </p:nvSpPr>
        <p:spPr>
          <a:xfrm>
            <a:off x="6885167" y="3337697"/>
            <a:ext cx="1995093" cy="830997"/>
          </a:xfrm>
          <a:prstGeom prst="rect">
            <a:avLst/>
          </a:prstGeom>
        </p:spPr>
        <p:txBody>
          <a:bodyPr wrap="square">
            <a:spAutoFit/>
          </a:bodyPr>
          <a:lstStyle/>
          <a:p>
            <a:r>
              <a:rPr lang="fr-FR" sz="1600" dirty="0"/>
              <a:t>by Pierre </a:t>
            </a:r>
            <a:r>
              <a:rPr lang="fr-FR" sz="1600" dirty="0" err="1"/>
              <a:t>Pureur</a:t>
            </a:r>
            <a:r>
              <a:rPr lang="fr-FR" sz="1600" dirty="0"/>
              <a:t>, Murat </a:t>
            </a:r>
            <a:r>
              <a:rPr lang="fr-FR" sz="1600" dirty="0" err="1"/>
              <a:t>Erder</a:t>
            </a:r>
            <a:endParaRPr lang="en-AU" sz="1600" dirty="0"/>
          </a:p>
        </p:txBody>
      </p:sp>
    </p:spTree>
    <p:extLst>
      <p:ext uri="{BB962C8B-B14F-4D97-AF65-F5344CB8AC3E}">
        <p14:creationId xmlns:p14="http://schemas.microsoft.com/office/powerpoint/2010/main" val="10141864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wrap="square" lIns="0" tIns="0" rIns="0" bIns="0" rtlCol="0" anchor="ctr" anchorCtr="0">
            <a:spAutoFit/>
          </a:bodyPr>
          <a:lstStyle/>
          <a:p>
            <a:pPr algn="l">
              <a:lnSpc>
                <a:spcPct val="90000"/>
              </a:lnSpc>
            </a:pPr>
            <a:r>
              <a:rPr lang="en-AU" dirty="0"/>
              <a:t>Qualities List by Type</a:t>
            </a:r>
          </a:p>
        </p:txBody>
      </p:sp>
      <p:graphicFrame>
        <p:nvGraphicFramePr>
          <p:cNvPr id="8" name="Content Placeholder 4"/>
          <p:cNvGraphicFramePr>
            <a:graphicFrameLocks/>
          </p:cNvGraphicFramePr>
          <p:nvPr>
            <p:extLst/>
          </p:nvPr>
        </p:nvGraphicFramePr>
        <p:xfrm>
          <a:off x="1148758" y="1039093"/>
          <a:ext cx="3111317" cy="3596882"/>
        </p:xfrm>
        <a:graphic>
          <a:graphicData uri="http://schemas.openxmlformats.org/drawingml/2006/table">
            <a:tbl>
              <a:tblPr firstRow="1" bandRow="1">
                <a:tableStyleId>{D7AC3CCA-C797-4891-BE02-D94E43425B78}</a:tableStyleId>
              </a:tblPr>
              <a:tblGrid>
                <a:gridCol w="1187958">
                  <a:extLst>
                    <a:ext uri="{9D8B030D-6E8A-4147-A177-3AD203B41FA5}">
                      <a16:colId xmlns:a16="http://schemas.microsoft.com/office/drawing/2014/main" val="20000"/>
                    </a:ext>
                  </a:extLst>
                </a:gridCol>
                <a:gridCol w="1923359">
                  <a:extLst>
                    <a:ext uri="{9D8B030D-6E8A-4147-A177-3AD203B41FA5}">
                      <a16:colId xmlns:a16="http://schemas.microsoft.com/office/drawing/2014/main" val="20001"/>
                    </a:ext>
                  </a:extLst>
                </a:gridCol>
              </a:tblGrid>
              <a:tr h="217170">
                <a:tc rowSpan="6">
                  <a:txBody>
                    <a:bodyPr/>
                    <a:lstStyle/>
                    <a:p>
                      <a:r>
                        <a:rPr lang="en-AU" sz="1000" b="0" dirty="0"/>
                        <a:t>Manifest</a:t>
                      </a:r>
                    </a:p>
                  </a:txBody>
                  <a:tcPr marL="68580" marR="68580" marT="34290" marB="34290">
                    <a:solidFill>
                      <a:schemeClr val="bg1"/>
                    </a:solidFill>
                  </a:tcPr>
                </a:tc>
                <a:tc>
                  <a:txBody>
                    <a:bodyPr/>
                    <a:lstStyle/>
                    <a:p>
                      <a:r>
                        <a:rPr lang="en-US" sz="1000" b="0" dirty="0">
                          <a:solidFill>
                            <a:schemeClr val="tx1"/>
                          </a:solidFill>
                          <a:latin typeface="+mn-lt"/>
                        </a:rPr>
                        <a:t>Performance</a:t>
                      </a:r>
                      <a:endParaRPr lang="en-AU" sz="1000" b="0" dirty="0"/>
                    </a:p>
                  </a:txBody>
                  <a:tcPr marL="68580" marR="68580" marT="34290" marB="34290"/>
                </a:tc>
                <a:extLst>
                  <a:ext uri="{0D108BD9-81ED-4DB2-BD59-A6C34878D82A}">
                    <a16:rowId xmlns:a16="http://schemas.microsoft.com/office/drawing/2014/main" val="10000"/>
                  </a:ext>
                </a:extLst>
              </a:tr>
              <a:tr h="221013">
                <a:tc vMerge="1">
                  <a:txBody>
                    <a:bodyPr/>
                    <a:lstStyle/>
                    <a:p>
                      <a:endParaRPr lang="en-AU" dirty="0"/>
                    </a:p>
                  </a:txBody>
                  <a:tcPr/>
                </a:tc>
                <a:tc>
                  <a:txBody>
                    <a:bodyPr/>
                    <a:lstStyle/>
                    <a:p>
                      <a:r>
                        <a:rPr lang="en-US" sz="1000" dirty="0">
                          <a:solidFill>
                            <a:schemeClr val="tx1"/>
                          </a:solidFill>
                          <a:latin typeface="+mn-lt"/>
                        </a:rPr>
                        <a:t>Availability</a:t>
                      </a:r>
                      <a:endParaRPr lang="en-AU" sz="1000" dirty="0"/>
                    </a:p>
                  </a:txBody>
                  <a:tcPr marL="68580" marR="68580" marT="34290" marB="34290"/>
                </a:tc>
                <a:extLst>
                  <a:ext uri="{0D108BD9-81ED-4DB2-BD59-A6C34878D82A}">
                    <a16:rowId xmlns:a16="http://schemas.microsoft.com/office/drawing/2014/main" val="10001"/>
                  </a:ext>
                </a:extLst>
              </a:tr>
              <a:tr h="221013">
                <a:tc vMerge="1">
                  <a:txBody>
                    <a:bodyPr/>
                    <a:lstStyle/>
                    <a:p>
                      <a:endParaRPr lang="en-AU"/>
                    </a:p>
                  </a:txBody>
                  <a:tcPr/>
                </a:tc>
                <a:tc>
                  <a:txBody>
                    <a:bodyPr/>
                    <a:lstStyle/>
                    <a:p>
                      <a:r>
                        <a:rPr lang="en-US" sz="1000" dirty="0">
                          <a:solidFill>
                            <a:schemeClr val="tx1"/>
                          </a:solidFill>
                          <a:latin typeface="+mn-lt"/>
                        </a:rPr>
                        <a:t>Usability</a:t>
                      </a:r>
                      <a:endParaRPr lang="en-AU" sz="1000" dirty="0"/>
                    </a:p>
                  </a:txBody>
                  <a:tcPr marL="68580" marR="68580" marT="34290" marB="34290"/>
                </a:tc>
                <a:extLst>
                  <a:ext uri="{0D108BD9-81ED-4DB2-BD59-A6C34878D82A}">
                    <a16:rowId xmlns:a16="http://schemas.microsoft.com/office/drawing/2014/main" val="10002"/>
                  </a:ext>
                </a:extLst>
              </a:tr>
              <a:tr h="221013">
                <a:tc vMerge="1">
                  <a:txBody>
                    <a:bodyPr/>
                    <a:lstStyle/>
                    <a:p>
                      <a:endParaRPr lang="en-AU"/>
                    </a:p>
                  </a:txBody>
                  <a:tcPr/>
                </a:tc>
                <a:tc>
                  <a:txBody>
                    <a:bodyPr/>
                    <a:lstStyle/>
                    <a:p>
                      <a:r>
                        <a:rPr lang="en-US" sz="1000" dirty="0">
                          <a:solidFill>
                            <a:schemeClr val="tx1"/>
                          </a:solidFill>
                          <a:latin typeface="+mn-lt"/>
                        </a:rPr>
                        <a:t>Reliability</a:t>
                      </a:r>
                      <a:endParaRPr lang="en-AU" sz="1000" dirty="0"/>
                    </a:p>
                  </a:txBody>
                  <a:tcPr marL="68580" marR="68580" marT="34290" marB="34290"/>
                </a:tc>
                <a:extLst>
                  <a:ext uri="{0D108BD9-81ED-4DB2-BD59-A6C34878D82A}">
                    <a16:rowId xmlns:a16="http://schemas.microsoft.com/office/drawing/2014/main" val="10003"/>
                  </a:ext>
                </a:extLst>
              </a:tr>
              <a:tr h="221013">
                <a:tc vMerge="1">
                  <a:txBody>
                    <a:bodyPr/>
                    <a:lstStyle/>
                    <a:p>
                      <a:endParaRPr lang="en-AU" dirty="0"/>
                    </a:p>
                  </a:txBody>
                  <a:tcPr/>
                </a:tc>
                <a:tc>
                  <a:txBody>
                    <a:bodyPr/>
                    <a:lstStyle/>
                    <a:p>
                      <a:r>
                        <a:rPr lang="en-US" sz="1000" dirty="0">
                          <a:solidFill>
                            <a:schemeClr val="tx1"/>
                          </a:solidFill>
                          <a:latin typeface="+mn-lt"/>
                        </a:rPr>
                        <a:t>Accessibility</a:t>
                      </a:r>
                      <a:endParaRPr lang="en-AU" sz="1000" dirty="0"/>
                    </a:p>
                  </a:txBody>
                  <a:tcPr marL="68580" marR="68580" marT="34290" marB="34290"/>
                </a:tc>
                <a:extLst>
                  <a:ext uri="{0D108BD9-81ED-4DB2-BD59-A6C34878D82A}">
                    <a16:rowId xmlns:a16="http://schemas.microsoft.com/office/drawing/2014/main" val="10004"/>
                  </a:ext>
                </a:extLst>
              </a:tr>
              <a:tr h="221013">
                <a:tc vMerge="1">
                  <a:txBody>
                    <a:bodyPr/>
                    <a:lstStyle/>
                    <a:p>
                      <a:endParaRPr lang="en-AU" dirty="0"/>
                    </a:p>
                  </a:txBody>
                  <a:tcPr/>
                </a:tc>
                <a:tc>
                  <a:txBody>
                    <a:bodyPr/>
                    <a:lstStyle/>
                    <a:p>
                      <a:r>
                        <a:rPr lang="en-AU" sz="1000" dirty="0"/>
                        <a:t>Mobility</a:t>
                      </a:r>
                    </a:p>
                  </a:txBody>
                  <a:tcPr marL="68580" marR="68580" marT="34290" marB="34290"/>
                </a:tc>
                <a:extLst>
                  <a:ext uri="{0D108BD9-81ED-4DB2-BD59-A6C34878D82A}">
                    <a16:rowId xmlns:a16="http://schemas.microsoft.com/office/drawing/2014/main" val="10005"/>
                  </a:ext>
                </a:extLst>
              </a:tr>
              <a:tr h="221013">
                <a:tc rowSpan="10">
                  <a:txBody>
                    <a:bodyPr/>
                    <a:lstStyle/>
                    <a:p>
                      <a:r>
                        <a:rPr lang="en-AU" sz="1000" dirty="0"/>
                        <a:t>Developmental</a:t>
                      </a:r>
                    </a:p>
                  </a:txBody>
                  <a:tcPr marL="68580" marR="68580" marT="34290" marB="34290">
                    <a:solidFill>
                      <a:schemeClr val="bg1"/>
                    </a:solidFill>
                  </a:tcPr>
                </a:tc>
                <a:tc>
                  <a:txBody>
                    <a:bodyPr/>
                    <a:lstStyle/>
                    <a:p>
                      <a:r>
                        <a:rPr lang="en-US" sz="1000" b="0" i="0" kern="1200" dirty="0">
                          <a:solidFill>
                            <a:schemeClr val="bg2">
                              <a:lumMod val="60000"/>
                              <a:lumOff val="40000"/>
                            </a:schemeClr>
                          </a:solidFill>
                          <a:effectLst/>
                          <a:latin typeface="+mn-lt"/>
                          <a:ea typeface="+mn-ea"/>
                          <a:cs typeface="+mn-cs"/>
                        </a:rPr>
                        <a:t>Buildability</a:t>
                      </a:r>
                      <a:endParaRPr lang="en-AU" sz="1000" b="0" i="0" kern="1200" dirty="0">
                        <a:solidFill>
                          <a:schemeClr val="bg2">
                            <a:lumMod val="60000"/>
                            <a:lumOff val="40000"/>
                          </a:schemeClr>
                        </a:solidFill>
                        <a:effectLst/>
                        <a:latin typeface="+mn-lt"/>
                        <a:ea typeface="+mn-ea"/>
                        <a:cs typeface="+mn-cs"/>
                      </a:endParaRPr>
                    </a:p>
                  </a:txBody>
                  <a:tcPr marL="68580" marR="68580" marT="34290" marB="34290"/>
                </a:tc>
                <a:extLst>
                  <a:ext uri="{0D108BD9-81ED-4DB2-BD59-A6C34878D82A}">
                    <a16:rowId xmlns:a16="http://schemas.microsoft.com/office/drawing/2014/main" val="10006"/>
                  </a:ext>
                </a:extLst>
              </a:tr>
              <a:tr h="221013">
                <a:tc vMerge="1">
                  <a:txBody>
                    <a:bodyPr/>
                    <a:lstStyle/>
                    <a:p>
                      <a:endParaRPr lang="en-AU" dirty="0"/>
                    </a:p>
                  </a:txBody>
                  <a:tcPr/>
                </a:tc>
                <a:tc>
                  <a:txBody>
                    <a:bodyPr/>
                    <a:lstStyle/>
                    <a:p>
                      <a:r>
                        <a:rPr lang="en-AU" sz="1000" kern="1200" dirty="0">
                          <a:solidFill>
                            <a:srgbClr val="FF0000"/>
                          </a:solidFill>
                          <a:latin typeface="+mn-lt"/>
                          <a:ea typeface="+mn-ea"/>
                          <a:cs typeface="+mn-cs"/>
                        </a:rPr>
                        <a:t>Testability</a:t>
                      </a:r>
                    </a:p>
                  </a:txBody>
                  <a:tcPr marL="68580" marR="68580" marT="34290" marB="34290"/>
                </a:tc>
                <a:extLst>
                  <a:ext uri="{0D108BD9-81ED-4DB2-BD59-A6C34878D82A}">
                    <a16:rowId xmlns:a16="http://schemas.microsoft.com/office/drawing/2014/main" val="10007"/>
                  </a:ext>
                </a:extLst>
              </a:tr>
              <a:tr h="221013">
                <a:tc vMerge="1">
                  <a:txBody>
                    <a:bodyPr/>
                    <a:lstStyle/>
                    <a:p>
                      <a:endParaRPr lang="en-AU" dirty="0"/>
                    </a:p>
                  </a:txBody>
                  <a:tcPr/>
                </a:tc>
                <a:tc>
                  <a:txBody>
                    <a:bodyPr/>
                    <a:lstStyle/>
                    <a:p>
                      <a:r>
                        <a:rPr lang="en-US" sz="1000" kern="1200" dirty="0">
                          <a:solidFill>
                            <a:schemeClr val="tx1"/>
                          </a:solidFill>
                          <a:latin typeface="+mn-lt"/>
                          <a:ea typeface="+mn-ea"/>
                          <a:cs typeface="+mn-cs"/>
                        </a:rPr>
                        <a:t>Understandability</a:t>
                      </a:r>
                      <a:endParaRPr lang="en-AU" sz="1000" kern="1200" dirty="0">
                        <a:solidFill>
                          <a:schemeClr val="tx1"/>
                        </a:solidFill>
                        <a:latin typeface="+mn-lt"/>
                        <a:ea typeface="+mn-ea"/>
                        <a:cs typeface="+mn-cs"/>
                      </a:endParaRPr>
                    </a:p>
                  </a:txBody>
                  <a:tcPr marL="68580" marR="68580" marT="34290" marB="34290"/>
                </a:tc>
                <a:extLst>
                  <a:ext uri="{0D108BD9-81ED-4DB2-BD59-A6C34878D82A}">
                    <a16:rowId xmlns:a16="http://schemas.microsoft.com/office/drawing/2014/main" val="10008"/>
                  </a:ext>
                </a:extLst>
              </a:tr>
              <a:tr h="221013">
                <a:tc vMerge="1">
                  <a:txBody>
                    <a:bodyPr/>
                    <a:lstStyle/>
                    <a:p>
                      <a:endParaRPr lang="en-AU" sz="1400" dirty="0"/>
                    </a:p>
                  </a:txBody>
                  <a:tcPr/>
                </a:tc>
                <a:tc>
                  <a:txBody>
                    <a:bodyPr/>
                    <a:lstStyle/>
                    <a:p>
                      <a:r>
                        <a:rPr lang="en-AU" sz="1000" kern="1200" dirty="0">
                          <a:solidFill>
                            <a:srgbClr val="FF0000"/>
                          </a:solidFill>
                          <a:latin typeface="+mn-lt"/>
                          <a:ea typeface="+mn-ea"/>
                          <a:cs typeface="+mn-cs"/>
                        </a:rPr>
                        <a:t>Code Quality Measurability </a:t>
                      </a:r>
                    </a:p>
                  </a:txBody>
                  <a:tcPr marL="68580" marR="68580" marT="34290" marB="34290"/>
                </a:tc>
                <a:extLst>
                  <a:ext uri="{0D108BD9-81ED-4DB2-BD59-A6C34878D82A}">
                    <a16:rowId xmlns:a16="http://schemas.microsoft.com/office/drawing/2014/main" val="10009"/>
                  </a:ext>
                </a:extLst>
              </a:tr>
              <a:tr h="221013">
                <a:tc vMerge="1">
                  <a:txBody>
                    <a:bodyPr/>
                    <a:lstStyle/>
                    <a:p>
                      <a:endParaRPr lang="en-AU" sz="1400" dirty="0"/>
                    </a:p>
                  </a:txBody>
                  <a:tcPr/>
                </a:tc>
                <a:tc>
                  <a:txBody>
                    <a:bodyPr/>
                    <a:lstStyle/>
                    <a:p>
                      <a:r>
                        <a:rPr lang="en-AU" sz="1000" kern="1200" dirty="0">
                          <a:solidFill>
                            <a:schemeClr val="tx1"/>
                          </a:solidFill>
                          <a:latin typeface="+mn-lt"/>
                          <a:ea typeface="+mn-ea"/>
                          <a:cs typeface="+mn-cs"/>
                        </a:rPr>
                        <a:t>Conceptual Integrity </a:t>
                      </a:r>
                    </a:p>
                  </a:txBody>
                  <a:tcPr marL="68580" marR="68580" marT="34290" marB="34290"/>
                </a:tc>
                <a:extLst>
                  <a:ext uri="{0D108BD9-81ED-4DB2-BD59-A6C34878D82A}">
                    <a16:rowId xmlns:a16="http://schemas.microsoft.com/office/drawing/2014/main" val="10010"/>
                  </a:ext>
                </a:extLst>
              </a:tr>
              <a:tr h="221013">
                <a:tc vMerge="1">
                  <a:txBody>
                    <a:bodyPr/>
                    <a:lstStyle/>
                    <a:p>
                      <a:endParaRPr lang="en-AU" sz="1400" dirty="0"/>
                    </a:p>
                  </a:txBody>
                  <a:tcPr/>
                </a:tc>
                <a:tc>
                  <a:txBody>
                    <a:bodyPr/>
                    <a:lstStyle/>
                    <a:p>
                      <a:r>
                        <a:rPr lang="en-AU" sz="1000" kern="1200" dirty="0">
                          <a:solidFill>
                            <a:schemeClr val="tx1"/>
                          </a:solidFill>
                          <a:latin typeface="+mn-lt"/>
                          <a:ea typeface="+mn-ea"/>
                          <a:cs typeface="+mn-cs"/>
                        </a:rPr>
                        <a:t>Budgetability</a:t>
                      </a:r>
                    </a:p>
                  </a:txBody>
                  <a:tcPr marL="68580" marR="68580" marT="34290" marB="34290"/>
                </a:tc>
                <a:extLst>
                  <a:ext uri="{0D108BD9-81ED-4DB2-BD59-A6C34878D82A}">
                    <a16:rowId xmlns:a16="http://schemas.microsoft.com/office/drawing/2014/main" val="10011"/>
                  </a:ext>
                </a:extLst>
              </a:tr>
              <a:tr h="221013">
                <a:tc vMerge="1">
                  <a:txBody>
                    <a:bodyPr/>
                    <a:lstStyle/>
                    <a:p>
                      <a:endParaRPr lang="en-AU" sz="1400" dirty="0"/>
                    </a:p>
                  </a:txBody>
                  <a:tcPr/>
                </a:tc>
                <a:tc>
                  <a:txBody>
                    <a:bodyPr/>
                    <a:lstStyle/>
                    <a:p>
                      <a:r>
                        <a:rPr lang="en-AU" sz="1000" kern="1200" dirty="0">
                          <a:solidFill>
                            <a:schemeClr val="tx1"/>
                          </a:solidFill>
                          <a:latin typeface="+mn-lt"/>
                          <a:ea typeface="+mn-ea"/>
                          <a:cs typeface="+mn-cs"/>
                        </a:rPr>
                        <a:t>Planability</a:t>
                      </a:r>
                    </a:p>
                  </a:txBody>
                  <a:tcPr marL="68580" marR="68580" marT="34290" marB="34290"/>
                </a:tc>
                <a:extLst>
                  <a:ext uri="{0D108BD9-81ED-4DB2-BD59-A6C34878D82A}">
                    <a16:rowId xmlns:a16="http://schemas.microsoft.com/office/drawing/2014/main" val="10012"/>
                  </a:ext>
                </a:extLst>
              </a:tr>
              <a:tr h="221013">
                <a:tc vMerge="1">
                  <a:txBody>
                    <a:bodyPr/>
                    <a:lstStyle/>
                    <a:p>
                      <a:endParaRPr lang="en-AU" sz="1400" dirty="0"/>
                    </a:p>
                  </a:txBody>
                  <a:tcPr/>
                </a:tc>
                <a:tc>
                  <a:txBody>
                    <a:bodyPr/>
                    <a:lstStyle/>
                    <a:p>
                      <a:r>
                        <a:rPr lang="en-AU" sz="1000" kern="1200" dirty="0">
                          <a:solidFill>
                            <a:srgbClr val="FF0000"/>
                          </a:solidFill>
                          <a:latin typeface="+mn-lt"/>
                          <a:ea typeface="+mn-ea"/>
                          <a:cs typeface="+mn-cs"/>
                        </a:rPr>
                        <a:t>Traceability</a:t>
                      </a:r>
                    </a:p>
                  </a:txBody>
                  <a:tcPr marL="68580" marR="68580" marT="34290" marB="34290"/>
                </a:tc>
                <a:extLst>
                  <a:ext uri="{0D108BD9-81ED-4DB2-BD59-A6C34878D82A}">
                    <a16:rowId xmlns:a16="http://schemas.microsoft.com/office/drawing/2014/main" val="10013"/>
                  </a:ext>
                </a:extLst>
              </a:tr>
              <a:tr h="221013">
                <a:tc vMerge="1">
                  <a:txBody>
                    <a:bodyPr/>
                    <a:lstStyle/>
                    <a:p>
                      <a:endParaRPr lang="en-AU" sz="1400" dirty="0"/>
                    </a:p>
                  </a:txBody>
                  <a:tcPr/>
                </a:tc>
                <a:tc>
                  <a:txBody>
                    <a:bodyPr/>
                    <a:lstStyle/>
                    <a:p>
                      <a:r>
                        <a:rPr lang="en-AU" sz="1000" kern="1200" dirty="0">
                          <a:solidFill>
                            <a:srgbClr val="FF0000"/>
                          </a:solidFill>
                          <a:latin typeface="+mn-lt"/>
                          <a:ea typeface="+mn-ea"/>
                          <a:cs typeface="+mn-cs"/>
                        </a:rPr>
                        <a:t>Development Distributability </a:t>
                      </a:r>
                    </a:p>
                  </a:txBody>
                  <a:tcPr marL="68580" marR="68580" marT="34290" marB="34290"/>
                </a:tc>
                <a:extLst>
                  <a:ext uri="{0D108BD9-81ED-4DB2-BD59-A6C34878D82A}">
                    <a16:rowId xmlns:a16="http://schemas.microsoft.com/office/drawing/2014/main" val="10014"/>
                  </a:ext>
                </a:extLst>
              </a:tr>
              <a:tr h="281720">
                <a:tc vMerge="1">
                  <a:txBody>
                    <a:bodyPr/>
                    <a:lstStyle/>
                    <a:p>
                      <a:endParaRPr lang="en-AU" sz="1400" dirty="0"/>
                    </a:p>
                  </a:txBody>
                  <a:tcPr/>
                </a:tc>
                <a:tc>
                  <a:txBody>
                    <a:bodyPr/>
                    <a:lstStyle/>
                    <a:p>
                      <a:r>
                        <a:rPr lang="en-AU" sz="1000" kern="1200" dirty="0">
                          <a:solidFill>
                            <a:srgbClr val="FF0000"/>
                          </a:solidFill>
                          <a:latin typeface="+mn-lt"/>
                          <a:ea typeface="+mn-ea"/>
                          <a:cs typeface="+mn-cs"/>
                        </a:rPr>
                        <a:t>Modularity / Packagability </a:t>
                      </a:r>
                    </a:p>
                  </a:txBody>
                  <a:tcPr marL="68580" marR="68580" marT="34290" marB="34290"/>
                </a:tc>
                <a:extLst>
                  <a:ext uri="{0D108BD9-81ED-4DB2-BD59-A6C34878D82A}">
                    <a16:rowId xmlns:a16="http://schemas.microsoft.com/office/drawing/2014/main" val="10015"/>
                  </a:ext>
                </a:extLst>
              </a:tr>
            </a:tbl>
          </a:graphicData>
        </a:graphic>
      </p:graphicFrame>
      <p:graphicFrame>
        <p:nvGraphicFramePr>
          <p:cNvPr id="9" name="Content Placeholder 4"/>
          <p:cNvGraphicFramePr>
            <a:graphicFrameLocks/>
          </p:cNvGraphicFramePr>
          <p:nvPr>
            <p:extLst>
              <p:ext uri="{D42A27DB-BD31-4B8C-83A1-F6EECF244321}">
                <p14:modId xmlns:p14="http://schemas.microsoft.com/office/powerpoint/2010/main" val="1438623678"/>
              </p:ext>
            </p:extLst>
          </p:nvPr>
        </p:nvGraphicFramePr>
        <p:xfrm>
          <a:off x="4475117" y="1047623"/>
          <a:ext cx="2970413" cy="3582470"/>
        </p:xfrm>
        <a:graphic>
          <a:graphicData uri="http://schemas.openxmlformats.org/drawingml/2006/table">
            <a:tbl>
              <a:tblPr firstRow="1" bandRow="1">
                <a:tableStyleId>{D7AC3CCA-C797-4891-BE02-D94E43425B78}</a:tableStyleId>
              </a:tblPr>
              <a:tblGrid>
                <a:gridCol w="1134158">
                  <a:extLst>
                    <a:ext uri="{9D8B030D-6E8A-4147-A177-3AD203B41FA5}">
                      <a16:colId xmlns:a16="http://schemas.microsoft.com/office/drawing/2014/main" val="20000"/>
                    </a:ext>
                  </a:extLst>
                </a:gridCol>
                <a:gridCol w="1836255">
                  <a:extLst>
                    <a:ext uri="{9D8B030D-6E8A-4147-A177-3AD203B41FA5}">
                      <a16:colId xmlns:a16="http://schemas.microsoft.com/office/drawing/2014/main" val="20001"/>
                    </a:ext>
                  </a:extLst>
                </a:gridCol>
              </a:tblGrid>
              <a:tr h="194526">
                <a:tc rowSpan="7">
                  <a:txBody>
                    <a:bodyPr/>
                    <a:lstStyle/>
                    <a:p>
                      <a:r>
                        <a:rPr lang="en-AU" sz="1000" b="0" dirty="0"/>
                        <a:t>Operational</a:t>
                      </a:r>
                    </a:p>
                  </a:txBody>
                  <a:tcPr marL="68580" marR="68580" marT="34290" marB="34290">
                    <a:solidFill>
                      <a:schemeClr val="bg1"/>
                    </a:solidFill>
                  </a:tcPr>
                </a:tc>
                <a:tc>
                  <a:txBody>
                    <a:bodyPr/>
                    <a:lstStyle/>
                    <a:p>
                      <a:r>
                        <a:rPr lang="en-US" sz="1000" b="0" i="0" dirty="0">
                          <a:solidFill>
                            <a:schemeClr val="tx1"/>
                          </a:solidFill>
                          <a:latin typeface="+mn-lt"/>
                        </a:rPr>
                        <a:t>Throughput</a:t>
                      </a:r>
                      <a:endParaRPr lang="en-AU" sz="1000" b="0" i="0" dirty="0"/>
                    </a:p>
                  </a:txBody>
                  <a:tcPr marL="68580" marR="68580" marT="34290" marB="34290"/>
                </a:tc>
                <a:extLst>
                  <a:ext uri="{0D108BD9-81ED-4DB2-BD59-A6C34878D82A}">
                    <a16:rowId xmlns:a16="http://schemas.microsoft.com/office/drawing/2014/main" val="10000"/>
                  </a:ext>
                </a:extLst>
              </a:tr>
              <a:tr h="238631">
                <a:tc vMerge="1">
                  <a:txBody>
                    <a:bodyPr/>
                    <a:lstStyle/>
                    <a:p>
                      <a:endParaRPr lang="en-AU" dirty="0"/>
                    </a:p>
                  </a:txBody>
                  <a:tcPr/>
                </a:tc>
                <a:tc>
                  <a:txBody>
                    <a:bodyPr/>
                    <a:lstStyle/>
                    <a:p>
                      <a:r>
                        <a:rPr lang="en-US" sz="1000" b="0" i="0" dirty="0">
                          <a:solidFill>
                            <a:schemeClr val="tx1"/>
                          </a:solidFill>
                          <a:latin typeface="+mn-lt"/>
                        </a:rPr>
                        <a:t>Security</a:t>
                      </a:r>
                      <a:endParaRPr lang="en-AU" sz="1000" b="0" i="0" dirty="0"/>
                    </a:p>
                  </a:txBody>
                  <a:tcPr marL="68580" marR="68580" marT="34290" marB="34290"/>
                </a:tc>
                <a:extLst>
                  <a:ext uri="{0D108BD9-81ED-4DB2-BD59-A6C34878D82A}">
                    <a16:rowId xmlns:a16="http://schemas.microsoft.com/office/drawing/2014/main" val="10001"/>
                  </a:ext>
                </a:extLst>
              </a:tr>
              <a:tr h="262494">
                <a:tc vMerge="1">
                  <a:txBody>
                    <a:bodyPr/>
                    <a:lstStyle/>
                    <a:p>
                      <a:endParaRPr lang="en-AU"/>
                    </a:p>
                  </a:txBody>
                  <a:tcPr/>
                </a:tc>
                <a:tc>
                  <a:txBody>
                    <a:bodyPr/>
                    <a:lstStyle/>
                    <a:p>
                      <a:r>
                        <a:rPr lang="en-AU" sz="1000" b="0" i="0" kern="1200" dirty="0">
                          <a:solidFill>
                            <a:schemeClr val="bg2">
                              <a:lumMod val="60000"/>
                              <a:lumOff val="40000"/>
                            </a:schemeClr>
                          </a:solidFill>
                          <a:effectLst/>
                          <a:latin typeface="+mn-lt"/>
                          <a:ea typeface="+mn-ea"/>
                          <a:cs typeface="+mn-cs"/>
                        </a:rPr>
                        <a:t>Manageability </a:t>
                      </a:r>
                      <a:endParaRPr lang="en-AU" sz="1000" b="0" i="0" dirty="0">
                        <a:solidFill>
                          <a:schemeClr val="bg2">
                            <a:lumMod val="60000"/>
                            <a:lumOff val="40000"/>
                          </a:schemeClr>
                        </a:solidFill>
                      </a:endParaRPr>
                    </a:p>
                  </a:txBody>
                  <a:tcPr marL="68580" marR="68580" marT="34290" marB="34290"/>
                </a:tc>
                <a:extLst>
                  <a:ext uri="{0D108BD9-81ED-4DB2-BD59-A6C34878D82A}">
                    <a16:rowId xmlns:a16="http://schemas.microsoft.com/office/drawing/2014/main" val="10002"/>
                  </a:ext>
                </a:extLst>
              </a:tr>
              <a:tr h="262494">
                <a:tc vMerge="1">
                  <a:txBody>
                    <a:bodyPr/>
                    <a:lstStyle/>
                    <a:p>
                      <a:endParaRPr lang="en-AU"/>
                    </a:p>
                  </a:txBody>
                  <a:tcPr/>
                </a:tc>
                <a:tc>
                  <a:txBody>
                    <a:bodyPr/>
                    <a:lstStyle/>
                    <a:p>
                      <a:r>
                        <a:rPr lang="en-AU" sz="1000" b="0" i="0" kern="1200" dirty="0">
                          <a:solidFill>
                            <a:schemeClr val="bg2">
                              <a:lumMod val="60000"/>
                              <a:lumOff val="40000"/>
                            </a:schemeClr>
                          </a:solidFill>
                          <a:effectLst/>
                          <a:latin typeface="+mn-lt"/>
                          <a:ea typeface="+mn-ea"/>
                          <a:cs typeface="+mn-cs"/>
                        </a:rPr>
                        <a:t>Maintainability </a:t>
                      </a:r>
                      <a:endParaRPr lang="en-AU" sz="1000" b="0" i="0" dirty="0">
                        <a:solidFill>
                          <a:schemeClr val="bg2">
                            <a:lumMod val="60000"/>
                            <a:lumOff val="40000"/>
                          </a:schemeClr>
                        </a:solidFill>
                      </a:endParaRPr>
                    </a:p>
                  </a:txBody>
                  <a:tcPr marL="68580" marR="68580" marT="34290" marB="34290"/>
                </a:tc>
                <a:extLst>
                  <a:ext uri="{0D108BD9-81ED-4DB2-BD59-A6C34878D82A}">
                    <a16:rowId xmlns:a16="http://schemas.microsoft.com/office/drawing/2014/main" val="10003"/>
                  </a:ext>
                </a:extLst>
              </a:tr>
              <a:tr h="262494">
                <a:tc vMerge="1">
                  <a:txBody>
                    <a:bodyPr/>
                    <a:lstStyle/>
                    <a:p>
                      <a:endParaRPr lang="en-AU" dirty="0"/>
                    </a:p>
                  </a:txBody>
                  <a:tcPr/>
                </a:tc>
                <a:tc>
                  <a:txBody>
                    <a:bodyPr/>
                    <a:lstStyle/>
                    <a:p>
                      <a:r>
                        <a:rPr lang="en-AU" sz="1000" b="0" i="0" kern="1200" dirty="0">
                          <a:solidFill>
                            <a:schemeClr val="dk1"/>
                          </a:solidFill>
                          <a:effectLst/>
                          <a:latin typeface="+mn-lt"/>
                          <a:ea typeface="+mn-ea"/>
                          <a:cs typeface="+mn-cs"/>
                        </a:rPr>
                        <a:t>Serviceability </a:t>
                      </a:r>
                      <a:endParaRPr lang="en-AU" sz="1000" b="0" i="0" dirty="0"/>
                    </a:p>
                  </a:txBody>
                  <a:tcPr marL="68580" marR="68580" marT="34290" marB="34290"/>
                </a:tc>
                <a:extLst>
                  <a:ext uri="{0D108BD9-81ED-4DB2-BD59-A6C34878D82A}">
                    <a16:rowId xmlns:a16="http://schemas.microsoft.com/office/drawing/2014/main" val="10004"/>
                  </a:ext>
                </a:extLst>
              </a:tr>
              <a:tr h="262494">
                <a:tc vMerge="1">
                  <a:txBody>
                    <a:bodyPr/>
                    <a:lstStyle/>
                    <a:p>
                      <a:endParaRPr lang="en-AU" dirty="0"/>
                    </a:p>
                  </a:txBody>
                  <a:tcPr/>
                </a:tc>
                <a:tc>
                  <a:txBody>
                    <a:bodyPr/>
                    <a:lstStyle/>
                    <a:p>
                      <a:r>
                        <a:rPr lang="en-AU" sz="1000" b="0" i="0" kern="1200" dirty="0">
                          <a:solidFill>
                            <a:srgbClr val="FF0000"/>
                          </a:solidFill>
                          <a:effectLst/>
                          <a:latin typeface="+mn-lt"/>
                          <a:ea typeface="+mn-ea"/>
                          <a:cs typeface="+mn-cs"/>
                        </a:rPr>
                        <a:t>Deployability </a:t>
                      </a:r>
                      <a:endParaRPr lang="en-AU" sz="1000" b="0" i="0" dirty="0">
                        <a:solidFill>
                          <a:srgbClr val="FF0000"/>
                        </a:solidFill>
                      </a:endParaRPr>
                    </a:p>
                  </a:txBody>
                  <a:tcPr marL="68580" marR="68580" marT="34290" marB="34290"/>
                </a:tc>
                <a:extLst>
                  <a:ext uri="{0D108BD9-81ED-4DB2-BD59-A6C34878D82A}">
                    <a16:rowId xmlns:a16="http://schemas.microsoft.com/office/drawing/2014/main" val="10005"/>
                  </a:ext>
                </a:extLst>
              </a:tr>
              <a:tr h="262494">
                <a:tc vMerge="1">
                  <a:txBody>
                    <a:bodyPr/>
                    <a:lstStyle/>
                    <a:p>
                      <a:endParaRPr lang="en-AU" sz="1400" b="0" dirty="0"/>
                    </a:p>
                  </a:txBody>
                  <a:tcPr/>
                </a:tc>
                <a:tc>
                  <a:txBody>
                    <a:bodyPr/>
                    <a:lstStyle/>
                    <a:p>
                      <a:r>
                        <a:rPr lang="en-AU" sz="1000" b="0" i="0" kern="1200" dirty="0">
                          <a:solidFill>
                            <a:srgbClr val="FF0000"/>
                          </a:solidFill>
                          <a:effectLst/>
                          <a:latin typeface="+mn-lt"/>
                          <a:ea typeface="+mn-ea"/>
                          <a:cs typeface="+mn-cs"/>
                        </a:rPr>
                        <a:t>Reproducibility </a:t>
                      </a:r>
                      <a:endParaRPr lang="en-AU" sz="1000" b="0" i="0" dirty="0">
                        <a:solidFill>
                          <a:srgbClr val="FF0000"/>
                        </a:solidFill>
                      </a:endParaRPr>
                    </a:p>
                  </a:txBody>
                  <a:tcPr marL="68580" marR="68580" marT="34290" marB="34290"/>
                </a:tc>
                <a:extLst>
                  <a:ext uri="{0D108BD9-81ED-4DB2-BD59-A6C34878D82A}">
                    <a16:rowId xmlns:a16="http://schemas.microsoft.com/office/drawing/2014/main" val="10006"/>
                  </a:ext>
                </a:extLst>
              </a:tr>
              <a:tr h="262494">
                <a:tc rowSpan="7">
                  <a:txBody>
                    <a:bodyPr/>
                    <a:lstStyle/>
                    <a:p>
                      <a:r>
                        <a:rPr lang="en-AU" sz="1000" b="0" kern="1200" dirty="0">
                          <a:solidFill>
                            <a:schemeClr val="dk1"/>
                          </a:solidFill>
                          <a:latin typeface="+mn-lt"/>
                          <a:ea typeface="+mn-ea"/>
                          <a:cs typeface="+mn-cs"/>
                        </a:rPr>
                        <a:t>Evolutionary</a:t>
                      </a:r>
                    </a:p>
                  </a:txBody>
                  <a:tcPr marL="68580" marR="68580" marT="34290" marB="34290">
                    <a:solidFill>
                      <a:schemeClr val="bg1"/>
                    </a:solidFill>
                  </a:tcPr>
                </a:tc>
                <a:tc>
                  <a:txBody>
                    <a:bodyPr/>
                    <a:lstStyle/>
                    <a:p>
                      <a:r>
                        <a:rPr lang="en-AU" sz="1000" b="0" i="0" kern="1200" dirty="0">
                          <a:solidFill>
                            <a:schemeClr val="bg2">
                              <a:lumMod val="60000"/>
                              <a:lumOff val="40000"/>
                            </a:schemeClr>
                          </a:solidFill>
                          <a:effectLst/>
                          <a:latin typeface="+mn-lt"/>
                          <a:ea typeface="+mn-ea"/>
                          <a:cs typeface="+mn-cs"/>
                        </a:rPr>
                        <a:t>Scalability / Elasticity</a:t>
                      </a:r>
                      <a:endParaRPr lang="en-AU" sz="1000" b="0" i="0" kern="1200" dirty="0">
                        <a:solidFill>
                          <a:schemeClr val="bg2">
                            <a:lumMod val="60000"/>
                            <a:lumOff val="40000"/>
                          </a:schemeClr>
                        </a:solidFill>
                        <a:latin typeface="+mn-lt"/>
                        <a:ea typeface="+mn-ea"/>
                        <a:cs typeface="+mn-cs"/>
                      </a:endParaRPr>
                    </a:p>
                  </a:txBody>
                  <a:tcPr marL="68580" marR="68580" marT="34290" marB="34290"/>
                </a:tc>
                <a:extLst>
                  <a:ext uri="{0D108BD9-81ED-4DB2-BD59-A6C34878D82A}">
                    <a16:rowId xmlns:a16="http://schemas.microsoft.com/office/drawing/2014/main" val="10007"/>
                  </a:ext>
                </a:extLst>
              </a:tr>
              <a:tr h="262494">
                <a:tc vMerge="1">
                  <a:txBody>
                    <a:bodyPr/>
                    <a:lstStyle/>
                    <a:p>
                      <a:endParaRPr lang="en-AU" dirty="0"/>
                    </a:p>
                  </a:txBody>
                  <a:tcPr/>
                </a:tc>
                <a:tc>
                  <a:txBody>
                    <a:bodyPr/>
                    <a:lstStyle/>
                    <a:p>
                      <a:r>
                        <a:rPr lang="en-AU" sz="1000" b="0" i="0" kern="1200" dirty="0">
                          <a:solidFill>
                            <a:schemeClr val="bg2">
                              <a:lumMod val="60000"/>
                              <a:lumOff val="40000"/>
                            </a:schemeClr>
                          </a:solidFill>
                          <a:effectLst/>
                          <a:latin typeface="+mn-lt"/>
                          <a:ea typeface="+mn-ea"/>
                          <a:cs typeface="+mn-cs"/>
                        </a:rPr>
                        <a:t>Variability </a:t>
                      </a:r>
                      <a:endParaRPr lang="en-AU" sz="1000" b="0" i="0" kern="1200" dirty="0">
                        <a:solidFill>
                          <a:schemeClr val="bg2">
                            <a:lumMod val="60000"/>
                            <a:lumOff val="40000"/>
                          </a:schemeClr>
                        </a:solidFill>
                        <a:latin typeface="+mn-lt"/>
                        <a:ea typeface="+mn-ea"/>
                        <a:cs typeface="+mn-cs"/>
                      </a:endParaRPr>
                    </a:p>
                  </a:txBody>
                  <a:tcPr marL="68580" marR="68580" marT="34290" marB="34290"/>
                </a:tc>
                <a:extLst>
                  <a:ext uri="{0D108BD9-81ED-4DB2-BD59-A6C34878D82A}">
                    <a16:rowId xmlns:a16="http://schemas.microsoft.com/office/drawing/2014/main" val="10008"/>
                  </a:ext>
                </a:extLst>
              </a:tr>
              <a:tr h="262494">
                <a:tc vMerge="1">
                  <a:txBody>
                    <a:bodyPr/>
                    <a:lstStyle/>
                    <a:p>
                      <a:endParaRPr lang="en-AU" dirty="0"/>
                    </a:p>
                  </a:txBody>
                  <a:tcPr/>
                </a:tc>
                <a:tc>
                  <a:txBody>
                    <a:bodyPr/>
                    <a:lstStyle/>
                    <a:p>
                      <a:r>
                        <a:rPr lang="en-AU" sz="1000" b="0" i="0" kern="1200" dirty="0">
                          <a:solidFill>
                            <a:schemeClr val="bg2">
                              <a:lumMod val="60000"/>
                              <a:lumOff val="40000"/>
                            </a:schemeClr>
                          </a:solidFill>
                          <a:effectLst/>
                          <a:latin typeface="+mn-lt"/>
                          <a:ea typeface="+mn-ea"/>
                          <a:cs typeface="+mn-cs"/>
                        </a:rPr>
                        <a:t>Flexibility </a:t>
                      </a:r>
                      <a:endParaRPr lang="en-AU" sz="1000" b="0" i="0" kern="1200" dirty="0">
                        <a:solidFill>
                          <a:schemeClr val="bg2">
                            <a:lumMod val="60000"/>
                            <a:lumOff val="40000"/>
                          </a:schemeClr>
                        </a:solidFill>
                        <a:latin typeface="+mn-lt"/>
                        <a:ea typeface="+mn-ea"/>
                        <a:cs typeface="+mn-cs"/>
                      </a:endParaRPr>
                    </a:p>
                  </a:txBody>
                  <a:tcPr marL="68580" marR="68580" marT="34290" marB="34290"/>
                </a:tc>
                <a:extLst>
                  <a:ext uri="{0D108BD9-81ED-4DB2-BD59-A6C34878D82A}">
                    <a16:rowId xmlns:a16="http://schemas.microsoft.com/office/drawing/2014/main" val="10009"/>
                  </a:ext>
                </a:extLst>
              </a:tr>
              <a:tr h="262494">
                <a:tc vMerge="1">
                  <a:txBody>
                    <a:bodyPr/>
                    <a:lstStyle/>
                    <a:p>
                      <a:endParaRPr lang="en-AU" sz="1400" dirty="0"/>
                    </a:p>
                  </a:txBody>
                  <a:tcPr/>
                </a:tc>
                <a:tc>
                  <a:txBody>
                    <a:bodyPr/>
                    <a:lstStyle/>
                    <a:p>
                      <a:r>
                        <a:rPr lang="en-AU" sz="1000" b="0" i="0" kern="1200" dirty="0">
                          <a:solidFill>
                            <a:schemeClr val="bg2">
                              <a:lumMod val="60000"/>
                              <a:lumOff val="40000"/>
                            </a:schemeClr>
                          </a:solidFill>
                          <a:effectLst/>
                          <a:latin typeface="+mn-lt"/>
                          <a:ea typeface="+mn-ea"/>
                          <a:cs typeface="+mn-cs"/>
                        </a:rPr>
                        <a:t>Extensibility </a:t>
                      </a:r>
                      <a:endParaRPr lang="en-AU" sz="1000" b="0" i="0" kern="1200" dirty="0">
                        <a:solidFill>
                          <a:schemeClr val="bg2">
                            <a:lumMod val="60000"/>
                            <a:lumOff val="40000"/>
                          </a:schemeClr>
                        </a:solidFill>
                        <a:latin typeface="+mn-lt"/>
                        <a:ea typeface="+mn-ea"/>
                        <a:cs typeface="+mn-cs"/>
                      </a:endParaRPr>
                    </a:p>
                  </a:txBody>
                  <a:tcPr marL="68580" marR="68580" marT="34290" marB="34290"/>
                </a:tc>
                <a:extLst>
                  <a:ext uri="{0D108BD9-81ED-4DB2-BD59-A6C34878D82A}">
                    <a16:rowId xmlns:a16="http://schemas.microsoft.com/office/drawing/2014/main" val="10010"/>
                  </a:ext>
                </a:extLst>
              </a:tr>
              <a:tr h="262494">
                <a:tc vMerge="1">
                  <a:txBody>
                    <a:bodyPr/>
                    <a:lstStyle/>
                    <a:p>
                      <a:endParaRPr lang="en-AU" sz="1400" dirty="0"/>
                    </a:p>
                  </a:txBody>
                  <a:tcPr/>
                </a:tc>
                <a:tc>
                  <a:txBody>
                    <a:bodyPr/>
                    <a:lstStyle/>
                    <a:p>
                      <a:r>
                        <a:rPr lang="en-AU" sz="1000" b="0" i="0" kern="1200" dirty="0">
                          <a:solidFill>
                            <a:schemeClr val="dk1"/>
                          </a:solidFill>
                          <a:effectLst/>
                          <a:latin typeface="+mn-lt"/>
                          <a:ea typeface="+mn-ea"/>
                          <a:cs typeface="+mn-cs"/>
                        </a:rPr>
                        <a:t>Reusability </a:t>
                      </a:r>
                      <a:endParaRPr lang="en-AU" sz="1000" b="0" i="0" kern="1200" dirty="0">
                        <a:solidFill>
                          <a:schemeClr val="tx1"/>
                        </a:solidFill>
                        <a:latin typeface="+mn-lt"/>
                        <a:ea typeface="+mn-ea"/>
                        <a:cs typeface="+mn-cs"/>
                      </a:endParaRPr>
                    </a:p>
                  </a:txBody>
                  <a:tcPr marL="68580" marR="68580" marT="34290" marB="34290"/>
                </a:tc>
                <a:extLst>
                  <a:ext uri="{0D108BD9-81ED-4DB2-BD59-A6C34878D82A}">
                    <a16:rowId xmlns:a16="http://schemas.microsoft.com/office/drawing/2014/main" val="10011"/>
                  </a:ext>
                </a:extLst>
              </a:tr>
              <a:tr h="262494">
                <a:tc vMerge="1">
                  <a:txBody>
                    <a:bodyPr/>
                    <a:lstStyle/>
                    <a:p>
                      <a:endParaRPr lang="en-AU" sz="1400" dirty="0"/>
                    </a:p>
                  </a:txBody>
                  <a:tcPr/>
                </a:tc>
                <a:tc>
                  <a:txBody>
                    <a:bodyPr/>
                    <a:lstStyle/>
                    <a:p>
                      <a:r>
                        <a:rPr lang="en-AU" sz="1000" b="0" i="0" kern="1200" dirty="0">
                          <a:solidFill>
                            <a:schemeClr val="dk1"/>
                          </a:solidFill>
                          <a:effectLst/>
                          <a:latin typeface="+mn-lt"/>
                          <a:ea typeface="+mn-ea"/>
                          <a:cs typeface="+mn-cs"/>
                        </a:rPr>
                        <a:t>Portability </a:t>
                      </a:r>
                      <a:endParaRPr lang="en-AU" sz="1000" b="0" i="0" kern="1200" dirty="0">
                        <a:solidFill>
                          <a:schemeClr val="tx1"/>
                        </a:solidFill>
                        <a:latin typeface="+mn-lt"/>
                        <a:ea typeface="+mn-ea"/>
                        <a:cs typeface="+mn-cs"/>
                      </a:endParaRPr>
                    </a:p>
                  </a:txBody>
                  <a:tcPr marL="68580" marR="68580" marT="34290" marB="34290"/>
                </a:tc>
                <a:extLst>
                  <a:ext uri="{0D108BD9-81ED-4DB2-BD59-A6C34878D82A}">
                    <a16:rowId xmlns:a16="http://schemas.microsoft.com/office/drawing/2014/main" val="10012"/>
                  </a:ext>
                </a:extLst>
              </a:tr>
              <a:tr h="235425">
                <a:tc vMerge="1">
                  <a:txBody>
                    <a:bodyPr/>
                    <a:lstStyle/>
                    <a:p>
                      <a:endParaRPr lang="en-AU" sz="1400" dirty="0"/>
                    </a:p>
                  </a:txBody>
                  <a:tcPr/>
                </a:tc>
                <a:tc>
                  <a:txBody>
                    <a:bodyPr/>
                    <a:lstStyle/>
                    <a:p>
                      <a:r>
                        <a:rPr lang="en-AU" sz="1000" b="0" i="0" kern="1200" dirty="0" err="1">
                          <a:solidFill>
                            <a:schemeClr val="bg2">
                              <a:lumMod val="60000"/>
                              <a:lumOff val="40000"/>
                            </a:schemeClr>
                          </a:solidFill>
                          <a:effectLst/>
                          <a:latin typeface="+mn-lt"/>
                          <a:ea typeface="+mn-ea"/>
                          <a:cs typeface="+mn-cs"/>
                        </a:rPr>
                        <a:t>Integratability</a:t>
                      </a:r>
                      <a:r>
                        <a:rPr lang="en-AU" sz="1000" b="0" i="0" kern="1200" dirty="0">
                          <a:solidFill>
                            <a:schemeClr val="bg2">
                              <a:lumMod val="60000"/>
                              <a:lumOff val="40000"/>
                            </a:schemeClr>
                          </a:solidFill>
                          <a:effectLst/>
                          <a:latin typeface="+mn-lt"/>
                          <a:ea typeface="+mn-ea"/>
                          <a:cs typeface="+mn-cs"/>
                        </a:rPr>
                        <a:t> </a:t>
                      </a:r>
                      <a:endParaRPr lang="en-AU" sz="1000" b="0" i="0" kern="1200" dirty="0">
                        <a:solidFill>
                          <a:schemeClr val="bg2">
                            <a:lumMod val="60000"/>
                            <a:lumOff val="40000"/>
                          </a:schemeClr>
                        </a:solidFill>
                        <a:latin typeface="+mn-lt"/>
                        <a:ea typeface="+mn-ea"/>
                        <a:cs typeface="+mn-cs"/>
                      </a:endParaRPr>
                    </a:p>
                  </a:txBody>
                  <a:tcPr marL="68580" marR="68580" marT="34290" marB="34290"/>
                </a:tc>
                <a:extLst>
                  <a:ext uri="{0D108BD9-81ED-4DB2-BD59-A6C34878D82A}">
                    <a16:rowId xmlns:a16="http://schemas.microsoft.com/office/drawing/2014/main" val="10013"/>
                  </a:ext>
                </a:extLst>
              </a:tr>
            </a:tbl>
          </a:graphicData>
        </a:graphic>
      </p:graphicFrame>
      <p:sp>
        <p:nvSpPr>
          <p:cNvPr id="10" name="Rectangle 9"/>
          <p:cNvSpPr/>
          <p:nvPr/>
        </p:nvSpPr>
        <p:spPr>
          <a:xfrm>
            <a:off x="1741722" y="591887"/>
            <a:ext cx="5703808" cy="358245"/>
          </a:xfrm>
          <a:prstGeom prst="rect">
            <a:avLst/>
          </a:prstGeom>
        </p:spPr>
        <p:style>
          <a:lnRef idx="2">
            <a:schemeClr val="accent1"/>
          </a:lnRef>
          <a:fillRef idx="1">
            <a:schemeClr val="lt1"/>
          </a:fillRef>
          <a:effectRef idx="0">
            <a:schemeClr val="accent1"/>
          </a:effectRef>
          <a:fontRef idx="minor">
            <a:schemeClr val="dk1"/>
          </a:fontRef>
        </p:style>
        <p:txBody>
          <a:bodyPr wrap="square" lIns="80461" tIns="40230" rIns="80461" bIns="40230">
            <a:spAutoFit/>
          </a:bodyPr>
          <a:lstStyle/>
          <a:p>
            <a:r>
              <a:rPr lang="en-AU" sz="900" dirty="0">
                <a:solidFill>
                  <a:srgbClr val="FF0000"/>
                </a:solidFill>
              </a:rPr>
              <a:t>Red = Continuous Architecture is driven by Continuous Delivery(CD)/Integration Focused Quality Drivers       </a:t>
            </a:r>
            <a:br>
              <a:rPr lang="en-AU" sz="900" dirty="0">
                <a:solidFill>
                  <a:srgbClr val="FF0000"/>
                </a:solidFill>
              </a:rPr>
            </a:br>
            <a:r>
              <a:rPr lang="en-AU" sz="900" dirty="0">
                <a:solidFill>
                  <a:schemeClr val="bg2">
                    <a:lumMod val="60000"/>
                    <a:lumOff val="40000"/>
                  </a:schemeClr>
                </a:solidFill>
              </a:rPr>
              <a:t>Purple = Immediately Impacted by CD Qualities.</a:t>
            </a:r>
            <a:endParaRPr lang="en-AU" sz="900" dirty="0">
              <a:solidFill>
                <a:srgbClr val="FF0000"/>
              </a:solidFill>
            </a:endParaRPr>
          </a:p>
        </p:txBody>
      </p:sp>
      <p:sp>
        <p:nvSpPr>
          <p:cNvPr id="6" name="Rectangle 5"/>
          <p:cNvSpPr/>
          <p:nvPr/>
        </p:nvSpPr>
        <p:spPr>
          <a:xfrm>
            <a:off x="1156971" y="591887"/>
            <a:ext cx="504687" cy="358245"/>
          </a:xfrm>
          <a:prstGeom prst="rect">
            <a:avLst/>
          </a:prstGeom>
        </p:spPr>
        <p:style>
          <a:lnRef idx="2">
            <a:schemeClr val="accent1"/>
          </a:lnRef>
          <a:fillRef idx="1">
            <a:schemeClr val="lt1"/>
          </a:fillRef>
          <a:effectRef idx="0">
            <a:schemeClr val="accent1"/>
          </a:effectRef>
          <a:fontRef idx="minor">
            <a:schemeClr val="dk1"/>
          </a:fontRef>
        </p:style>
        <p:txBody>
          <a:bodyPr wrap="square" lIns="80461" tIns="40230" rIns="80461" bIns="40230">
            <a:noAutofit/>
          </a:bodyPr>
          <a:lstStyle/>
          <a:p>
            <a:r>
              <a:rPr lang="en-AU" sz="900" dirty="0">
                <a:solidFill>
                  <a:srgbClr val="000000"/>
                </a:solidFill>
              </a:rPr>
              <a:t>Key</a:t>
            </a:r>
          </a:p>
        </p:txBody>
      </p:sp>
    </p:spTree>
    <p:extLst>
      <p:ext uri="{BB962C8B-B14F-4D97-AF65-F5344CB8AC3E}">
        <p14:creationId xmlns:p14="http://schemas.microsoft.com/office/powerpoint/2010/main" val="211285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2"/>
          <p:cNvSpPr>
            <a:spLocks noGrp="1" noChangeArrowheads="1"/>
          </p:cNvSpPr>
          <p:nvPr>
            <p:ph type="title"/>
          </p:nvPr>
        </p:nvSpPr>
        <p:spPr>
          <a:noFill/>
        </p:spPr>
        <p:txBody>
          <a:bodyPr lIns="29848" tIns="29848" rIns="29848" bIns="29848" anchor="ctr"/>
          <a:lstStyle/>
          <a:p>
            <a:pPr defTabSz="734693"/>
            <a:r>
              <a:rPr lang="en-US" dirty="0"/>
              <a:t>What is Architecture?</a:t>
            </a:r>
          </a:p>
        </p:txBody>
      </p:sp>
      <p:sp>
        <p:nvSpPr>
          <p:cNvPr id="183299" name="Rectangle 3"/>
          <p:cNvSpPr>
            <a:spLocks noGrp="1" noChangeArrowheads="1"/>
          </p:cNvSpPr>
          <p:nvPr>
            <p:ph type="body" sz="quarter" idx="14"/>
          </p:nvPr>
        </p:nvSpPr>
        <p:spPr>
          <a:xfrm>
            <a:off x="358776" y="783458"/>
            <a:ext cx="8449944" cy="3798588"/>
          </a:xfrm>
          <a:noFill/>
        </p:spPr>
        <p:txBody>
          <a:bodyPr lIns="65437" tIns="32144" rIns="65437" bIns="32144"/>
          <a:lstStyle/>
          <a:p>
            <a:r>
              <a:rPr lang="en-AU" sz="1600" i="1" dirty="0"/>
              <a:t>Architecture is a set of structuring principles that enables a system to be comprised of a set of simpler systems, each with its own local context that is independent of but not inconsistent with the context of the larger system as a whole.																																			</a:t>
            </a:r>
            <a:r>
              <a:rPr lang="en-AU" sz="1600" dirty="0"/>
              <a:t>Sun</a:t>
            </a:r>
          </a:p>
          <a:p>
            <a:endParaRPr lang="en-AU" sz="1600" i="1" dirty="0"/>
          </a:p>
          <a:p>
            <a:r>
              <a:rPr lang="en-US" sz="1600" i="1" dirty="0"/>
              <a:t>“...the </a:t>
            </a:r>
            <a:r>
              <a:rPr lang="en-US" sz="1600" i="1" dirty="0">
                <a:solidFill>
                  <a:srgbClr val="FFC000"/>
                </a:solidFill>
              </a:rPr>
              <a:t>structure</a:t>
            </a:r>
            <a:r>
              <a:rPr lang="en-US" sz="1600" i="1" dirty="0"/>
              <a:t> or structures of the system, which comprise software </a:t>
            </a:r>
            <a:r>
              <a:rPr lang="en-US" sz="1600" i="1" dirty="0">
                <a:solidFill>
                  <a:srgbClr val="FFC000"/>
                </a:solidFill>
              </a:rPr>
              <a:t>components</a:t>
            </a:r>
            <a:r>
              <a:rPr lang="en-US" sz="1600" i="1" dirty="0"/>
              <a:t>, the </a:t>
            </a:r>
            <a:r>
              <a:rPr lang="en-US" sz="1600" i="1" dirty="0">
                <a:solidFill>
                  <a:srgbClr val="FFC000"/>
                </a:solidFill>
              </a:rPr>
              <a:t>externally visible properties</a:t>
            </a:r>
            <a:r>
              <a:rPr lang="en-US" sz="1600" i="1" dirty="0"/>
              <a:t> of those components, and the </a:t>
            </a:r>
            <a:r>
              <a:rPr lang="en-US" sz="1600" i="1" dirty="0">
                <a:solidFill>
                  <a:srgbClr val="FFC000"/>
                </a:solidFill>
              </a:rPr>
              <a:t>relationships</a:t>
            </a:r>
            <a:r>
              <a:rPr lang="en-US" sz="1600" i="1" dirty="0"/>
              <a:t> among them.</a:t>
            </a:r>
            <a:r>
              <a:rPr lang="en-AU" sz="1600" i="1" dirty="0"/>
              <a:t> By “externally visible” properties, we are referring to those assumptions other components can make of a component, such as its provided services, performance characteristics, fault handling, shared resource usage, and so on </a:t>
            </a:r>
            <a:r>
              <a:rPr lang="en-US" sz="1600" i="1" dirty="0"/>
              <a:t>” </a:t>
            </a:r>
          </a:p>
          <a:p>
            <a:pPr marL="252551" indent="-252551" defTabSz="734693">
              <a:buNone/>
            </a:pPr>
            <a:endParaRPr lang="en-US" sz="1600" dirty="0"/>
          </a:p>
          <a:p>
            <a:pPr marL="252551" indent="-252551" algn="ctr" defTabSz="734693">
              <a:buNone/>
            </a:pPr>
            <a:r>
              <a:rPr lang="en-US" sz="1600" dirty="0"/>
              <a:t>			Bass, Clements, </a:t>
            </a:r>
            <a:r>
              <a:rPr lang="en-US" sz="1600" dirty="0" err="1"/>
              <a:t>Kaxman</a:t>
            </a:r>
            <a:r>
              <a:rPr lang="en-US" sz="1600" dirty="0"/>
              <a:t>, </a:t>
            </a:r>
            <a:r>
              <a:rPr lang="en-US" sz="1600" i="1" dirty="0"/>
              <a:t>Software Architecture in Practice</a:t>
            </a:r>
            <a:endParaRPr lang="en-US" sz="1600" dirty="0"/>
          </a:p>
        </p:txBody>
      </p:sp>
    </p:spTree>
    <p:extLst>
      <p:ext uri="{BB962C8B-B14F-4D97-AF65-F5344CB8AC3E}">
        <p14:creationId xmlns:p14="http://schemas.microsoft.com/office/powerpoint/2010/main" val="1358284873"/>
      </p:ext>
    </p:extLst>
  </p:cSld>
  <p:clrMapOvr>
    <a:masterClrMapping/>
  </p:clrMapOvr>
  <p:transition>
    <p:wipe dir="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Quality Tree – Capturing NFRs - Example, </a:t>
            </a:r>
          </a:p>
        </p:txBody>
      </p:sp>
      <p:sp>
        <p:nvSpPr>
          <p:cNvPr id="5" name="TextBox 4"/>
          <p:cNvSpPr txBox="1"/>
          <p:nvPr/>
        </p:nvSpPr>
        <p:spPr>
          <a:xfrm>
            <a:off x="788937" y="2423779"/>
            <a:ext cx="763674" cy="395697"/>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System’s</a:t>
            </a:r>
          </a:p>
          <a:p>
            <a:pPr algn="ctr"/>
            <a:r>
              <a:rPr lang="en-AU" sz="1050" dirty="0"/>
              <a:t>Utility</a:t>
            </a:r>
          </a:p>
        </p:txBody>
      </p:sp>
      <p:sp>
        <p:nvSpPr>
          <p:cNvPr id="6" name="Rectangle 5"/>
          <p:cNvSpPr/>
          <p:nvPr/>
        </p:nvSpPr>
        <p:spPr>
          <a:xfrm>
            <a:off x="1930668" y="1304187"/>
            <a:ext cx="990056" cy="571500"/>
          </a:xfrm>
          <a:prstGeom prst="rect">
            <a:avLst/>
          </a:prstGeom>
        </p:spPr>
        <p:style>
          <a:lnRef idx="1">
            <a:schemeClr val="accent2"/>
          </a:lnRef>
          <a:fillRef idx="2">
            <a:schemeClr val="accent2"/>
          </a:fillRef>
          <a:effectRef idx="1">
            <a:schemeClr val="accent2"/>
          </a:effectRef>
          <a:fontRef idx="minor">
            <a:schemeClr val="dk1"/>
          </a:fontRef>
        </p:style>
        <p:txBody>
          <a:bodyPr lIns="71828" tIns="35915" rIns="71828" bIns="35915" rtlCol="0" anchor="ctr"/>
          <a:lstStyle/>
          <a:p>
            <a:pPr algn="ctr"/>
            <a:r>
              <a:rPr lang="en-AU" sz="1050" dirty="0"/>
              <a:t>Performance</a:t>
            </a:r>
          </a:p>
        </p:txBody>
      </p:sp>
      <p:sp>
        <p:nvSpPr>
          <p:cNvPr id="7" name="Rectangle 6"/>
          <p:cNvSpPr/>
          <p:nvPr/>
        </p:nvSpPr>
        <p:spPr>
          <a:xfrm>
            <a:off x="5143195" y="1139652"/>
            <a:ext cx="2193527" cy="329645"/>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Minimise storage latency on customer DB to 100ms</a:t>
            </a:r>
          </a:p>
        </p:txBody>
      </p:sp>
      <p:sp>
        <p:nvSpPr>
          <p:cNvPr id="14" name="Rectangle 13"/>
          <p:cNvSpPr/>
          <p:nvPr/>
        </p:nvSpPr>
        <p:spPr>
          <a:xfrm>
            <a:off x="1930668" y="2388008"/>
            <a:ext cx="990056" cy="571500"/>
          </a:xfrm>
          <a:prstGeom prst="rect">
            <a:avLst/>
          </a:prstGeom>
        </p:spPr>
        <p:style>
          <a:lnRef idx="1">
            <a:schemeClr val="accent2"/>
          </a:lnRef>
          <a:fillRef idx="2">
            <a:schemeClr val="accent2"/>
          </a:fillRef>
          <a:effectRef idx="1">
            <a:schemeClr val="accent2"/>
          </a:effectRef>
          <a:fontRef idx="minor">
            <a:schemeClr val="dk1"/>
          </a:fontRef>
        </p:style>
        <p:txBody>
          <a:bodyPr lIns="71828" tIns="35915" rIns="71828" bIns="35915" rtlCol="0" anchor="ctr"/>
          <a:lstStyle/>
          <a:p>
            <a:pPr algn="ctr"/>
            <a:r>
              <a:rPr lang="en-AU" sz="1050" dirty="0"/>
              <a:t>Availability</a:t>
            </a:r>
          </a:p>
        </p:txBody>
      </p:sp>
      <p:sp>
        <p:nvSpPr>
          <p:cNvPr id="15" name="Rectangle 14"/>
          <p:cNvSpPr/>
          <p:nvPr/>
        </p:nvSpPr>
        <p:spPr>
          <a:xfrm>
            <a:off x="1930668" y="3664174"/>
            <a:ext cx="990056" cy="571500"/>
          </a:xfrm>
          <a:prstGeom prst="rect">
            <a:avLst/>
          </a:prstGeom>
        </p:spPr>
        <p:style>
          <a:lnRef idx="1">
            <a:schemeClr val="accent2"/>
          </a:lnRef>
          <a:fillRef idx="2">
            <a:schemeClr val="accent2"/>
          </a:fillRef>
          <a:effectRef idx="1">
            <a:schemeClr val="accent2"/>
          </a:effectRef>
          <a:fontRef idx="minor">
            <a:schemeClr val="dk1"/>
          </a:fontRef>
        </p:style>
        <p:txBody>
          <a:bodyPr lIns="71828" tIns="35915" rIns="71828" bIns="35915" rtlCol="0" anchor="ctr"/>
          <a:lstStyle/>
          <a:p>
            <a:pPr algn="ctr"/>
            <a:r>
              <a:rPr lang="en-AU" sz="1050" dirty="0"/>
              <a:t>Security</a:t>
            </a:r>
          </a:p>
        </p:txBody>
      </p:sp>
      <p:cxnSp>
        <p:nvCxnSpPr>
          <p:cNvPr id="20" name="Straight Arrow Connector 19"/>
          <p:cNvCxnSpPr>
            <a:stCxn id="5" idx="3"/>
            <a:endCxn id="6" idx="1"/>
          </p:cNvCxnSpPr>
          <p:nvPr/>
        </p:nvCxnSpPr>
        <p:spPr>
          <a:xfrm flipV="1">
            <a:off x="1552611" y="1589937"/>
            <a:ext cx="378057" cy="1031691"/>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19"/>
          <p:cNvCxnSpPr>
            <a:stCxn id="5" idx="3"/>
            <a:endCxn id="14" idx="1"/>
          </p:cNvCxnSpPr>
          <p:nvPr/>
        </p:nvCxnSpPr>
        <p:spPr>
          <a:xfrm>
            <a:off x="1552611" y="2621628"/>
            <a:ext cx="378057" cy="5213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19"/>
          <p:cNvCxnSpPr>
            <a:stCxn id="5" idx="3"/>
            <a:endCxn id="15" idx="1"/>
          </p:cNvCxnSpPr>
          <p:nvPr/>
        </p:nvCxnSpPr>
        <p:spPr>
          <a:xfrm>
            <a:off x="1552611" y="2621628"/>
            <a:ext cx="378057" cy="1328296"/>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19"/>
          <p:cNvCxnSpPr>
            <a:stCxn id="6" idx="3"/>
            <a:endCxn id="26" idx="1"/>
          </p:cNvCxnSpPr>
          <p:nvPr/>
        </p:nvCxnSpPr>
        <p:spPr>
          <a:xfrm flipV="1">
            <a:off x="2920724" y="1334659"/>
            <a:ext cx="376011" cy="255278"/>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19"/>
          <p:cNvCxnSpPr>
            <a:stCxn id="6" idx="3"/>
            <a:endCxn id="28" idx="1"/>
          </p:cNvCxnSpPr>
          <p:nvPr/>
        </p:nvCxnSpPr>
        <p:spPr>
          <a:xfrm>
            <a:off x="2920724" y="1589937"/>
            <a:ext cx="376011" cy="245251"/>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19"/>
          <p:cNvCxnSpPr>
            <a:stCxn id="14" idx="3"/>
            <a:endCxn id="29" idx="1"/>
          </p:cNvCxnSpPr>
          <p:nvPr/>
        </p:nvCxnSpPr>
        <p:spPr>
          <a:xfrm flipV="1">
            <a:off x="2920724" y="2488132"/>
            <a:ext cx="376011" cy="185626"/>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19"/>
          <p:cNvCxnSpPr>
            <a:stCxn id="15" idx="3"/>
            <a:endCxn id="34" idx="1"/>
          </p:cNvCxnSpPr>
          <p:nvPr/>
        </p:nvCxnSpPr>
        <p:spPr>
          <a:xfrm>
            <a:off x="2920724" y="3949924"/>
            <a:ext cx="360127" cy="20844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19"/>
          <p:cNvCxnSpPr>
            <a:stCxn id="15" idx="3"/>
            <a:endCxn id="32" idx="1"/>
          </p:cNvCxnSpPr>
          <p:nvPr/>
        </p:nvCxnSpPr>
        <p:spPr>
          <a:xfrm flipV="1">
            <a:off x="2920724" y="3729223"/>
            <a:ext cx="360127" cy="220701"/>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3296735" y="1217602"/>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Latency</a:t>
            </a:r>
          </a:p>
        </p:txBody>
      </p:sp>
      <p:sp>
        <p:nvSpPr>
          <p:cNvPr id="28" name="TextBox 27"/>
          <p:cNvSpPr txBox="1"/>
          <p:nvPr/>
        </p:nvSpPr>
        <p:spPr>
          <a:xfrm>
            <a:off x="3296735" y="1718131"/>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Throughput</a:t>
            </a:r>
          </a:p>
        </p:txBody>
      </p:sp>
      <p:sp>
        <p:nvSpPr>
          <p:cNvPr id="29" name="TextBox 28"/>
          <p:cNvSpPr txBox="1"/>
          <p:nvPr/>
        </p:nvSpPr>
        <p:spPr>
          <a:xfrm>
            <a:off x="3296735" y="2371075"/>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H/W Failure</a:t>
            </a:r>
          </a:p>
        </p:txBody>
      </p:sp>
      <p:sp>
        <p:nvSpPr>
          <p:cNvPr id="31" name="TextBox 30"/>
          <p:cNvSpPr txBox="1"/>
          <p:nvPr/>
        </p:nvSpPr>
        <p:spPr>
          <a:xfrm>
            <a:off x="3296735" y="2874608"/>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Changed COTS</a:t>
            </a:r>
          </a:p>
        </p:txBody>
      </p:sp>
      <p:sp>
        <p:nvSpPr>
          <p:cNvPr id="32" name="TextBox 31"/>
          <p:cNvSpPr txBox="1"/>
          <p:nvPr/>
        </p:nvSpPr>
        <p:spPr>
          <a:xfrm>
            <a:off x="3280851" y="3612166"/>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Confidentiality</a:t>
            </a:r>
          </a:p>
        </p:txBody>
      </p:sp>
      <p:sp>
        <p:nvSpPr>
          <p:cNvPr id="34" name="TextBox 33"/>
          <p:cNvSpPr txBox="1"/>
          <p:nvPr/>
        </p:nvSpPr>
        <p:spPr>
          <a:xfrm>
            <a:off x="3280851" y="4041307"/>
            <a:ext cx="1114425" cy="234114"/>
          </a:xfrm>
          <a:prstGeom prst="rect">
            <a:avLst/>
          </a:prstGeom>
        </p:spPr>
        <p:style>
          <a:lnRef idx="1">
            <a:schemeClr val="accent1"/>
          </a:lnRef>
          <a:fillRef idx="2">
            <a:schemeClr val="accent1"/>
          </a:fillRef>
          <a:effectRef idx="1">
            <a:schemeClr val="accent1"/>
          </a:effectRef>
          <a:fontRef idx="minor">
            <a:schemeClr val="dk1"/>
          </a:fontRef>
        </p:style>
        <p:txBody>
          <a:bodyPr wrap="square" lIns="71828" tIns="35915" rIns="71828" bIns="35915" rtlCol="0">
            <a:spAutoFit/>
          </a:bodyPr>
          <a:lstStyle/>
          <a:p>
            <a:pPr algn="ctr"/>
            <a:r>
              <a:rPr lang="en-AU" sz="1050" dirty="0"/>
              <a:t>Integrity</a:t>
            </a:r>
          </a:p>
        </p:txBody>
      </p:sp>
      <p:sp>
        <p:nvSpPr>
          <p:cNvPr id="37" name="Rectangle 36"/>
          <p:cNvSpPr/>
          <p:nvPr/>
        </p:nvSpPr>
        <p:spPr>
          <a:xfrm>
            <a:off x="5143195" y="1586354"/>
            <a:ext cx="2212981" cy="365898"/>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Stream 200 video in real </a:t>
            </a:r>
            <a:r>
              <a:rPr lang="en-AU" sz="1050"/>
              <a:t>time concurrently</a:t>
            </a:r>
            <a:endParaRPr lang="en-AU" sz="1050" dirty="0"/>
          </a:p>
        </p:txBody>
      </p:sp>
      <p:sp>
        <p:nvSpPr>
          <p:cNvPr id="38" name="Rectangle 37"/>
          <p:cNvSpPr/>
          <p:nvPr/>
        </p:nvSpPr>
        <p:spPr>
          <a:xfrm>
            <a:off x="5143195" y="2760777"/>
            <a:ext cx="2193527" cy="509528"/>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Power outage requires redirect to DR site within 3 seconds</a:t>
            </a:r>
          </a:p>
        </p:txBody>
      </p:sp>
      <p:sp>
        <p:nvSpPr>
          <p:cNvPr id="39" name="Rectangle 38"/>
          <p:cNvSpPr/>
          <p:nvPr/>
        </p:nvSpPr>
        <p:spPr>
          <a:xfrm>
            <a:off x="5143195" y="3419702"/>
            <a:ext cx="2193527" cy="317909"/>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Restart after disk failure in 5 minutes</a:t>
            </a:r>
          </a:p>
        </p:txBody>
      </p:sp>
      <p:sp>
        <p:nvSpPr>
          <p:cNvPr id="40" name="Rectangle 39"/>
          <p:cNvSpPr/>
          <p:nvPr/>
        </p:nvSpPr>
        <p:spPr>
          <a:xfrm>
            <a:off x="5128896" y="3910609"/>
            <a:ext cx="2185171" cy="336615"/>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Credit card transactions are secure 99.999% of time</a:t>
            </a:r>
          </a:p>
        </p:txBody>
      </p:sp>
      <p:sp>
        <p:nvSpPr>
          <p:cNvPr id="42" name="Rectangle 41"/>
          <p:cNvSpPr/>
          <p:nvPr/>
        </p:nvSpPr>
        <p:spPr>
          <a:xfrm>
            <a:off x="5123740" y="4438393"/>
            <a:ext cx="2184296" cy="228600"/>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Data is encrypted 256 Bit</a:t>
            </a:r>
          </a:p>
        </p:txBody>
      </p:sp>
      <p:cxnSp>
        <p:nvCxnSpPr>
          <p:cNvPr id="43" name="Straight Arrow Connector 19"/>
          <p:cNvCxnSpPr>
            <a:stCxn id="14" idx="3"/>
            <a:endCxn id="31" idx="1"/>
          </p:cNvCxnSpPr>
          <p:nvPr/>
        </p:nvCxnSpPr>
        <p:spPr>
          <a:xfrm>
            <a:off x="2920724" y="2673758"/>
            <a:ext cx="376011" cy="317907"/>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19"/>
          <p:cNvCxnSpPr>
            <a:stCxn id="26" idx="3"/>
            <a:endCxn id="7" idx="1"/>
          </p:cNvCxnSpPr>
          <p:nvPr/>
        </p:nvCxnSpPr>
        <p:spPr>
          <a:xfrm flipV="1">
            <a:off x="4411160" y="1304475"/>
            <a:ext cx="732035" cy="30184"/>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19"/>
          <p:cNvCxnSpPr>
            <a:stCxn id="26" idx="3"/>
            <a:endCxn id="37" idx="1"/>
          </p:cNvCxnSpPr>
          <p:nvPr/>
        </p:nvCxnSpPr>
        <p:spPr>
          <a:xfrm>
            <a:off x="4411160" y="1334659"/>
            <a:ext cx="732035" cy="434644"/>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19"/>
          <p:cNvCxnSpPr>
            <a:stCxn id="29" idx="3"/>
            <a:endCxn id="38" idx="1"/>
          </p:cNvCxnSpPr>
          <p:nvPr/>
        </p:nvCxnSpPr>
        <p:spPr>
          <a:xfrm>
            <a:off x="4411160" y="2488132"/>
            <a:ext cx="732035" cy="527409"/>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19"/>
          <p:cNvCxnSpPr>
            <a:stCxn id="29" idx="3"/>
            <a:endCxn id="39" idx="1"/>
          </p:cNvCxnSpPr>
          <p:nvPr/>
        </p:nvCxnSpPr>
        <p:spPr>
          <a:xfrm>
            <a:off x="4411160" y="2488132"/>
            <a:ext cx="732035" cy="1090525"/>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19"/>
          <p:cNvCxnSpPr>
            <a:stCxn id="32" idx="3"/>
            <a:endCxn id="40" idx="1"/>
          </p:cNvCxnSpPr>
          <p:nvPr/>
        </p:nvCxnSpPr>
        <p:spPr>
          <a:xfrm>
            <a:off x="4395276" y="3729223"/>
            <a:ext cx="733620" cy="349694"/>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19"/>
          <p:cNvCxnSpPr>
            <a:stCxn id="34" idx="3"/>
            <a:endCxn id="42" idx="1"/>
          </p:cNvCxnSpPr>
          <p:nvPr/>
        </p:nvCxnSpPr>
        <p:spPr>
          <a:xfrm>
            <a:off x="4395276" y="4158364"/>
            <a:ext cx="728464" cy="394329"/>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19"/>
          <p:cNvCxnSpPr>
            <a:stCxn id="32" idx="3"/>
            <a:endCxn id="42" idx="1"/>
          </p:cNvCxnSpPr>
          <p:nvPr/>
        </p:nvCxnSpPr>
        <p:spPr>
          <a:xfrm>
            <a:off x="4395276" y="3729223"/>
            <a:ext cx="728464" cy="82347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5123742" y="2171396"/>
            <a:ext cx="2212981" cy="330241"/>
          </a:xfrm>
          <a:prstGeom prst="rect">
            <a:avLst/>
          </a:prstGeom>
        </p:spPr>
        <p:style>
          <a:lnRef idx="1">
            <a:schemeClr val="accent3"/>
          </a:lnRef>
          <a:fillRef idx="2">
            <a:schemeClr val="accent3"/>
          </a:fillRef>
          <a:effectRef idx="1">
            <a:schemeClr val="accent3"/>
          </a:effectRef>
          <a:fontRef idx="minor">
            <a:schemeClr val="dk1"/>
          </a:fontRef>
        </p:style>
        <p:txBody>
          <a:bodyPr lIns="71828" tIns="35915" rIns="71828" bIns="35915" rtlCol="0" anchor="ctr"/>
          <a:lstStyle/>
          <a:p>
            <a:pPr algn="ctr"/>
            <a:r>
              <a:rPr lang="en-AU" sz="1050" dirty="0"/>
              <a:t>Maximise throughput to authentications server</a:t>
            </a:r>
          </a:p>
        </p:txBody>
      </p:sp>
      <p:cxnSp>
        <p:nvCxnSpPr>
          <p:cNvPr id="52" name="Straight Arrow Connector 19"/>
          <p:cNvCxnSpPr>
            <a:stCxn id="28" idx="3"/>
            <a:endCxn id="50" idx="1"/>
          </p:cNvCxnSpPr>
          <p:nvPr/>
        </p:nvCxnSpPr>
        <p:spPr>
          <a:xfrm>
            <a:off x="4411160" y="1835188"/>
            <a:ext cx="712582" cy="501329"/>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840974" y="785154"/>
            <a:ext cx="1208812" cy="246680"/>
          </a:xfrm>
          <a:prstGeom prst="rect">
            <a:avLst/>
          </a:prstGeom>
          <a:noFill/>
        </p:spPr>
        <p:txBody>
          <a:bodyPr wrap="none" lIns="61414" tIns="30707" rIns="61414" bIns="30707" rtlCol="0">
            <a:spAutoFit/>
          </a:bodyPr>
          <a:lstStyle/>
          <a:p>
            <a:r>
              <a:rPr lang="en-AU" sz="1200" dirty="0">
                <a:solidFill>
                  <a:srgbClr val="44484F"/>
                </a:solidFill>
                <a:latin typeface="Arial"/>
                <a:cs typeface="Arial"/>
              </a:rPr>
              <a:t>Quality Attribute</a:t>
            </a:r>
          </a:p>
        </p:txBody>
      </p:sp>
      <p:sp>
        <p:nvSpPr>
          <p:cNvPr id="44" name="TextBox 43"/>
          <p:cNvSpPr txBox="1"/>
          <p:nvPr/>
        </p:nvSpPr>
        <p:spPr>
          <a:xfrm>
            <a:off x="3413976" y="785154"/>
            <a:ext cx="907896" cy="246680"/>
          </a:xfrm>
          <a:prstGeom prst="rect">
            <a:avLst/>
          </a:prstGeom>
          <a:noFill/>
        </p:spPr>
        <p:txBody>
          <a:bodyPr wrap="none" lIns="61414" tIns="30707" rIns="61414" bIns="30707" rtlCol="0">
            <a:spAutoFit/>
          </a:bodyPr>
          <a:lstStyle/>
          <a:p>
            <a:r>
              <a:rPr lang="en-AU" sz="1200" dirty="0">
                <a:solidFill>
                  <a:srgbClr val="44484F"/>
                </a:solidFill>
                <a:latin typeface="Arial"/>
                <a:cs typeface="Arial"/>
              </a:rPr>
              <a:t>Refinement</a:t>
            </a:r>
          </a:p>
        </p:txBody>
      </p:sp>
      <p:sp>
        <p:nvSpPr>
          <p:cNvPr id="46" name="TextBox 45"/>
          <p:cNvSpPr txBox="1"/>
          <p:nvPr/>
        </p:nvSpPr>
        <p:spPr>
          <a:xfrm>
            <a:off x="5245209" y="666671"/>
            <a:ext cx="1944216" cy="431346"/>
          </a:xfrm>
          <a:prstGeom prst="rect">
            <a:avLst/>
          </a:prstGeom>
          <a:noFill/>
        </p:spPr>
        <p:txBody>
          <a:bodyPr wrap="square" lIns="61414" tIns="30707" rIns="61414" bIns="30707" rtlCol="0">
            <a:spAutoFit/>
          </a:bodyPr>
          <a:lstStyle/>
          <a:p>
            <a:pPr algn="ctr"/>
            <a:r>
              <a:rPr lang="en-AU" sz="1200" dirty="0">
                <a:solidFill>
                  <a:srgbClr val="44484F"/>
                </a:solidFill>
                <a:latin typeface="Arial"/>
                <a:cs typeface="Arial"/>
              </a:rPr>
              <a:t>Quality Attribute Use Cases &amp; Scenario</a:t>
            </a:r>
          </a:p>
        </p:txBody>
      </p:sp>
      <p:sp>
        <p:nvSpPr>
          <p:cNvPr id="47" name="TextBox 46"/>
          <p:cNvSpPr txBox="1"/>
          <p:nvPr/>
        </p:nvSpPr>
        <p:spPr>
          <a:xfrm>
            <a:off x="1410783" y="4501097"/>
            <a:ext cx="3029118" cy="246680"/>
          </a:xfrm>
          <a:prstGeom prst="rect">
            <a:avLst/>
          </a:prstGeom>
          <a:noFill/>
        </p:spPr>
        <p:txBody>
          <a:bodyPr wrap="none" lIns="61414" tIns="30707" rIns="61414" bIns="30707" rtlCol="0">
            <a:spAutoFit/>
          </a:bodyPr>
          <a:lstStyle/>
          <a:p>
            <a:r>
              <a:rPr lang="en-AU" sz="1200" dirty="0">
                <a:solidFill>
                  <a:srgbClr val="F9A235"/>
                </a:solidFill>
                <a:latin typeface="Arial"/>
                <a:cs typeface="Arial"/>
              </a:rPr>
              <a:t>Can be ranked by importance and difficulty</a:t>
            </a:r>
          </a:p>
        </p:txBody>
      </p:sp>
    </p:spTree>
    <p:extLst>
      <p:ext uri="{BB962C8B-B14F-4D97-AF65-F5344CB8AC3E}">
        <p14:creationId xmlns:p14="http://schemas.microsoft.com/office/powerpoint/2010/main" val="12833333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
          <p:cNvSpPr>
            <a:spLocks noGrp="1"/>
          </p:cNvSpPr>
          <p:nvPr>
            <p:ph type="title"/>
          </p:nvPr>
        </p:nvSpPr>
        <p:spPr/>
        <p:txBody>
          <a:bodyPr>
            <a:normAutofit fontScale="90000"/>
          </a:bodyPr>
          <a:lstStyle/>
          <a:p>
            <a:r>
              <a:rPr lang="en-AU" sz="2400" dirty="0"/>
              <a:t>Scenarios and Architectural Decisions</a:t>
            </a:r>
            <a:endParaRPr lang="en-AU" sz="2325" dirty="0"/>
          </a:p>
        </p:txBody>
      </p:sp>
      <p:sp>
        <p:nvSpPr>
          <p:cNvPr id="5" name="Rounded Rectangle 4"/>
          <p:cNvSpPr/>
          <p:nvPr/>
        </p:nvSpPr>
        <p:spPr bwMode="auto">
          <a:xfrm>
            <a:off x="1877463" y="4363591"/>
            <a:ext cx="1287143" cy="348406"/>
          </a:xfrm>
          <a:prstGeom prst="roundRect">
            <a:avLst/>
          </a:prstGeom>
          <a:ln>
            <a:headEnd type="none" w="med" len="med"/>
            <a:tailEnd type="triangle" w="med" len="med"/>
          </a:ln>
        </p:spPr>
        <p:style>
          <a:lnRef idx="1">
            <a:schemeClr val="accent2"/>
          </a:lnRef>
          <a:fillRef idx="2">
            <a:schemeClr val="accent2"/>
          </a:fillRef>
          <a:effectRef idx="1">
            <a:schemeClr val="accent2"/>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Non Risks</a:t>
            </a:r>
          </a:p>
        </p:txBody>
      </p:sp>
      <p:sp>
        <p:nvSpPr>
          <p:cNvPr id="7" name="Rounded Rectangle 6"/>
          <p:cNvSpPr/>
          <p:nvPr/>
        </p:nvSpPr>
        <p:spPr bwMode="auto">
          <a:xfrm>
            <a:off x="1332866" y="1809539"/>
            <a:ext cx="2376330" cy="348406"/>
          </a:xfrm>
          <a:prstGeom prst="roundRect">
            <a:avLst/>
          </a:prstGeom>
          <a:ln>
            <a:headEnd type="none" w="med" len="med"/>
            <a:tailEnd type="triangle" w="med" len="med"/>
          </a:ln>
        </p:spPr>
        <p:style>
          <a:lnRef idx="1">
            <a:schemeClr val="accent4"/>
          </a:lnRef>
          <a:fillRef idx="2">
            <a:schemeClr val="accent4"/>
          </a:fillRef>
          <a:effectRef idx="1">
            <a:schemeClr val="accent4"/>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Architectural Decisions</a:t>
            </a:r>
          </a:p>
        </p:txBody>
      </p:sp>
      <p:cxnSp>
        <p:nvCxnSpPr>
          <p:cNvPr id="11" name="Shape 29"/>
          <p:cNvCxnSpPr>
            <a:stCxn id="16" idx="2"/>
            <a:endCxn id="7" idx="0"/>
          </p:cNvCxnSpPr>
          <p:nvPr/>
        </p:nvCxnSpPr>
        <p:spPr bwMode="auto">
          <a:xfrm rot="5400000">
            <a:off x="2273390" y="1561896"/>
            <a:ext cx="495285" cy="1"/>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sp>
        <p:nvSpPr>
          <p:cNvPr id="15" name="Rounded Rectangle 14"/>
          <p:cNvSpPr/>
          <p:nvPr/>
        </p:nvSpPr>
        <p:spPr bwMode="auto">
          <a:xfrm>
            <a:off x="1038625" y="3428975"/>
            <a:ext cx="1287143" cy="348406"/>
          </a:xfrm>
          <a:prstGeom prst="roundRect">
            <a:avLst/>
          </a:prstGeom>
          <a:ln>
            <a:headEnd type="none" w="med" len="med"/>
            <a:tailEnd type="triangle" w="med" len="med"/>
          </a:ln>
        </p:spPr>
        <p:style>
          <a:lnRef idx="1">
            <a:schemeClr val="accent2"/>
          </a:lnRef>
          <a:fillRef idx="2">
            <a:schemeClr val="accent2"/>
          </a:fillRef>
          <a:effectRef idx="1">
            <a:schemeClr val="accent2"/>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Risks</a:t>
            </a:r>
          </a:p>
        </p:txBody>
      </p:sp>
      <p:sp>
        <p:nvSpPr>
          <p:cNvPr id="16" name="Rounded Rectangle 15"/>
          <p:cNvSpPr/>
          <p:nvPr/>
        </p:nvSpPr>
        <p:spPr bwMode="auto">
          <a:xfrm>
            <a:off x="1170844" y="965848"/>
            <a:ext cx="2700375" cy="348406"/>
          </a:xfrm>
          <a:prstGeom prst="roundRect">
            <a:avLst/>
          </a:prstGeom>
          <a:ln>
            <a:headEnd type="none" w="med" len="med"/>
            <a:tailEnd type="triangle" w="med" len="med"/>
          </a:ln>
        </p:spPr>
        <p:style>
          <a:lnRef idx="1">
            <a:schemeClr val="accent1"/>
          </a:lnRef>
          <a:fillRef idx="2">
            <a:schemeClr val="accent1"/>
          </a:fillRef>
          <a:effectRef idx="1">
            <a:schemeClr val="accent1"/>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Quality Attribute Scenarios</a:t>
            </a:r>
          </a:p>
        </p:txBody>
      </p:sp>
      <p:cxnSp>
        <p:nvCxnSpPr>
          <p:cNvPr id="17" name="Shape 29"/>
          <p:cNvCxnSpPr>
            <a:stCxn id="7" idx="2"/>
            <a:endCxn id="15" idx="0"/>
          </p:cNvCxnSpPr>
          <p:nvPr/>
        </p:nvCxnSpPr>
        <p:spPr bwMode="auto">
          <a:xfrm rot="5400000">
            <a:off x="1466099" y="2374043"/>
            <a:ext cx="1271030" cy="838834"/>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sp>
        <p:nvSpPr>
          <p:cNvPr id="37" name="Rectangle 36"/>
          <p:cNvSpPr/>
          <p:nvPr/>
        </p:nvSpPr>
        <p:spPr>
          <a:xfrm>
            <a:off x="5999770" y="878238"/>
            <a:ext cx="2544516" cy="3073353"/>
          </a:xfrm>
          <a:prstGeom prst="rect">
            <a:avLst/>
          </a:prstGeom>
        </p:spPr>
        <p:txBody>
          <a:bodyPr wrap="square" lIns="71828" tIns="35915" rIns="71828" bIns="35915">
            <a:spAutoFit/>
          </a:bodyPr>
          <a:lstStyle/>
          <a:p>
            <a:r>
              <a:rPr lang="en-AU" sz="1500" dirty="0"/>
              <a:t>Scenarios result in multiple architectural decisions.</a:t>
            </a:r>
          </a:p>
          <a:p>
            <a:endParaRPr lang="en-AU" sz="1500" dirty="0"/>
          </a:p>
          <a:p>
            <a:r>
              <a:rPr lang="en-AU" sz="1500" dirty="0"/>
              <a:t>Architectural decisions involve tactics, one or more becomes the chosen solution. </a:t>
            </a:r>
          </a:p>
          <a:p>
            <a:pPr marL="285750" indent="-285750">
              <a:buFont typeface="Arial" charset="0"/>
              <a:buChar char="•"/>
            </a:pPr>
            <a:r>
              <a:rPr lang="en-AU" sz="1500" dirty="0"/>
              <a:t>Need to Justify the choice.</a:t>
            </a:r>
          </a:p>
          <a:p>
            <a:endParaRPr lang="en-AU" sz="1500" dirty="0"/>
          </a:p>
          <a:p>
            <a:r>
              <a:rPr lang="en-AU" sz="1500" dirty="0"/>
              <a:t>Each decision has:</a:t>
            </a:r>
          </a:p>
          <a:p>
            <a:pPr marL="257153" indent="-257153">
              <a:buFont typeface="Arial" pitchFamily="34" charset="0"/>
              <a:buChar char="•"/>
            </a:pPr>
            <a:r>
              <a:rPr lang="en-AU" sz="1500" dirty="0"/>
              <a:t>Risks</a:t>
            </a:r>
          </a:p>
          <a:p>
            <a:pPr marL="257153" indent="-257153">
              <a:buFont typeface="Arial" pitchFamily="34" charset="0"/>
              <a:buChar char="•"/>
            </a:pPr>
            <a:r>
              <a:rPr lang="en-AU" sz="1500" dirty="0"/>
              <a:t>Non risks</a:t>
            </a:r>
          </a:p>
          <a:p>
            <a:pPr marL="257153" indent="-257153">
              <a:buFont typeface="Arial" pitchFamily="34" charset="0"/>
              <a:buChar char="•"/>
            </a:pPr>
            <a:r>
              <a:rPr lang="en-AU" sz="1500" dirty="0"/>
              <a:t>Sensitivities</a:t>
            </a:r>
          </a:p>
          <a:p>
            <a:pPr marL="257153" indent="-257153">
              <a:buFont typeface="Arial" pitchFamily="34" charset="0"/>
              <a:buChar char="•"/>
            </a:pPr>
            <a:r>
              <a:rPr lang="en-AU" sz="1500" dirty="0"/>
              <a:t>Trade offs</a:t>
            </a:r>
          </a:p>
        </p:txBody>
      </p:sp>
      <p:sp>
        <p:nvSpPr>
          <p:cNvPr id="25" name="Rounded Rectangle 24"/>
          <p:cNvSpPr/>
          <p:nvPr/>
        </p:nvSpPr>
        <p:spPr bwMode="auto">
          <a:xfrm>
            <a:off x="2977384" y="3777388"/>
            <a:ext cx="1287143" cy="348406"/>
          </a:xfrm>
          <a:prstGeom prst="roundRect">
            <a:avLst/>
          </a:prstGeom>
          <a:ln>
            <a:headEnd type="none" w="med" len="med"/>
            <a:tailEnd type="triangle" w="med" len="med"/>
          </a:ln>
        </p:spPr>
        <p:style>
          <a:lnRef idx="1">
            <a:schemeClr val="accent2"/>
          </a:lnRef>
          <a:fillRef idx="2">
            <a:schemeClr val="accent2"/>
          </a:fillRef>
          <a:effectRef idx="1">
            <a:schemeClr val="accent2"/>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Trade Offs</a:t>
            </a:r>
          </a:p>
        </p:txBody>
      </p:sp>
      <p:sp>
        <p:nvSpPr>
          <p:cNvPr id="26" name="Rounded Rectangle 25"/>
          <p:cNvSpPr/>
          <p:nvPr/>
        </p:nvSpPr>
        <p:spPr bwMode="auto">
          <a:xfrm>
            <a:off x="3857267" y="3227036"/>
            <a:ext cx="1287143" cy="348406"/>
          </a:xfrm>
          <a:prstGeom prst="roundRect">
            <a:avLst/>
          </a:prstGeom>
          <a:ln>
            <a:headEnd type="none" w="med" len="med"/>
            <a:tailEnd type="triangle" w="med" len="med"/>
          </a:ln>
        </p:spPr>
        <p:style>
          <a:lnRef idx="1">
            <a:schemeClr val="accent2"/>
          </a:lnRef>
          <a:fillRef idx="2">
            <a:schemeClr val="accent2"/>
          </a:fillRef>
          <a:effectRef idx="1">
            <a:schemeClr val="accent2"/>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Sensitivity </a:t>
            </a:r>
          </a:p>
        </p:txBody>
      </p:sp>
      <p:cxnSp>
        <p:nvCxnSpPr>
          <p:cNvPr id="27" name="Shape 29"/>
          <p:cNvCxnSpPr>
            <a:stCxn id="7" idx="2"/>
            <a:endCxn id="5" idx="0"/>
          </p:cNvCxnSpPr>
          <p:nvPr/>
        </p:nvCxnSpPr>
        <p:spPr bwMode="auto">
          <a:xfrm rot="16200000" flipH="1">
            <a:off x="1418210" y="3260766"/>
            <a:ext cx="2205646" cy="4"/>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cxnSp>
        <p:nvCxnSpPr>
          <p:cNvPr id="30" name="Shape 29"/>
          <p:cNvCxnSpPr>
            <a:stCxn id="7" idx="2"/>
            <a:endCxn id="25" idx="0"/>
          </p:cNvCxnSpPr>
          <p:nvPr/>
        </p:nvCxnSpPr>
        <p:spPr bwMode="auto">
          <a:xfrm rot="16200000" flipH="1">
            <a:off x="2261272" y="2417703"/>
            <a:ext cx="1619443" cy="1099925"/>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cxnSp>
        <p:nvCxnSpPr>
          <p:cNvPr id="33" name="Shape 29"/>
          <p:cNvCxnSpPr>
            <a:stCxn id="7" idx="2"/>
            <a:endCxn id="26" idx="0"/>
          </p:cNvCxnSpPr>
          <p:nvPr/>
        </p:nvCxnSpPr>
        <p:spPr bwMode="auto">
          <a:xfrm rot="16200000" flipH="1">
            <a:off x="2976390" y="1702586"/>
            <a:ext cx="1069091" cy="1979808"/>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sp>
        <p:nvSpPr>
          <p:cNvPr id="18" name="Rounded Rectangle 17"/>
          <p:cNvSpPr/>
          <p:nvPr/>
        </p:nvSpPr>
        <p:spPr bwMode="auto">
          <a:xfrm>
            <a:off x="4411322" y="1806412"/>
            <a:ext cx="1287143" cy="348406"/>
          </a:xfrm>
          <a:prstGeom prst="roundRect">
            <a:avLst/>
          </a:prstGeom>
          <a:ln>
            <a:headEnd type="none" w="med" len="med"/>
            <a:tailEnd type="triangle" w="med" len="med"/>
          </a:ln>
        </p:spPr>
        <p:style>
          <a:lnRef idx="1">
            <a:schemeClr val="accent3"/>
          </a:lnRef>
          <a:fillRef idx="2">
            <a:schemeClr val="accent3"/>
          </a:fillRef>
          <a:effectRef idx="1">
            <a:schemeClr val="accent3"/>
          </a:effectRef>
          <a:fontRef idx="minor">
            <a:schemeClr val="dk1"/>
          </a:fontRef>
        </p:style>
        <p:txBody>
          <a:bodyPr vert="horz" wrap="square" lIns="71828" tIns="35915" rIns="71828" bIns="35915" numCol="1" rtlCol="0" anchor="ctr" anchorCtr="0" compatLnSpc="1">
            <a:prstTxWarp prst="textNoShape">
              <a:avLst/>
            </a:prstTxWarp>
            <a:spAutoFit/>
          </a:bodyPr>
          <a:lstStyle/>
          <a:p>
            <a:pPr algn="ctr" defTabSz="718281">
              <a:spcBef>
                <a:spcPct val="50000"/>
              </a:spcBef>
            </a:pPr>
            <a:r>
              <a:rPr lang="en-AU" sz="1575" dirty="0">
                <a:solidFill>
                  <a:schemeClr val="tx1"/>
                </a:solidFill>
              </a:rPr>
              <a:t>Tactics</a:t>
            </a:r>
          </a:p>
        </p:txBody>
      </p:sp>
      <p:cxnSp>
        <p:nvCxnSpPr>
          <p:cNvPr id="19" name="Shape 29"/>
          <p:cNvCxnSpPr>
            <a:stCxn id="7" idx="3"/>
            <a:endCxn id="18" idx="1"/>
          </p:cNvCxnSpPr>
          <p:nvPr/>
        </p:nvCxnSpPr>
        <p:spPr bwMode="auto">
          <a:xfrm flipV="1">
            <a:off x="3709196" y="1980615"/>
            <a:ext cx="702126" cy="3127"/>
          </a:xfrm>
          <a:prstGeom prst="bentConnector3">
            <a:avLst>
              <a:gd name="adj1" fmla="val 50000"/>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52457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Microservice</a:t>
            </a:r>
            <a:r>
              <a:rPr lang="en-US" dirty="0"/>
              <a:t> Scalability Tactics</a:t>
            </a:r>
          </a:p>
        </p:txBody>
      </p:sp>
      <p:graphicFrame>
        <p:nvGraphicFramePr>
          <p:cNvPr id="7" name="Diagram 6"/>
          <p:cNvGraphicFramePr/>
          <p:nvPr>
            <p:extLst/>
          </p:nvPr>
        </p:nvGraphicFramePr>
        <p:xfrm>
          <a:off x="1113294" y="603798"/>
          <a:ext cx="6279397" cy="40632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77045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Microservice</a:t>
            </a:r>
            <a:r>
              <a:rPr lang="en-US" dirty="0"/>
              <a:t> Availability Tactics</a:t>
            </a:r>
          </a:p>
        </p:txBody>
      </p:sp>
      <p:graphicFrame>
        <p:nvGraphicFramePr>
          <p:cNvPr id="7" name="Diagram 6"/>
          <p:cNvGraphicFramePr/>
          <p:nvPr>
            <p:extLst/>
          </p:nvPr>
        </p:nvGraphicFramePr>
        <p:xfrm>
          <a:off x="1113294" y="603798"/>
          <a:ext cx="7178299" cy="40632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492464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E32F2D-D4A6-E34B-8DCD-10B16A075DC5}"/>
              </a:ext>
            </a:extLst>
          </p:cNvPr>
          <p:cNvSpPr>
            <a:spLocks noGrp="1"/>
          </p:cNvSpPr>
          <p:nvPr>
            <p:ph type="title"/>
          </p:nvPr>
        </p:nvSpPr>
        <p:spPr/>
        <p:txBody>
          <a:bodyPr/>
          <a:lstStyle/>
          <a:p>
            <a:r>
              <a:rPr lang="en-US" dirty="0"/>
              <a:t>Architectural Dimensions</a:t>
            </a:r>
          </a:p>
        </p:txBody>
      </p:sp>
    </p:spTree>
    <p:extLst>
      <p:ext uri="{BB962C8B-B14F-4D97-AF65-F5344CB8AC3E}">
        <p14:creationId xmlns:p14="http://schemas.microsoft.com/office/powerpoint/2010/main" val="401722439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Architectural Dimensions</a:t>
            </a:r>
          </a:p>
        </p:txBody>
      </p:sp>
      <p:cxnSp>
        <p:nvCxnSpPr>
          <p:cNvPr id="5" name="Straight Arrow Connector 4"/>
          <p:cNvCxnSpPr/>
          <p:nvPr/>
        </p:nvCxnSpPr>
        <p:spPr bwMode="auto">
          <a:xfrm flipV="1">
            <a:off x="4772123" y="2052220"/>
            <a:ext cx="0" cy="995766"/>
          </a:xfrm>
          <a:prstGeom prst="straightConnector1">
            <a:avLst/>
          </a:prstGeom>
          <a:ln w="25400">
            <a:solidFill>
              <a:schemeClr val="accent2">
                <a:lumMod val="75000"/>
              </a:schemeClr>
            </a:solidFill>
            <a:headEnd type="none" w="med" len="med"/>
            <a:tailEnd type="arrow"/>
          </a:ln>
        </p:spPr>
        <p:style>
          <a:lnRef idx="2">
            <a:schemeClr val="accent2"/>
          </a:lnRef>
          <a:fillRef idx="0">
            <a:schemeClr val="accent2"/>
          </a:fillRef>
          <a:effectRef idx="1">
            <a:schemeClr val="accent2"/>
          </a:effectRef>
          <a:fontRef idx="minor">
            <a:schemeClr val="tx1"/>
          </a:fontRef>
        </p:style>
      </p:cxnSp>
      <p:cxnSp>
        <p:nvCxnSpPr>
          <p:cNvPr id="7" name="Straight Arrow Connector 6"/>
          <p:cNvCxnSpPr/>
          <p:nvPr/>
        </p:nvCxnSpPr>
        <p:spPr bwMode="auto">
          <a:xfrm flipV="1">
            <a:off x="4772123" y="3047986"/>
            <a:ext cx="1150706" cy="5039"/>
          </a:xfrm>
          <a:prstGeom prst="straightConnector1">
            <a:avLst/>
          </a:prstGeom>
          <a:ln w="25400">
            <a:solidFill>
              <a:schemeClr val="tx2">
                <a:lumMod val="75000"/>
              </a:schemeClr>
            </a:solidFill>
            <a:headEnd type="none" w="med" len="med"/>
            <a:tailEnd type="arrow"/>
          </a:ln>
        </p:spPr>
        <p:style>
          <a:lnRef idx="2">
            <a:schemeClr val="accent2"/>
          </a:lnRef>
          <a:fillRef idx="0">
            <a:schemeClr val="accent2"/>
          </a:fillRef>
          <a:effectRef idx="1">
            <a:schemeClr val="accent2"/>
          </a:effectRef>
          <a:fontRef idx="minor">
            <a:schemeClr val="tx1"/>
          </a:fontRef>
        </p:style>
      </p:cxnSp>
      <p:cxnSp>
        <p:nvCxnSpPr>
          <p:cNvPr id="9" name="Straight Arrow Connector 8"/>
          <p:cNvCxnSpPr/>
          <p:nvPr/>
        </p:nvCxnSpPr>
        <p:spPr bwMode="auto">
          <a:xfrm flipH="1">
            <a:off x="3921601" y="3047986"/>
            <a:ext cx="850522" cy="822590"/>
          </a:xfrm>
          <a:prstGeom prst="straightConnector1">
            <a:avLst/>
          </a:prstGeom>
          <a:ln w="25400">
            <a:solidFill>
              <a:schemeClr val="accent3">
                <a:lumMod val="75000"/>
              </a:schemeClr>
            </a:solidFill>
            <a:headEnd type="none" w="med" len="med"/>
            <a:tailEnd type="arrow"/>
          </a:ln>
        </p:spPr>
        <p:style>
          <a:lnRef idx="2">
            <a:schemeClr val="accent2"/>
          </a:lnRef>
          <a:fillRef idx="0">
            <a:schemeClr val="accent2"/>
          </a:fillRef>
          <a:effectRef idx="1">
            <a:schemeClr val="accent2"/>
          </a:effectRef>
          <a:fontRef idx="minor">
            <a:schemeClr val="tx1"/>
          </a:fontRef>
        </p:style>
      </p:cxnSp>
      <p:cxnSp>
        <p:nvCxnSpPr>
          <p:cNvPr id="12" name="Straight Arrow Connector 11"/>
          <p:cNvCxnSpPr/>
          <p:nvPr/>
        </p:nvCxnSpPr>
        <p:spPr bwMode="auto">
          <a:xfrm flipH="1" flipV="1">
            <a:off x="3671448" y="2398574"/>
            <a:ext cx="1100675" cy="649413"/>
          </a:xfrm>
          <a:prstGeom prst="straightConnector1">
            <a:avLst/>
          </a:prstGeom>
          <a:ln w="25400">
            <a:solidFill>
              <a:schemeClr val="tx1">
                <a:lumMod val="85000"/>
                <a:lumOff val="15000"/>
              </a:schemeClr>
            </a:solidFill>
            <a:headEnd type="none" w="med" len="med"/>
            <a:tailEnd type="arrow"/>
          </a:ln>
        </p:spPr>
        <p:style>
          <a:lnRef idx="2">
            <a:schemeClr val="accent2"/>
          </a:lnRef>
          <a:fillRef idx="0">
            <a:schemeClr val="accent2"/>
          </a:fillRef>
          <a:effectRef idx="1">
            <a:schemeClr val="accent2"/>
          </a:effectRef>
          <a:fontRef idx="minor">
            <a:schemeClr val="tx1"/>
          </a:fontRef>
        </p:style>
      </p:cxnSp>
      <p:cxnSp>
        <p:nvCxnSpPr>
          <p:cNvPr id="15" name="Straight Arrow Connector 14"/>
          <p:cNvCxnSpPr/>
          <p:nvPr/>
        </p:nvCxnSpPr>
        <p:spPr bwMode="auto">
          <a:xfrm>
            <a:off x="4772124" y="3047987"/>
            <a:ext cx="1100675" cy="779296"/>
          </a:xfrm>
          <a:prstGeom prst="straightConnector1">
            <a:avLst/>
          </a:prstGeom>
          <a:ln w="25400">
            <a:solidFill>
              <a:srgbClr val="FF0000"/>
            </a:solidFill>
            <a:headEnd type="none" w="med" len="med"/>
            <a:tailEnd type="arrow"/>
          </a:ln>
        </p:spPr>
        <p:style>
          <a:lnRef idx="2">
            <a:schemeClr val="accent2"/>
          </a:lnRef>
          <a:fillRef idx="0">
            <a:schemeClr val="accent2"/>
          </a:fillRef>
          <a:effectRef idx="1">
            <a:schemeClr val="accent2"/>
          </a:effectRef>
          <a:fontRef idx="minor">
            <a:schemeClr val="tx1"/>
          </a:fontRef>
        </p:style>
      </p:cxnSp>
      <p:sp>
        <p:nvSpPr>
          <p:cNvPr id="21" name="TextBox 20"/>
          <p:cNvSpPr txBox="1"/>
          <p:nvPr/>
        </p:nvSpPr>
        <p:spPr>
          <a:xfrm>
            <a:off x="4221786" y="1749161"/>
            <a:ext cx="827539" cy="306531"/>
          </a:xfrm>
          <a:prstGeom prst="rect">
            <a:avLst/>
          </a:prstGeom>
          <a:noFill/>
        </p:spPr>
        <p:txBody>
          <a:bodyPr wrap="none" lIns="59724" tIns="29863" rIns="59724" bIns="29863" rtlCol="0">
            <a:spAutoFit/>
          </a:bodyPr>
          <a:lstStyle/>
          <a:p>
            <a:r>
              <a:rPr lang="en-AU" sz="1600" dirty="0"/>
              <a:t>Capacity</a:t>
            </a:r>
          </a:p>
        </p:txBody>
      </p:sp>
      <p:sp>
        <p:nvSpPr>
          <p:cNvPr id="22" name="TextBox 21"/>
          <p:cNvSpPr txBox="1"/>
          <p:nvPr/>
        </p:nvSpPr>
        <p:spPr>
          <a:xfrm>
            <a:off x="5972861" y="2874810"/>
            <a:ext cx="1146152" cy="306531"/>
          </a:xfrm>
          <a:prstGeom prst="rect">
            <a:avLst/>
          </a:prstGeom>
          <a:noFill/>
        </p:spPr>
        <p:txBody>
          <a:bodyPr wrap="none" lIns="59724" tIns="29863" rIns="59724" bIns="29863" rtlCol="0">
            <a:spAutoFit/>
          </a:bodyPr>
          <a:lstStyle/>
          <a:p>
            <a:r>
              <a:rPr lang="en-AU" sz="1600" dirty="0"/>
              <a:t>Redundancy</a:t>
            </a:r>
          </a:p>
        </p:txBody>
      </p:sp>
      <p:sp>
        <p:nvSpPr>
          <p:cNvPr id="23" name="TextBox 22"/>
          <p:cNvSpPr txBox="1"/>
          <p:nvPr/>
        </p:nvSpPr>
        <p:spPr>
          <a:xfrm>
            <a:off x="5922829" y="3697399"/>
            <a:ext cx="1043944" cy="306531"/>
          </a:xfrm>
          <a:prstGeom prst="rect">
            <a:avLst/>
          </a:prstGeom>
          <a:noFill/>
        </p:spPr>
        <p:txBody>
          <a:bodyPr wrap="none" lIns="59724" tIns="29863" rIns="59724" bIns="29863" rtlCol="0">
            <a:spAutoFit/>
          </a:bodyPr>
          <a:lstStyle/>
          <a:p>
            <a:r>
              <a:rPr lang="en-AU" sz="1600" dirty="0"/>
              <a:t>Modularity</a:t>
            </a:r>
          </a:p>
        </p:txBody>
      </p:sp>
      <p:sp>
        <p:nvSpPr>
          <p:cNvPr id="24" name="TextBox 23"/>
          <p:cNvSpPr txBox="1"/>
          <p:nvPr/>
        </p:nvSpPr>
        <p:spPr>
          <a:xfrm>
            <a:off x="3171140" y="3870577"/>
            <a:ext cx="922116" cy="306531"/>
          </a:xfrm>
          <a:prstGeom prst="rect">
            <a:avLst/>
          </a:prstGeom>
          <a:noFill/>
        </p:spPr>
        <p:txBody>
          <a:bodyPr wrap="none" lIns="59724" tIns="29863" rIns="59724" bIns="29863" rtlCol="0">
            <a:spAutoFit/>
          </a:bodyPr>
          <a:lstStyle/>
          <a:p>
            <a:r>
              <a:rPr lang="en-AU" sz="1600" dirty="0"/>
              <a:t>Tolerance</a:t>
            </a:r>
          </a:p>
        </p:txBody>
      </p:sp>
      <p:sp>
        <p:nvSpPr>
          <p:cNvPr id="25" name="TextBox 24"/>
          <p:cNvSpPr txBox="1"/>
          <p:nvPr/>
        </p:nvSpPr>
        <p:spPr>
          <a:xfrm>
            <a:off x="2670833" y="2095515"/>
            <a:ext cx="929554" cy="306531"/>
          </a:xfrm>
          <a:prstGeom prst="rect">
            <a:avLst/>
          </a:prstGeom>
          <a:noFill/>
        </p:spPr>
        <p:txBody>
          <a:bodyPr wrap="none" lIns="59724" tIns="29863" rIns="59724" bIns="29863" rtlCol="0">
            <a:spAutoFit/>
          </a:bodyPr>
          <a:lstStyle/>
          <a:p>
            <a:r>
              <a:rPr lang="en-AU" sz="1600" dirty="0"/>
              <a:t>Workload</a:t>
            </a:r>
          </a:p>
        </p:txBody>
      </p:sp>
      <p:cxnSp>
        <p:nvCxnSpPr>
          <p:cNvPr id="26" name="Straight Arrow Connector 25"/>
          <p:cNvCxnSpPr/>
          <p:nvPr/>
        </p:nvCxnSpPr>
        <p:spPr bwMode="auto">
          <a:xfrm flipH="1">
            <a:off x="3571386" y="3047986"/>
            <a:ext cx="1200737" cy="129883"/>
          </a:xfrm>
          <a:prstGeom prst="straightConnector1">
            <a:avLst/>
          </a:prstGeom>
          <a:ln w="25400">
            <a:solidFill>
              <a:srgbClr val="7030A0"/>
            </a:solidFill>
            <a:headEnd type="none" w="med" len="med"/>
            <a:tailEnd type="arrow"/>
          </a:ln>
        </p:spPr>
        <p:style>
          <a:lnRef idx="2">
            <a:schemeClr val="accent2"/>
          </a:lnRef>
          <a:fillRef idx="0">
            <a:schemeClr val="accent2"/>
          </a:fillRef>
          <a:effectRef idx="1">
            <a:schemeClr val="accent2"/>
          </a:effectRef>
          <a:fontRef idx="minor">
            <a:schemeClr val="tx1"/>
          </a:fontRef>
        </p:style>
      </p:cxnSp>
      <p:sp>
        <p:nvSpPr>
          <p:cNvPr id="29" name="TextBox 28"/>
          <p:cNvSpPr txBox="1"/>
          <p:nvPr/>
        </p:nvSpPr>
        <p:spPr>
          <a:xfrm>
            <a:off x="2070466" y="3004693"/>
            <a:ext cx="1312929" cy="306531"/>
          </a:xfrm>
          <a:prstGeom prst="rect">
            <a:avLst/>
          </a:prstGeom>
          <a:noFill/>
        </p:spPr>
        <p:txBody>
          <a:bodyPr wrap="none" lIns="59724" tIns="29863" rIns="59724" bIns="29863" rtlCol="0">
            <a:spAutoFit/>
          </a:bodyPr>
          <a:lstStyle/>
          <a:p>
            <a:r>
              <a:rPr lang="en-AU" sz="1600" dirty="0"/>
              <a:t>Heterogeneity</a:t>
            </a:r>
          </a:p>
        </p:txBody>
      </p:sp>
      <p:sp>
        <p:nvSpPr>
          <p:cNvPr id="30" name="TextBox 29"/>
          <p:cNvSpPr txBox="1"/>
          <p:nvPr/>
        </p:nvSpPr>
        <p:spPr>
          <a:xfrm>
            <a:off x="358776" y="949955"/>
            <a:ext cx="7229787" cy="306531"/>
          </a:xfrm>
          <a:prstGeom prst="rect">
            <a:avLst/>
          </a:prstGeom>
          <a:noFill/>
        </p:spPr>
        <p:txBody>
          <a:bodyPr wrap="square" lIns="59724" tIns="29863" rIns="59724" bIns="29863" rtlCol="0">
            <a:spAutoFit/>
          </a:bodyPr>
          <a:lstStyle/>
          <a:p>
            <a:r>
              <a:rPr lang="en-AU" sz="1600" dirty="0"/>
              <a:t>An architectures’ Tiers and Layers can be evaluated across 6 independent variables: </a:t>
            </a:r>
          </a:p>
        </p:txBody>
      </p:sp>
    </p:spTree>
    <p:extLst>
      <p:ext uri="{BB962C8B-B14F-4D97-AF65-F5344CB8AC3E}">
        <p14:creationId xmlns:p14="http://schemas.microsoft.com/office/powerpoint/2010/main" val="182492291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Architectural Dimensions</a:t>
            </a:r>
          </a:p>
        </p:txBody>
      </p:sp>
      <p:graphicFrame>
        <p:nvGraphicFramePr>
          <p:cNvPr id="4" name="Table 3"/>
          <p:cNvGraphicFramePr>
            <a:graphicFrameLocks noGrp="1"/>
          </p:cNvGraphicFramePr>
          <p:nvPr>
            <p:extLst/>
          </p:nvPr>
        </p:nvGraphicFramePr>
        <p:xfrm>
          <a:off x="1002289" y="947966"/>
          <a:ext cx="7258308" cy="3096160"/>
        </p:xfrm>
        <a:graphic>
          <a:graphicData uri="http://schemas.openxmlformats.org/drawingml/2006/table">
            <a:tbl>
              <a:tblPr firstRow="1" bandRow="1">
                <a:tableStyleId>{5C22544A-7EE6-4342-B048-85BDC9FD1C3A}</a:tableStyleId>
              </a:tblPr>
              <a:tblGrid>
                <a:gridCol w="1674994">
                  <a:extLst>
                    <a:ext uri="{9D8B030D-6E8A-4147-A177-3AD203B41FA5}">
                      <a16:colId xmlns:a16="http://schemas.microsoft.com/office/drawing/2014/main" val="20000"/>
                    </a:ext>
                  </a:extLst>
                </a:gridCol>
                <a:gridCol w="5583314">
                  <a:extLst>
                    <a:ext uri="{9D8B030D-6E8A-4147-A177-3AD203B41FA5}">
                      <a16:colId xmlns:a16="http://schemas.microsoft.com/office/drawing/2014/main" val="20001"/>
                    </a:ext>
                  </a:extLst>
                </a:gridCol>
              </a:tblGrid>
              <a:tr h="274880">
                <a:tc>
                  <a:txBody>
                    <a:bodyPr/>
                    <a:lstStyle/>
                    <a:p>
                      <a:r>
                        <a:rPr lang="en-AU" sz="1600" dirty="0">
                          <a:solidFill>
                            <a:schemeClr val="tx1"/>
                          </a:solidFill>
                        </a:rPr>
                        <a:t>Dimension</a:t>
                      </a:r>
                    </a:p>
                  </a:txBody>
                  <a:tcPr marL="63530" marR="63530" marT="27488" marB="27488"/>
                </a:tc>
                <a:tc>
                  <a:txBody>
                    <a:bodyPr/>
                    <a:lstStyle/>
                    <a:p>
                      <a:r>
                        <a:rPr lang="en-AU" sz="1600" dirty="0">
                          <a:solidFill>
                            <a:schemeClr val="tx1"/>
                          </a:solidFill>
                        </a:rPr>
                        <a:t>Description</a:t>
                      </a:r>
                    </a:p>
                  </a:txBody>
                  <a:tcPr marL="63530" marR="63530" marT="27488" marB="27488"/>
                </a:tc>
                <a:extLst>
                  <a:ext uri="{0D108BD9-81ED-4DB2-BD59-A6C34878D82A}">
                    <a16:rowId xmlns:a16="http://schemas.microsoft.com/office/drawing/2014/main" val="10000"/>
                  </a:ext>
                </a:extLst>
              </a:tr>
              <a:tr h="571744">
                <a:tc>
                  <a:txBody>
                    <a:bodyPr/>
                    <a:lstStyle/>
                    <a:p>
                      <a:r>
                        <a:rPr lang="en-AU" sz="1600" dirty="0"/>
                        <a:t>Capacity</a:t>
                      </a:r>
                    </a:p>
                  </a:txBody>
                  <a:tcPr marL="63530" marR="63530" marT="27488" marB="27488"/>
                </a:tc>
                <a:tc>
                  <a:txBody>
                    <a:bodyPr/>
                    <a:lstStyle/>
                    <a:p>
                      <a:r>
                        <a:rPr lang="en-AU" sz="1600" dirty="0"/>
                        <a:t>Height:</a:t>
                      </a:r>
                      <a:r>
                        <a:rPr lang="en-AU" sz="1600" baseline="0" dirty="0"/>
                        <a:t> </a:t>
                      </a:r>
                      <a:r>
                        <a:rPr lang="en-AU" sz="1600" dirty="0"/>
                        <a:t>The raw power</a:t>
                      </a:r>
                      <a:r>
                        <a:rPr lang="en-AU" sz="1600" baseline="0" dirty="0"/>
                        <a:t> in a component, e.g. CPU Speed, network Bandwidth, disk storage capacity. Increased by Vertical Scaling.</a:t>
                      </a:r>
                      <a:endParaRPr lang="en-AU" sz="1600" dirty="0"/>
                    </a:p>
                  </a:txBody>
                  <a:tcPr marL="63530" marR="63530" marT="27488" marB="27488"/>
                </a:tc>
                <a:extLst>
                  <a:ext uri="{0D108BD9-81ED-4DB2-BD59-A6C34878D82A}">
                    <a16:rowId xmlns:a16="http://schemas.microsoft.com/office/drawing/2014/main" val="10001"/>
                  </a:ext>
                </a:extLst>
              </a:tr>
              <a:tr h="494784">
                <a:tc>
                  <a:txBody>
                    <a:bodyPr/>
                    <a:lstStyle/>
                    <a:p>
                      <a:r>
                        <a:rPr lang="en-AU" sz="1600" dirty="0"/>
                        <a:t>Redundancy</a:t>
                      </a:r>
                    </a:p>
                  </a:txBody>
                  <a:tcPr marL="63530" marR="63530" marT="27488" marB="27488"/>
                </a:tc>
                <a:tc>
                  <a:txBody>
                    <a:bodyPr/>
                    <a:lstStyle/>
                    <a:p>
                      <a:r>
                        <a:rPr lang="en-AU" sz="1600" dirty="0"/>
                        <a:t>Width: Multiple system that work on the same job in </a:t>
                      </a:r>
                      <a:r>
                        <a:rPr lang="en-AU" sz="1600" dirty="0" err="1"/>
                        <a:t>parralel</a:t>
                      </a:r>
                      <a:r>
                        <a:rPr lang="en-AU" sz="1600" dirty="0"/>
                        <a:t>. Increased via Horizontal Scaling.</a:t>
                      </a:r>
                    </a:p>
                  </a:txBody>
                  <a:tcPr marL="63530" marR="63530" marT="27488" marB="27488"/>
                </a:tc>
                <a:extLst>
                  <a:ext uri="{0D108BD9-81ED-4DB2-BD59-A6C34878D82A}">
                    <a16:rowId xmlns:a16="http://schemas.microsoft.com/office/drawing/2014/main" val="10002"/>
                  </a:ext>
                </a:extLst>
              </a:tr>
              <a:tr h="494784">
                <a:tc>
                  <a:txBody>
                    <a:bodyPr/>
                    <a:lstStyle/>
                    <a:p>
                      <a:r>
                        <a:rPr lang="en-AU" sz="1600" dirty="0"/>
                        <a:t>Modularity</a:t>
                      </a:r>
                    </a:p>
                  </a:txBody>
                  <a:tcPr marL="63530" marR="63530" marT="27488" marB="27488"/>
                </a:tc>
                <a:tc>
                  <a:txBody>
                    <a:bodyPr/>
                    <a:lstStyle/>
                    <a:p>
                      <a:r>
                        <a:rPr lang="en-AU" sz="1600" dirty="0"/>
                        <a:t>How system</a:t>
                      </a:r>
                      <a:r>
                        <a:rPr lang="en-AU" sz="1600" baseline="0" dirty="0"/>
                        <a:t> is decomposed and then distributed. How far into the system you have to go to get detail.</a:t>
                      </a:r>
                      <a:endParaRPr lang="en-AU" sz="1600" dirty="0"/>
                    </a:p>
                  </a:txBody>
                  <a:tcPr marL="63530" marR="63530" marT="27488" marB="27488"/>
                </a:tc>
                <a:extLst>
                  <a:ext uri="{0D108BD9-81ED-4DB2-BD59-A6C34878D82A}">
                    <a16:rowId xmlns:a16="http://schemas.microsoft.com/office/drawing/2014/main" val="10003"/>
                  </a:ext>
                </a:extLst>
              </a:tr>
              <a:tr h="292265">
                <a:tc>
                  <a:txBody>
                    <a:bodyPr/>
                    <a:lstStyle/>
                    <a:p>
                      <a:r>
                        <a:rPr lang="en-AU" sz="1600" dirty="0"/>
                        <a:t>Tolerance</a:t>
                      </a:r>
                    </a:p>
                  </a:txBody>
                  <a:tcPr marL="63530" marR="63530" marT="27488" marB="27488"/>
                </a:tc>
                <a:tc>
                  <a:txBody>
                    <a:bodyPr/>
                    <a:lstStyle/>
                    <a:p>
                      <a:r>
                        <a:rPr lang="en-AU" sz="1600" dirty="0"/>
                        <a:t>Time to fulfil a user request, perceived performance.</a:t>
                      </a:r>
                    </a:p>
                  </a:txBody>
                  <a:tcPr marL="63530" marR="63530" marT="27488" marB="27488"/>
                </a:tc>
                <a:extLst>
                  <a:ext uri="{0D108BD9-81ED-4DB2-BD59-A6C34878D82A}">
                    <a16:rowId xmlns:a16="http://schemas.microsoft.com/office/drawing/2014/main" val="10004"/>
                  </a:ext>
                </a:extLst>
              </a:tr>
              <a:tr h="494784">
                <a:tc>
                  <a:txBody>
                    <a:bodyPr/>
                    <a:lstStyle/>
                    <a:p>
                      <a:r>
                        <a:rPr lang="en-AU" sz="1600" dirty="0"/>
                        <a:t>Workload</a:t>
                      </a:r>
                    </a:p>
                  </a:txBody>
                  <a:tcPr marL="63530" marR="63530" marT="27488" marB="27488"/>
                </a:tc>
                <a:tc>
                  <a:txBody>
                    <a:bodyPr/>
                    <a:lstStyle/>
                    <a:p>
                      <a:r>
                        <a:rPr lang="en-AU" sz="1600" dirty="0"/>
                        <a:t>Work</a:t>
                      </a:r>
                      <a:r>
                        <a:rPr lang="en-AU" sz="1600" baseline="0" dirty="0"/>
                        <a:t> being done at a point in the system. Workload consumes capacity.</a:t>
                      </a:r>
                      <a:endParaRPr lang="en-AU" sz="1600" dirty="0"/>
                    </a:p>
                  </a:txBody>
                  <a:tcPr marL="63530" marR="63530" marT="27488" marB="27488"/>
                </a:tc>
                <a:extLst>
                  <a:ext uri="{0D108BD9-81ED-4DB2-BD59-A6C34878D82A}">
                    <a16:rowId xmlns:a16="http://schemas.microsoft.com/office/drawing/2014/main" val="10005"/>
                  </a:ext>
                </a:extLst>
              </a:tr>
              <a:tr h="274880">
                <a:tc>
                  <a:txBody>
                    <a:bodyPr/>
                    <a:lstStyle/>
                    <a:p>
                      <a:r>
                        <a:rPr lang="en-AU" sz="1600" dirty="0"/>
                        <a:t>Heterogeneity</a:t>
                      </a:r>
                    </a:p>
                  </a:txBody>
                  <a:tcPr marL="63530" marR="63530" marT="27488" marB="27488"/>
                </a:tc>
                <a:tc>
                  <a:txBody>
                    <a:bodyPr/>
                    <a:lstStyle/>
                    <a:p>
                      <a:r>
                        <a:rPr lang="en-AU" sz="1600" dirty="0"/>
                        <a:t>Diversity in technologies. </a:t>
                      </a:r>
                    </a:p>
                  </a:txBody>
                  <a:tcPr marL="63530" marR="63530" marT="27488" marB="27488"/>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2890273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Dimensions Impact QOS</a:t>
            </a:r>
          </a:p>
        </p:txBody>
      </p:sp>
      <p:graphicFrame>
        <p:nvGraphicFramePr>
          <p:cNvPr id="4" name="Table 3"/>
          <p:cNvGraphicFramePr>
            <a:graphicFrameLocks noGrp="1"/>
          </p:cNvGraphicFramePr>
          <p:nvPr>
            <p:extLst>
              <p:ext uri="{D42A27DB-BD31-4B8C-83A1-F6EECF244321}">
                <p14:modId xmlns:p14="http://schemas.microsoft.com/office/powerpoint/2010/main" val="2746337477"/>
              </p:ext>
            </p:extLst>
          </p:nvPr>
        </p:nvGraphicFramePr>
        <p:xfrm>
          <a:off x="972118" y="1099837"/>
          <a:ext cx="5803561" cy="3475763"/>
        </p:xfrm>
        <a:graphic>
          <a:graphicData uri="http://schemas.openxmlformats.org/drawingml/2006/table">
            <a:tbl>
              <a:tblPr firstRow="1" bandRow="1">
                <a:tableStyleId>{5C22544A-7EE6-4342-B048-85BDC9FD1C3A}</a:tableStyleId>
              </a:tblPr>
              <a:tblGrid>
                <a:gridCol w="1200737">
                  <a:extLst>
                    <a:ext uri="{9D8B030D-6E8A-4147-A177-3AD203B41FA5}">
                      <a16:colId xmlns:a16="http://schemas.microsoft.com/office/drawing/2014/main" val="20000"/>
                    </a:ext>
                  </a:extLst>
                </a:gridCol>
                <a:gridCol w="550338">
                  <a:extLst>
                    <a:ext uri="{9D8B030D-6E8A-4147-A177-3AD203B41FA5}">
                      <a16:colId xmlns:a16="http://schemas.microsoft.com/office/drawing/2014/main" val="20001"/>
                    </a:ext>
                  </a:extLst>
                </a:gridCol>
                <a:gridCol w="550338">
                  <a:extLst>
                    <a:ext uri="{9D8B030D-6E8A-4147-A177-3AD203B41FA5}">
                      <a16:colId xmlns:a16="http://schemas.microsoft.com/office/drawing/2014/main" val="20002"/>
                    </a:ext>
                  </a:extLst>
                </a:gridCol>
                <a:gridCol w="500307">
                  <a:extLst>
                    <a:ext uri="{9D8B030D-6E8A-4147-A177-3AD203B41FA5}">
                      <a16:colId xmlns:a16="http://schemas.microsoft.com/office/drawing/2014/main" val="20003"/>
                    </a:ext>
                  </a:extLst>
                </a:gridCol>
                <a:gridCol w="600368">
                  <a:extLst>
                    <a:ext uri="{9D8B030D-6E8A-4147-A177-3AD203B41FA5}">
                      <a16:colId xmlns:a16="http://schemas.microsoft.com/office/drawing/2014/main" val="20004"/>
                    </a:ext>
                  </a:extLst>
                </a:gridCol>
                <a:gridCol w="500307">
                  <a:extLst>
                    <a:ext uri="{9D8B030D-6E8A-4147-A177-3AD203B41FA5}">
                      <a16:colId xmlns:a16="http://schemas.microsoft.com/office/drawing/2014/main" val="20005"/>
                    </a:ext>
                  </a:extLst>
                </a:gridCol>
                <a:gridCol w="557183">
                  <a:extLst>
                    <a:ext uri="{9D8B030D-6E8A-4147-A177-3AD203B41FA5}">
                      <a16:colId xmlns:a16="http://schemas.microsoft.com/office/drawing/2014/main" val="20006"/>
                    </a:ext>
                  </a:extLst>
                </a:gridCol>
                <a:gridCol w="610901">
                  <a:extLst>
                    <a:ext uri="{9D8B030D-6E8A-4147-A177-3AD203B41FA5}">
                      <a16:colId xmlns:a16="http://schemas.microsoft.com/office/drawing/2014/main" val="20007"/>
                    </a:ext>
                  </a:extLst>
                </a:gridCol>
                <a:gridCol w="733082">
                  <a:extLst>
                    <a:ext uri="{9D8B030D-6E8A-4147-A177-3AD203B41FA5}">
                      <a16:colId xmlns:a16="http://schemas.microsoft.com/office/drawing/2014/main" val="20008"/>
                    </a:ext>
                  </a:extLst>
                </a:gridCol>
              </a:tblGrid>
              <a:tr h="1439027">
                <a:tc>
                  <a:txBody>
                    <a:bodyPr/>
                    <a:lstStyle/>
                    <a:p>
                      <a:r>
                        <a:rPr lang="en-AU" sz="1400" b="1" kern="1200" dirty="0">
                          <a:solidFill>
                            <a:schemeClr val="tx1"/>
                          </a:solidFill>
                          <a:latin typeface="+mn-lt"/>
                          <a:ea typeface="+mn-ea"/>
                          <a:cs typeface="+mn-cs"/>
                        </a:rPr>
                        <a:t>Increase Dimension</a:t>
                      </a:r>
                    </a:p>
                  </a:txBody>
                  <a:tcPr marL="63530" marR="63530" marT="27488" marB="27488"/>
                </a:tc>
                <a:tc>
                  <a:txBody>
                    <a:bodyPr/>
                    <a:lstStyle/>
                    <a:p>
                      <a:r>
                        <a:rPr lang="en-AU" sz="1400" dirty="0" err="1">
                          <a:solidFill>
                            <a:schemeClr val="tx1"/>
                          </a:solidFill>
                        </a:rPr>
                        <a:t>Scaleability</a:t>
                      </a:r>
                      <a:endParaRPr lang="en-AU" sz="1400" dirty="0">
                        <a:solidFill>
                          <a:schemeClr val="tx1"/>
                        </a:solidFill>
                      </a:endParaRPr>
                    </a:p>
                  </a:txBody>
                  <a:tcPr marL="63530" marR="63530" marT="27488" marB="27488" vert="vert"/>
                </a:tc>
                <a:tc>
                  <a:txBody>
                    <a:bodyPr/>
                    <a:lstStyle/>
                    <a:p>
                      <a:r>
                        <a:rPr lang="en-AU" sz="1400" dirty="0">
                          <a:solidFill>
                            <a:schemeClr val="tx1"/>
                          </a:solidFill>
                        </a:rPr>
                        <a:t>Availability</a:t>
                      </a:r>
                    </a:p>
                  </a:txBody>
                  <a:tcPr marL="63530" marR="63530" marT="27488" marB="27488" vert="vert"/>
                </a:tc>
                <a:tc>
                  <a:txBody>
                    <a:bodyPr/>
                    <a:lstStyle/>
                    <a:p>
                      <a:r>
                        <a:rPr lang="en-AU" sz="1400" dirty="0">
                          <a:solidFill>
                            <a:schemeClr val="tx1"/>
                          </a:solidFill>
                        </a:rPr>
                        <a:t>Reliability</a:t>
                      </a:r>
                    </a:p>
                  </a:txBody>
                  <a:tcPr marL="63530" marR="63530" marT="27488" marB="27488" vert="vert"/>
                </a:tc>
                <a:tc>
                  <a:txBody>
                    <a:bodyPr/>
                    <a:lstStyle/>
                    <a:p>
                      <a:r>
                        <a:rPr lang="en-AU" sz="1400" dirty="0">
                          <a:solidFill>
                            <a:schemeClr val="tx1"/>
                          </a:solidFill>
                        </a:rPr>
                        <a:t>Extensibility</a:t>
                      </a:r>
                    </a:p>
                  </a:txBody>
                  <a:tcPr marL="63530" marR="63530" marT="27488" marB="27488" vert="vert"/>
                </a:tc>
                <a:tc>
                  <a:txBody>
                    <a:bodyPr/>
                    <a:lstStyle/>
                    <a:p>
                      <a:r>
                        <a:rPr lang="en-AU" sz="1400" dirty="0">
                          <a:solidFill>
                            <a:schemeClr val="tx1"/>
                          </a:solidFill>
                        </a:rPr>
                        <a:t>Manageability</a:t>
                      </a:r>
                    </a:p>
                  </a:txBody>
                  <a:tcPr marL="63530" marR="63530" marT="27488" marB="27488" vert="vert"/>
                </a:tc>
                <a:tc>
                  <a:txBody>
                    <a:bodyPr/>
                    <a:lstStyle/>
                    <a:p>
                      <a:r>
                        <a:rPr lang="en-AU" sz="1400" dirty="0">
                          <a:solidFill>
                            <a:schemeClr val="tx1"/>
                          </a:solidFill>
                        </a:rPr>
                        <a:t>Maintainability</a:t>
                      </a:r>
                    </a:p>
                  </a:txBody>
                  <a:tcPr marL="63530" marR="63530" marT="27488" marB="27488" vert="vert"/>
                </a:tc>
                <a:tc>
                  <a:txBody>
                    <a:bodyPr/>
                    <a:lstStyle/>
                    <a:p>
                      <a:r>
                        <a:rPr lang="en-AU" sz="1400" dirty="0">
                          <a:solidFill>
                            <a:schemeClr val="tx1"/>
                          </a:solidFill>
                        </a:rPr>
                        <a:t>Performance</a:t>
                      </a:r>
                    </a:p>
                  </a:txBody>
                  <a:tcPr marL="63530" marR="63530" marT="27488" marB="27488" vert="vert"/>
                </a:tc>
                <a:tc>
                  <a:txBody>
                    <a:bodyPr/>
                    <a:lstStyle/>
                    <a:p>
                      <a:r>
                        <a:rPr lang="en-AU" sz="1400" dirty="0">
                          <a:solidFill>
                            <a:schemeClr val="tx1"/>
                          </a:solidFill>
                        </a:rPr>
                        <a:t>Security</a:t>
                      </a:r>
                    </a:p>
                  </a:txBody>
                  <a:tcPr marL="63530" marR="63530" marT="27488" marB="27488" vert="vert"/>
                </a:tc>
                <a:extLst>
                  <a:ext uri="{0D108BD9-81ED-4DB2-BD59-A6C34878D82A}">
                    <a16:rowId xmlns:a16="http://schemas.microsoft.com/office/drawing/2014/main" val="10000"/>
                  </a:ext>
                </a:extLst>
              </a:tr>
              <a:tr h="222959">
                <a:tc>
                  <a:txBody>
                    <a:bodyPr/>
                    <a:lstStyle/>
                    <a:p>
                      <a:r>
                        <a:rPr lang="en-AU" sz="1400" dirty="0">
                          <a:solidFill>
                            <a:schemeClr val="tx1"/>
                          </a:solidFill>
                        </a:rPr>
                        <a:t>Capacity</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extLst>
                  <a:ext uri="{0D108BD9-81ED-4DB2-BD59-A6C34878D82A}">
                    <a16:rowId xmlns:a16="http://schemas.microsoft.com/office/drawing/2014/main" val="10001"/>
                  </a:ext>
                </a:extLst>
              </a:tr>
              <a:tr h="352157">
                <a:tc>
                  <a:txBody>
                    <a:bodyPr/>
                    <a:lstStyle/>
                    <a:p>
                      <a:r>
                        <a:rPr lang="en-AU" sz="1400" dirty="0">
                          <a:solidFill>
                            <a:schemeClr val="tx1"/>
                          </a:solidFill>
                        </a:rPr>
                        <a:t>Redundancy</a:t>
                      </a: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tx1"/>
                          </a:solidFill>
                        </a:rPr>
                        <a:t>+/-</a:t>
                      </a:r>
                    </a:p>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extLst>
                  <a:ext uri="{0D108BD9-81ED-4DB2-BD59-A6C34878D82A}">
                    <a16:rowId xmlns:a16="http://schemas.microsoft.com/office/drawing/2014/main" val="10002"/>
                  </a:ext>
                </a:extLst>
              </a:tr>
              <a:tr h="222959">
                <a:tc>
                  <a:txBody>
                    <a:bodyPr/>
                    <a:lstStyle/>
                    <a:p>
                      <a:r>
                        <a:rPr lang="en-AU" sz="1400" dirty="0">
                          <a:solidFill>
                            <a:schemeClr val="tx1"/>
                          </a:solidFill>
                        </a:rPr>
                        <a:t>Modularity</a:t>
                      </a: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extLst>
                  <a:ext uri="{0D108BD9-81ED-4DB2-BD59-A6C34878D82A}">
                    <a16:rowId xmlns:a16="http://schemas.microsoft.com/office/drawing/2014/main" val="10003"/>
                  </a:ext>
                </a:extLst>
              </a:tr>
              <a:tr h="222959">
                <a:tc>
                  <a:txBody>
                    <a:bodyPr/>
                    <a:lstStyle/>
                    <a:p>
                      <a:r>
                        <a:rPr lang="en-AU" sz="1400" dirty="0">
                          <a:solidFill>
                            <a:schemeClr val="tx1"/>
                          </a:solidFill>
                        </a:rPr>
                        <a:t>Tolerance</a:t>
                      </a: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extLst>
                  <a:ext uri="{0D108BD9-81ED-4DB2-BD59-A6C34878D82A}">
                    <a16:rowId xmlns:a16="http://schemas.microsoft.com/office/drawing/2014/main" val="10004"/>
                  </a:ext>
                </a:extLst>
              </a:tr>
              <a:tr h="222959">
                <a:tc>
                  <a:txBody>
                    <a:bodyPr/>
                    <a:lstStyle/>
                    <a:p>
                      <a:r>
                        <a:rPr lang="en-AU" sz="1400" dirty="0">
                          <a:solidFill>
                            <a:schemeClr val="tx1"/>
                          </a:solidFill>
                        </a:rPr>
                        <a:t>Workload</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extLst>
                  <a:ext uri="{0D108BD9-81ED-4DB2-BD59-A6C34878D82A}">
                    <a16:rowId xmlns:a16="http://schemas.microsoft.com/office/drawing/2014/main" val="10005"/>
                  </a:ext>
                </a:extLst>
              </a:tr>
              <a:tr h="352157">
                <a:tc>
                  <a:txBody>
                    <a:bodyPr/>
                    <a:lstStyle/>
                    <a:p>
                      <a:r>
                        <a:rPr lang="en-AU" sz="1400" dirty="0">
                          <a:solidFill>
                            <a:schemeClr val="tx1"/>
                          </a:solidFill>
                        </a:rPr>
                        <a:t>Heterogeneity</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r>
                        <a:rPr lang="en-AU" sz="1400" dirty="0">
                          <a:solidFill>
                            <a:schemeClr val="tx1"/>
                          </a:solidFill>
                        </a:rPr>
                        <a:t>-</a:t>
                      </a:r>
                    </a:p>
                  </a:txBody>
                  <a:tcPr marL="63530" marR="63530" marT="27488" marB="27488"/>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sz="1400" dirty="0">
                          <a:solidFill>
                            <a:schemeClr val="tx1"/>
                          </a:solidFill>
                        </a:rPr>
                        <a:t>+/-</a:t>
                      </a:r>
                    </a:p>
                    <a:p>
                      <a:endParaRPr lang="en-AU" sz="1400" dirty="0">
                        <a:solidFill>
                          <a:schemeClr val="tx1"/>
                        </a:solidFill>
                      </a:endParaRPr>
                    </a:p>
                  </a:txBody>
                  <a:tcPr marL="63530" marR="63530" marT="27488" marB="27488"/>
                </a:tc>
                <a:tc>
                  <a:txBody>
                    <a:bodyPr/>
                    <a:lstStyle/>
                    <a:p>
                      <a:r>
                        <a:rPr lang="en-AU" sz="1400" dirty="0">
                          <a:solidFill>
                            <a:schemeClr val="tx1"/>
                          </a:solidFill>
                        </a:rPr>
                        <a:t>-</a:t>
                      </a:r>
                    </a:p>
                  </a:txBody>
                  <a:tcPr marL="63530" marR="63530" marT="27488" marB="27488"/>
                </a:tc>
                <a:extLst>
                  <a:ext uri="{0D108BD9-81ED-4DB2-BD59-A6C34878D82A}">
                    <a16:rowId xmlns:a16="http://schemas.microsoft.com/office/drawing/2014/main" val="10006"/>
                  </a:ext>
                </a:extLst>
              </a:tr>
            </a:tbl>
          </a:graphicData>
        </a:graphic>
      </p:graphicFrame>
      <p:sp>
        <p:nvSpPr>
          <p:cNvPr id="5" name="TextBox 4"/>
          <p:cNvSpPr txBox="1"/>
          <p:nvPr/>
        </p:nvSpPr>
        <p:spPr>
          <a:xfrm>
            <a:off x="7055412" y="3646693"/>
            <a:ext cx="1863862" cy="845139"/>
          </a:xfrm>
          <a:prstGeom prst="rect">
            <a:avLst/>
          </a:prstGeom>
          <a:noFill/>
        </p:spPr>
        <p:txBody>
          <a:bodyPr wrap="square" lIns="59724" tIns="29863" rIns="59724" bIns="29863" rtlCol="0">
            <a:spAutoFit/>
          </a:bodyPr>
          <a:lstStyle/>
          <a:p>
            <a:r>
              <a:rPr lang="en-AU" sz="1275" dirty="0"/>
              <a:t>+      Increase</a:t>
            </a:r>
          </a:p>
          <a:p>
            <a:pPr>
              <a:buFontTx/>
              <a:buChar char="-"/>
            </a:pPr>
            <a:r>
              <a:rPr lang="en-AU" sz="1275" dirty="0"/>
              <a:t>       Decrease</a:t>
            </a:r>
          </a:p>
          <a:p>
            <a:r>
              <a:rPr lang="en-AU" sz="1275" dirty="0"/>
              <a:t>+/-    Both increase and 	decrease</a:t>
            </a:r>
          </a:p>
        </p:txBody>
      </p:sp>
      <p:sp>
        <p:nvSpPr>
          <p:cNvPr id="6" name="TextBox 5"/>
          <p:cNvSpPr txBox="1"/>
          <p:nvPr/>
        </p:nvSpPr>
        <p:spPr>
          <a:xfrm>
            <a:off x="1026364" y="737512"/>
            <a:ext cx="3605543" cy="237409"/>
          </a:xfrm>
          <a:prstGeom prst="rect">
            <a:avLst/>
          </a:prstGeom>
          <a:noFill/>
        </p:spPr>
        <p:txBody>
          <a:bodyPr wrap="none" lIns="59724" tIns="29863" rIns="59724" bIns="29863" rtlCol="0">
            <a:spAutoFit/>
          </a:bodyPr>
          <a:lstStyle/>
          <a:p>
            <a:r>
              <a:rPr lang="en-AU" sz="1151" dirty="0"/>
              <a:t>Increasing a dimension either increases or decreases QOS </a:t>
            </a:r>
          </a:p>
        </p:txBody>
      </p:sp>
    </p:spTree>
    <p:extLst>
      <p:ext uri="{BB962C8B-B14F-4D97-AF65-F5344CB8AC3E}">
        <p14:creationId xmlns:p14="http://schemas.microsoft.com/office/powerpoint/2010/main" val="35749257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99085" y="1683721"/>
            <a:ext cx="4781281" cy="1598899"/>
          </a:xfrm>
        </p:spPr>
        <p:txBody>
          <a:bodyPr/>
          <a:lstStyle/>
          <a:p>
            <a:r>
              <a:rPr lang="en-US" sz="5772" dirty="0">
                <a:effectLst>
                  <a:outerShdw blurRad="50800" dist="38100" dir="2700000" algn="tl" rotWithShape="0">
                    <a:prstClr val="black">
                      <a:alpha val="40000"/>
                    </a:prstClr>
                  </a:outerShdw>
                  <a:reflection blurRad="6350" stA="55000" endA="300" endPos="45500" dir="5400000" sy="-100000" algn="bl" rotWithShape="0"/>
                </a:effectLst>
              </a:rPr>
              <a:t>Intersections</a:t>
            </a:r>
          </a:p>
        </p:txBody>
      </p:sp>
    </p:spTree>
    <p:extLst>
      <p:ext uri="{BB962C8B-B14F-4D97-AF65-F5344CB8AC3E}">
        <p14:creationId xmlns:p14="http://schemas.microsoft.com/office/powerpoint/2010/main" val="62169221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 name="Rectangle 3"/>
          <p:cNvSpPr>
            <a:spLocks noGrp="1" noChangeArrowheads="1"/>
          </p:cNvSpPr>
          <p:nvPr>
            <p:ph type="title"/>
          </p:nvPr>
        </p:nvSpPr>
        <p:spPr/>
        <p:txBody>
          <a:bodyPr>
            <a:normAutofit fontScale="90000"/>
          </a:bodyPr>
          <a:lstStyle/>
          <a:p>
            <a:pPr defTabSz="798116"/>
            <a:r>
              <a:rPr lang="en-US" sz="2475" dirty="0"/>
              <a:t>Value: Intersections of Dimensions - Example</a:t>
            </a:r>
          </a:p>
        </p:txBody>
      </p:sp>
      <p:sp>
        <p:nvSpPr>
          <p:cNvPr id="64" name="TextBox 63"/>
          <p:cNvSpPr txBox="1"/>
          <p:nvPr/>
        </p:nvSpPr>
        <p:spPr>
          <a:xfrm>
            <a:off x="449768" y="2271132"/>
            <a:ext cx="2251382" cy="1568410"/>
          </a:xfrm>
          <a:prstGeom prst="rect">
            <a:avLst/>
          </a:prstGeom>
          <a:noFill/>
        </p:spPr>
        <p:txBody>
          <a:bodyPr wrap="square" lIns="59719" tIns="29861" rIns="59719" bIns="29861" rtlCol="0">
            <a:spAutoFit/>
          </a:bodyPr>
          <a:lstStyle/>
          <a:p>
            <a:r>
              <a:rPr lang="en-AU" sz="1400" dirty="0">
                <a:solidFill>
                  <a:schemeClr val="bg2">
                    <a:lumMod val="60000"/>
                    <a:lumOff val="40000"/>
                  </a:schemeClr>
                </a:solidFill>
              </a:rPr>
              <a:t>Ask, for example: </a:t>
            </a:r>
          </a:p>
          <a:p>
            <a:pPr marL="230300" indent="-230300">
              <a:buFont typeface="Arial" panose="020B0604020202020204" pitchFamily="34" charset="0"/>
              <a:buChar char="•"/>
            </a:pPr>
            <a:r>
              <a:rPr lang="en-AU" sz="1400" dirty="0">
                <a:solidFill>
                  <a:schemeClr val="bg2">
                    <a:lumMod val="60000"/>
                    <a:lumOff val="40000"/>
                  </a:schemeClr>
                </a:solidFill>
              </a:rPr>
              <a:t>How Sensitive is </a:t>
            </a:r>
            <a:r>
              <a:rPr lang="en-AU" sz="1400" dirty="0">
                <a:solidFill>
                  <a:srgbClr val="FF0000"/>
                </a:solidFill>
              </a:rPr>
              <a:t>Availability</a:t>
            </a:r>
            <a:r>
              <a:rPr lang="en-AU" sz="1400" dirty="0">
                <a:solidFill>
                  <a:schemeClr val="bg2">
                    <a:lumMod val="60000"/>
                    <a:lumOff val="40000"/>
                  </a:schemeClr>
                </a:solidFill>
              </a:rPr>
              <a:t> to issues with the </a:t>
            </a:r>
            <a:r>
              <a:rPr lang="en-AU" sz="1400" dirty="0">
                <a:solidFill>
                  <a:srgbClr val="FF0000"/>
                </a:solidFill>
              </a:rPr>
              <a:t>Software Platform </a:t>
            </a:r>
            <a:r>
              <a:rPr lang="en-AU" sz="1400" dirty="0">
                <a:solidFill>
                  <a:schemeClr val="bg2">
                    <a:lumMod val="60000"/>
                    <a:lumOff val="40000"/>
                  </a:schemeClr>
                </a:solidFill>
              </a:rPr>
              <a:t>at the </a:t>
            </a:r>
            <a:r>
              <a:rPr lang="en-AU" sz="1400" dirty="0">
                <a:solidFill>
                  <a:srgbClr val="FF0000"/>
                </a:solidFill>
              </a:rPr>
              <a:t>Integration</a:t>
            </a:r>
            <a:r>
              <a:rPr lang="en-AU" sz="1400" dirty="0">
                <a:solidFill>
                  <a:schemeClr val="bg2">
                    <a:lumMod val="60000"/>
                    <a:lumOff val="40000"/>
                  </a:schemeClr>
                </a:solidFill>
              </a:rPr>
              <a:t> Tier ?</a:t>
            </a:r>
          </a:p>
          <a:p>
            <a:pPr marL="230300" indent="-230300">
              <a:buFont typeface="Arial" panose="020B0604020202020204" pitchFamily="34" charset="0"/>
              <a:buChar char="•"/>
            </a:pPr>
            <a:r>
              <a:rPr lang="en-AU" sz="1400" dirty="0">
                <a:solidFill>
                  <a:schemeClr val="bg2">
                    <a:lumMod val="60000"/>
                    <a:lumOff val="40000"/>
                  </a:schemeClr>
                </a:solidFill>
              </a:rPr>
              <a:t>How will issues here </a:t>
            </a:r>
            <a:r>
              <a:rPr lang="en-AU" sz="1400" dirty="0">
                <a:solidFill>
                  <a:srgbClr val="FF0000"/>
                </a:solidFill>
              </a:rPr>
              <a:t>manifest</a:t>
            </a:r>
            <a:r>
              <a:rPr lang="en-AU" sz="1400" dirty="0">
                <a:solidFill>
                  <a:schemeClr val="bg2">
                    <a:lumMod val="60000"/>
                    <a:lumOff val="40000"/>
                  </a:schemeClr>
                </a:solidFill>
              </a:rPr>
              <a:t> to the user ?</a:t>
            </a:r>
          </a:p>
        </p:txBody>
      </p:sp>
      <p:sp>
        <p:nvSpPr>
          <p:cNvPr id="2" name="Rectangle 1"/>
          <p:cNvSpPr/>
          <p:nvPr/>
        </p:nvSpPr>
        <p:spPr>
          <a:xfrm>
            <a:off x="355824" y="731233"/>
            <a:ext cx="3551361" cy="1169551"/>
          </a:xfrm>
          <a:prstGeom prst="rect">
            <a:avLst/>
          </a:prstGeom>
        </p:spPr>
        <p:txBody>
          <a:bodyPr wrap="square">
            <a:spAutoFit/>
          </a:bodyPr>
          <a:lstStyle/>
          <a:p>
            <a:r>
              <a:rPr lang="en-US" sz="1400" dirty="0"/>
              <a:t>The intersections of the 3 dimensions provoke specific evaluation of architecture; </a:t>
            </a:r>
          </a:p>
          <a:p>
            <a:endParaRPr lang="en-US" sz="1400" dirty="0"/>
          </a:p>
          <a:p>
            <a:r>
              <a:rPr lang="en-US" sz="1400" dirty="0"/>
              <a:t>What </a:t>
            </a:r>
            <a:r>
              <a:rPr lang="en-US" sz="1400" b="1" dirty="0"/>
              <a:t>Infrastructure</a:t>
            </a:r>
            <a:r>
              <a:rPr lang="en-US" sz="1400" dirty="0"/>
              <a:t> delivers specific </a:t>
            </a:r>
            <a:r>
              <a:rPr lang="en-US" sz="1400" b="1" dirty="0"/>
              <a:t>Qualities</a:t>
            </a:r>
            <a:r>
              <a:rPr lang="en-US" sz="1400" dirty="0"/>
              <a:t> for the </a:t>
            </a:r>
            <a:r>
              <a:rPr lang="en-US" sz="1400" b="1" dirty="0"/>
              <a:t>Tiers and Services</a:t>
            </a:r>
            <a:r>
              <a:rPr lang="en-US" sz="1400" dirty="0"/>
              <a:t> ?</a:t>
            </a:r>
          </a:p>
        </p:txBody>
      </p:sp>
      <p:grpSp>
        <p:nvGrpSpPr>
          <p:cNvPr id="65" name="Group 64"/>
          <p:cNvGrpSpPr/>
          <p:nvPr/>
        </p:nvGrpSpPr>
        <p:grpSpPr>
          <a:xfrm>
            <a:off x="3923818" y="789928"/>
            <a:ext cx="4366586" cy="4103723"/>
            <a:chOff x="1299323" y="653563"/>
            <a:chExt cx="4366586" cy="4103723"/>
          </a:xfrm>
        </p:grpSpPr>
        <p:grpSp>
          <p:nvGrpSpPr>
            <p:cNvPr id="66" name="Group 65"/>
            <p:cNvGrpSpPr/>
            <p:nvPr/>
          </p:nvGrpSpPr>
          <p:grpSpPr>
            <a:xfrm>
              <a:off x="1650408" y="983962"/>
              <a:ext cx="4015501" cy="3531277"/>
              <a:chOff x="1650408" y="983962"/>
              <a:chExt cx="4015501" cy="3531277"/>
            </a:xfrm>
          </p:grpSpPr>
          <p:sp>
            <p:nvSpPr>
              <p:cNvPr id="125"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126"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127"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28"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129"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0"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131"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132"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3"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134"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35"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6"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7"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8"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39"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0"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1"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2"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3"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4"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5"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6"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47"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48"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49"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50"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Integration</a:t>
                </a:r>
              </a:p>
            </p:txBody>
          </p:sp>
          <p:sp>
            <p:nvSpPr>
              <p:cNvPr id="151"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Manifest</a:t>
                </a:r>
              </a:p>
            </p:txBody>
          </p:sp>
          <p:sp>
            <p:nvSpPr>
              <p:cNvPr id="152"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153"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54"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55"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56"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57"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8"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59"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60"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62"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63"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Software Platform</a:t>
                </a:r>
              </a:p>
            </p:txBody>
          </p:sp>
          <p:sp>
            <p:nvSpPr>
              <p:cNvPr id="164"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65"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66"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67"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68"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69"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70"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71"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61"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grpSp>
        <p:sp>
          <p:nvSpPr>
            <p:cNvPr id="70" name="Text Box 4"/>
            <p:cNvSpPr txBox="1">
              <a:spLocks noChangeArrowheads="1"/>
            </p:cNvSpPr>
            <p:nvPr/>
          </p:nvSpPr>
          <p:spPr bwMode="auto">
            <a:xfrm rot="21596303">
              <a:off x="2978482" y="653563"/>
              <a:ext cx="2410280"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defTabSz="597193" eaLnBrk="0" hangingPunct="0">
                <a:defRPr/>
              </a:pPr>
              <a:r>
                <a:rPr lang="en-US" sz="1200" kern="0" dirty="0">
                  <a:solidFill>
                    <a:srgbClr val="1A1818"/>
                  </a:solidFill>
                </a:rPr>
                <a:t>Services</a:t>
              </a:r>
            </a:p>
          </p:txBody>
        </p:sp>
        <p:sp>
          <p:nvSpPr>
            <p:cNvPr id="123" name="Text Box 4"/>
            <p:cNvSpPr txBox="1">
              <a:spLocks noChangeArrowheads="1"/>
            </p:cNvSpPr>
            <p:nvPr/>
          </p:nvSpPr>
          <p:spPr bwMode="auto">
            <a:xfrm rot="16200000">
              <a:off x="87555" y="3075890"/>
              <a:ext cx="2670216" cy="246680"/>
            </a:xfrm>
            <a:prstGeom prst="rect">
              <a:avLst/>
            </a:prstGeom>
            <a:noFill/>
            <a:ln w="19050">
              <a:noFill/>
              <a:miter lim="800000"/>
              <a:headEnd/>
              <a:tailEnd/>
            </a:ln>
            <a:effectLst>
              <a:prstShdw prst="shdw17" dist="17961" dir="2700000">
                <a:srgbClr val="5C005C"/>
              </a:prstShdw>
            </a:effectLst>
          </p:spPr>
          <p:txBody>
            <a:bodyPr lIns="61414" tIns="30707" rIns="61414" bIns="30707" anchor="ctr">
              <a:spAutoFit/>
            </a:bodyPr>
            <a:lstStyle/>
            <a:p>
              <a:pPr algn="ctr" defTabSz="597193" eaLnBrk="0" hangingPunct="0">
                <a:defRPr/>
              </a:pPr>
              <a:r>
                <a:rPr lang="en-US" sz="1200" kern="0" dirty="0">
                  <a:solidFill>
                    <a:srgbClr val="1A1818"/>
                  </a:solidFill>
                </a:rPr>
                <a:t>Infrastructure Layers</a:t>
              </a:r>
            </a:p>
          </p:txBody>
        </p:sp>
        <p:sp>
          <p:nvSpPr>
            <p:cNvPr id="124" name="Text Box 21"/>
            <p:cNvSpPr txBox="1">
              <a:spLocks noChangeArrowheads="1"/>
            </p:cNvSpPr>
            <p:nvPr/>
          </p:nvSpPr>
          <p:spPr bwMode="auto">
            <a:xfrm rot="18867015">
              <a:off x="4563516" y="3783972"/>
              <a:ext cx="1484963" cy="461665"/>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defTabSz="597193" eaLnBrk="0" hangingPunct="0">
                <a:defRPr/>
              </a:pPr>
              <a:r>
                <a:rPr lang="en-US" sz="1200" kern="0" dirty="0"/>
                <a:t>Capabilities / Qualities</a:t>
              </a:r>
            </a:p>
          </p:txBody>
        </p:sp>
      </p:grpSp>
      <p:sp>
        <p:nvSpPr>
          <p:cNvPr id="122" name="AutoShape 6"/>
          <p:cNvSpPr>
            <a:spLocks noChangeArrowheads="1"/>
          </p:cNvSpPr>
          <p:nvPr/>
        </p:nvSpPr>
        <p:spPr bwMode="auto">
          <a:xfrm>
            <a:off x="6407165" y="2606697"/>
            <a:ext cx="482135" cy="482123"/>
          </a:xfrm>
          <a:prstGeom prst="cube">
            <a:avLst>
              <a:gd name="adj" fmla="val 40302"/>
            </a:avLst>
          </a:prstGeom>
          <a:noFill/>
          <a:ln w="3175">
            <a:solidFill>
              <a:srgbClr val="FF0000"/>
            </a:solidFill>
            <a:miter lim="800000"/>
            <a:headEnd/>
            <a:tailEnd/>
          </a:ln>
          <a:effectLst>
            <a:glow rad="228600">
              <a:srgbClr val="FF0000">
                <a:alpha val="32000"/>
              </a:srgbClr>
            </a:glow>
            <a:prstShdw prst="shdw17" dist="17961" dir="2700000">
              <a:schemeClr val="accent1">
                <a:gamma/>
                <a:shade val="60000"/>
                <a:invGamma/>
              </a:schemeClr>
            </a:prstShdw>
          </a:effectLst>
        </p:spPr>
        <p:txBody>
          <a:bodyPr wrap="none" lIns="71831" tIns="35916" rIns="71831" bIns="35916" anchor="ctr"/>
          <a:lstStyle/>
          <a:p>
            <a:pPr>
              <a:defRPr/>
            </a:pPr>
            <a:endParaRPr lang="en-AU" sz="900" dirty="0"/>
          </a:p>
        </p:txBody>
      </p:sp>
    </p:spTree>
    <p:extLst>
      <p:ext uri="{BB962C8B-B14F-4D97-AF65-F5344CB8AC3E}">
        <p14:creationId xmlns:p14="http://schemas.microsoft.com/office/powerpoint/2010/main" val="1116977293"/>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More Definitions</a:t>
            </a:r>
          </a:p>
        </p:txBody>
      </p:sp>
      <p:sp>
        <p:nvSpPr>
          <p:cNvPr id="3" name="Content Placeholder 2"/>
          <p:cNvSpPr>
            <a:spLocks noGrp="1"/>
          </p:cNvSpPr>
          <p:nvPr>
            <p:ph type="body" sz="quarter" idx="14"/>
          </p:nvPr>
        </p:nvSpPr>
        <p:spPr>
          <a:xfrm>
            <a:off x="432582" y="713765"/>
            <a:ext cx="8353277" cy="3798588"/>
          </a:xfrm>
        </p:spPr>
        <p:txBody>
          <a:bodyPr/>
          <a:lstStyle/>
          <a:p>
            <a:pPr marL="0" indent="0">
              <a:buNone/>
            </a:pPr>
            <a:r>
              <a:rPr lang="en-AU" sz="1600" i="1" dirty="0"/>
              <a:t>The structure of the components of a program/system, their interrelationships, and principles and guidelines governing their design and evolution over time . </a:t>
            </a:r>
          </a:p>
          <a:p>
            <a:pPr marL="0" indent="0">
              <a:buNone/>
            </a:pPr>
            <a:r>
              <a:rPr lang="en-AU" sz="1600" dirty="0"/>
              <a:t>														</a:t>
            </a:r>
            <a:r>
              <a:rPr lang="en-AU" sz="1600" dirty="0" err="1"/>
              <a:t>Garlan</a:t>
            </a:r>
            <a:r>
              <a:rPr lang="en-AU" sz="1600" dirty="0"/>
              <a:t> and Perry, 1995</a:t>
            </a:r>
            <a:endParaRPr lang="en-AU" sz="1600" i="1" dirty="0"/>
          </a:p>
          <a:p>
            <a:pPr marL="0" indent="0">
              <a:buNone/>
            </a:pPr>
            <a:endParaRPr lang="en-AU" sz="1600" i="1" dirty="0"/>
          </a:p>
          <a:p>
            <a:pPr marL="0" indent="0">
              <a:buNone/>
            </a:pPr>
            <a:r>
              <a:rPr lang="en-AU" sz="1600" i="1" dirty="0"/>
              <a:t>...beyond the algorithms and data structures of the computation; designing and specifying the overall system structure emerges as a new kind of problem. Structural issues include gross organization and global control structure; protocols for communication, synchronization, and data access; assignment of functionality to design elements; physical distribution; composition of design elements; scaling and performance; and selection among design alternatives </a:t>
            </a:r>
            <a:r>
              <a:rPr lang="en-AU" sz="1600" dirty="0"/>
              <a:t>. </a:t>
            </a:r>
          </a:p>
          <a:p>
            <a:pPr marL="0" indent="0">
              <a:buNone/>
            </a:pPr>
            <a:r>
              <a:rPr lang="en-AU" sz="1600" dirty="0"/>
              <a:t>														</a:t>
            </a:r>
            <a:r>
              <a:rPr lang="en-AU" sz="1600" dirty="0" err="1"/>
              <a:t>Garlan</a:t>
            </a:r>
            <a:r>
              <a:rPr lang="en-AU" sz="1600" dirty="0"/>
              <a:t> and Shaw, 1993 </a:t>
            </a:r>
            <a:endParaRPr lang="en-AU" sz="1600" i="1" dirty="0"/>
          </a:p>
          <a:p>
            <a:pPr marL="0" indent="0">
              <a:buNone/>
            </a:pPr>
            <a:endParaRPr lang="en-AU" sz="1600" i="1" dirty="0"/>
          </a:p>
          <a:p>
            <a:pPr marL="0" indent="0">
              <a:buNone/>
            </a:pPr>
            <a:r>
              <a:rPr lang="en-AU" sz="1600" i="1" dirty="0"/>
              <a:t>A set of... design elements that have a particular form . </a:t>
            </a:r>
          </a:p>
          <a:p>
            <a:pPr marL="0" indent="0">
              <a:buNone/>
            </a:pPr>
            <a:r>
              <a:rPr lang="en-AU" sz="1600" dirty="0"/>
              <a:t>														Perry and Wolf, 1992 </a:t>
            </a:r>
          </a:p>
        </p:txBody>
      </p:sp>
    </p:spTree>
    <p:extLst>
      <p:ext uri="{BB962C8B-B14F-4D97-AF65-F5344CB8AC3E}">
        <p14:creationId xmlns:p14="http://schemas.microsoft.com/office/powerpoint/2010/main" val="18553244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9379" name="Rectangle 3"/>
          <p:cNvSpPr>
            <a:spLocks noGrp="1" noChangeArrowheads="1"/>
          </p:cNvSpPr>
          <p:nvPr>
            <p:ph type="title"/>
          </p:nvPr>
        </p:nvSpPr>
        <p:spPr/>
        <p:txBody>
          <a:bodyPr>
            <a:normAutofit fontScale="90000"/>
          </a:bodyPr>
          <a:lstStyle/>
          <a:p>
            <a:pPr defTabSz="798116"/>
            <a:r>
              <a:rPr lang="en-US" sz="2475" dirty="0"/>
              <a:t>Availability</a:t>
            </a:r>
          </a:p>
        </p:txBody>
      </p:sp>
      <p:sp>
        <p:nvSpPr>
          <p:cNvPr id="229380" name="Text Box 4"/>
          <p:cNvSpPr txBox="1">
            <a:spLocks noChangeArrowheads="1"/>
          </p:cNvSpPr>
          <p:nvPr/>
        </p:nvSpPr>
        <p:spPr bwMode="auto">
          <a:xfrm>
            <a:off x="5426627" y="486692"/>
            <a:ext cx="1007949" cy="314908"/>
          </a:xfrm>
          <a:prstGeom prst="rect">
            <a:avLst/>
          </a:prstGeom>
          <a:noFill/>
          <a:ln w="12700" algn="ctr">
            <a:noFill/>
            <a:miter lim="800000"/>
            <a:headEnd/>
            <a:tailEnd/>
          </a:ln>
        </p:spPr>
        <p:txBody>
          <a:bodyPr wrap="square" lIns="71831" tIns="35916" rIns="71831" bIns="35916">
            <a:spAutoFit/>
          </a:bodyPr>
          <a:lstStyle/>
          <a:p>
            <a:pPr eaLnBrk="0" hangingPunct="0"/>
            <a:r>
              <a:rPr lang="en-US" sz="1575" dirty="0">
                <a:solidFill>
                  <a:srgbClr val="1A1818"/>
                </a:solidFill>
              </a:rPr>
              <a:t>99.95%</a:t>
            </a:r>
          </a:p>
        </p:txBody>
      </p:sp>
      <p:sp>
        <p:nvSpPr>
          <p:cNvPr id="64" name="Text Box 4"/>
          <p:cNvSpPr txBox="1">
            <a:spLocks noChangeArrowheads="1"/>
          </p:cNvSpPr>
          <p:nvPr/>
        </p:nvSpPr>
        <p:spPr bwMode="auto">
          <a:xfrm>
            <a:off x="1135620" y="951525"/>
            <a:ext cx="1978178" cy="314908"/>
          </a:xfrm>
          <a:prstGeom prst="rect">
            <a:avLst/>
          </a:prstGeom>
          <a:noFill/>
          <a:ln w="12700" algn="ctr">
            <a:noFill/>
            <a:miter lim="800000"/>
            <a:headEnd/>
            <a:tailEnd/>
          </a:ln>
        </p:spPr>
        <p:txBody>
          <a:bodyPr wrap="square" lIns="71831" tIns="35916" rIns="71831" bIns="35916">
            <a:spAutoFit/>
          </a:bodyPr>
          <a:lstStyle/>
          <a:p>
            <a:pPr eaLnBrk="0" hangingPunct="0"/>
            <a:r>
              <a:rPr lang="en-US" sz="1575" dirty="0">
                <a:solidFill>
                  <a:schemeClr val="accent5">
                    <a:lumMod val="50000"/>
                    <a:lumOff val="50000"/>
                  </a:schemeClr>
                </a:solidFill>
              </a:rPr>
              <a:t>NFR Objective: 99.5%</a:t>
            </a:r>
          </a:p>
        </p:txBody>
      </p:sp>
      <p:cxnSp>
        <p:nvCxnSpPr>
          <p:cNvPr id="3" name="Straight Arrow Connector 2"/>
          <p:cNvCxnSpPr/>
          <p:nvPr/>
        </p:nvCxnSpPr>
        <p:spPr bwMode="auto">
          <a:xfrm>
            <a:off x="3059790" y="1221562"/>
            <a:ext cx="1134158" cy="594083"/>
          </a:xfrm>
          <a:prstGeom prst="straightConnector1">
            <a:avLst/>
          </a:prstGeom>
          <a:ln w="39370">
            <a:solidFill>
              <a:schemeClr val="tx2">
                <a:lumMod val="60000"/>
                <a:lumOff val="40000"/>
              </a:schemeClr>
            </a:solidFill>
            <a:headEnd type="none" w="med" len="med"/>
            <a:tailEnd type="arrow"/>
          </a:ln>
        </p:spPr>
        <p:style>
          <a:lnRef idx="3">
            <a:schemeClr val="dk1"/>
          </a:lnRef>
          <a:fillRef idx="0">
            <a:schemeClr val="dk1"/>
          </a:fillRef>
          <a:effectRef idx="2">
            <a:schemeClr val="dk1"/>
          </a:effectRef>
          <a:fontRef idx="minor">
            <a:schemeClr val="tx1"/>
          </a:fontRef>
        </p:style>
      </p:cxnSp>
      <p:sp>
        <p:nvSpPr>
          <p:cNvPr id="69" name="Text Box 4"/>
          <p:cNvSpPr txBox="1">
            <a:spLocks noChangeArrowheads="1"/>
          </p:cNvSpPr>
          <p:nvPr/>
        </p:nvSpPr>
        <p:spPr bwMode="auto">
          <a:xfrm>
            <a:off x="6534062" y="478323"/>
            <a:ext cx="1007949" cy="314908"/>
          </a:xfrm>
          <a:prstGeom prst="rect">
            <a:avLst/>
          </a:prstGeom>
          <a:noFill/>
          <a:ln w="12700" algn="ctr">
            <a:noFill/>
            <a:miter lim="800000"/>
            <a:headEnd/>
            <a:tailEnd/>
          </a:ln>
        </p:spPr>
        <p:txBody>
          <a:bodyPr wrap="square" lIns="71831" tIns="35916" rIns="71831" bIns="35916">
            <a:spAutoFit/>
          </a:bodyPr>
          <a:lstStyle/>
          <a:p>
            <a:pPr eaLnBrk="0" hangingPunct="0"/>
            <a:r>
              <a:rPr lang="en-US" sz="1575" dirty="0">
                <a:solidFill>
                  <a:srgbClr val="1A1818"/>
                </a:solidFill>
              </a:rPr>
              <a:t>99.99%</a:t>
            </a:r>
          </a:p>
        </p:txBody>
      </p:sp>
      <p:cxnSp>
        <p:nvCxnSpPr>
          <p:cNvPr id="70" name="Straight Arrow Connector 69"/>
          <p:cNvCxnSpPr/>
          <p:nvPr/>
        </p:nvCxnSpPr>
        <p:spPr bwMode="auto">
          <a:xfrm>
            <a:off x="5781368" y="748525"/>
            <a:ext cx="79305" cy="403570"/>
          </a:xfrm>
          <a:prstGeom prst="straightConnector1">
            <a:avLst/>
          </a:prstGeom>
          <a:ln w="39370">
            <a:solidFill>
              <a:schemeClr val="tx2">
                <a:lumMod val="60000"/>
                <a:lumOff val="40000"/>
              </a:schemeClr>
            </a:solidFill>
            <a:headEnd type="none" w="med" len="med"/>
            <a:tailEnd type="arrow"/>
          </a:ln>
        </p:spPr>
        <p:style>
          <a:lnRef idx="3">
            <a:schemeClr val="dk1"/>
          </a:lnRef>
          <a:fillRef idx="0">
            <a:schemeClr val="dk1"/>
          </a:fillRef>
          <a:effectRef idx="2">
            <a:schemeClr val="dk1"/>
          </a:effectRef>
          <a:fontRef idx="minor">
            <a:schemeClr val="tx1"/>
          </a:fontRef>
        </p:style>
      </p:cxnSp>
      <p:cxnSp>
        <p:nvCxnSpPr>
          <p:cNvPr id="71" name="Straight Arrow Connector 70"/>
          <p:cNvCxnSpPr/>
          <p:nvPr/>
        </p:nvCxnSpPr>
        <p:spPr bwMode="auto">
          <a:xfrm>
            <a:off x="6953969" y="777860"/>
            <a:ext cx="115478" cy="377856"/>
          </a:xfrm>
          <a:prstGeom prst="straightConnector1">
            <a:avLst/>
          </a:prstGeom>
          <a:ln w="39370">
            <a:solidFill>
              <a:schemeClr val="tx2">
                <a:lumMod val="60000"/>
                <a:lumOff val="40000"/>
              </a:schemeClr>
            </a:solidFill>
            <a:headEnd type="none" w="med" len="med"/>
            <a:tailEnd type="arrow"/>
          </a:ln>
        </p:spPr>
        <p:style>
          <a:lnRef idx="3">
            <a:schemeClr val="dk1"/>
          </a:lnRef>
          <a:fillRef idx="0">
            <a:schemeClr val="dk1"/>
          </a:fillRef>
          <a:effectRef idx="2">
            <a:schemeClr val="dk1"/>
          </a:effectRef>
          <a:fontRef idx="minor">
            <a:schemeClr val="tx1"/>
          </a:fontRef>
        </p:style>
      </p:cxnSp>
      <p:sp>
        <p:nvSpPr>
          <p:cNvPr id="73" name="Text Box 4"/>
          <p:cNvSpPr txBox="1">
            <a:spLocks noChangeArrowheads="1"/>
          </p:cNvSpPr>
          <p:nvPr/>
        </p:nvSpPr>
        <p:spPr bwMode="auto">
          <a:xfrm>
            <a:off x="1599996" y="3532529"/>
            <a:ext cx="966158" cy="314908"/>
          </a:xfrm>
          <a:prstGeom prst="rect">
            <a:avLst/>
          </a:prstGeom>
          <a:noFill/>
          <a:ln w="12700" algn="ctr">
            <a:noFill/>
            <a:miter lim="800000"/>
            <a:headEnd/>
            <a:tailEnd/>
          </a:ln>
        </p:spPr>
        <p:txBody>
          <a:bodyPr wrap="square" lIns="71831" tIns="35916" rIns="71831" bIns="35916">
            <a:spAutoFit/>
          </a:bodyPr>
          <a:lstStyle/>
          <a:p>
            <a:pPr eaLnBrk="0" hangingPunct="0"/>
            <a:r>
              <a:rPr lang="en-US" sz="1575" dirty="0">
                <a:solidFill>
                  <a:srgbClr val="1A1818"/>
                </a:solidFill>
              </a:rPr>
              <a:t>99.99%</a:t>
            </a:r>
          </a:p>
        </p:txBody>
      </p:sp>
      <p:sp>
        <p:nvSpPr>
          <p:cNvPr id="74" name="Text Box 4"/>
          <p:cNvSpPr txBox="1">
            <a:spLocks noChangeArrowheads="1"/>
          </p:cNvSpPr>
          <p:nvPr/>
        </p:nvSpPr>
        <p:spPr bwMode="auto">
          <a:xfrm>
            <a:off x="1601588" y="3985777"/>
            <a:ext cx="1188165" cy="314908"/>
          </a:xfrm>
          <a:prstGeom prst="rect">
            <a:avLst/>
          </a:prstGeom>
          <a:noFill/>
          <a:ln w="12700" algn="ctr">
            <a:noFill/>
            <a:miter lim="800000"/>
            <a:headEnd/>
            <a:tailEnd/>
          </a:ln>
        </p:spPr>
        <p:txBody>
          <a:bodyPr wrap="square" lIns="71831" tIns="35916" rIns="71831" bIns="35916">
            <a:spAutoFit/>
          </a:bodyPr>
          <a:lstStyle/>
          <a:p>
            <a:pPr eaLnBrk="0" hangingPunct="0"/>
            <a:r>
              <a:rPr lang="en-US" sz="1575" dirty="0">
                <a:solidFill>
                  <a:srgbClr val="1A1818"/>
                </a:solidFill>
              </a:rPr>
              <a:t>99.999%</a:t>
            </a:r>
          </a:p>
        </p:txBody>
      </p:sp>
      <p:cxnSp>
        <p:nvCxnSpPr>
          <p:cNvPr id="75" name="Straight Arrow Connector 74"/>
          <p:cNvCxnSpPr/>
          <p:nvPr/>
        </p:nvCxnSpPr>
        <p:spPr bwMode="auto">
          <a:xfrm>
            <a:off x="2627730" y="3735541"/>
            <a:ext cx="918128" cy="0"/>
          </a:xfrm>
          <a:prstGeom prst="straightConnector1">
            <a:avLst/>
          </a:prstGeom>
          <a:ln w="39370">
            <a:solidFill>
              <a:schemeClr val="tx2">
                <a:lumMod val="60000"/>
                <a:lumOff val="40000"/>
              </a:schemeClr>
            </a:solidFill>
            <a:headEnd type="none" w="med" len="med"/>
            <a:tailEnd type="arrow"/>
          </a:ln>
        </p:spPr>
        <p:style>
          <a:lnRef idx="3">
            <a:schemeClr val="dk1"/>
          </a:lnRef>
          <a:fillRef idx="0">
            <a:schemeClr val="dk1"/>
          </a:fillRef>
          <a:effectRef idx="2">
            <a:schemeClr val="dk1"/>
          </a:effectRef>
          <a:fontRef idx="minor">
            <a:schemeClr val="tx1"/>
          </a:fontRef>
        </p:style>
      </p:cxnSp>
      <p:cxnSp>
        <p:nvCxnSpPr>
          <p:cNvPr id="77" name="Straight Arrow Connector 76"/>
          <p:cNvCxnSpPr/>
          <p:nvPr/>
        </p:nvCxnSpPr>
        <p:spPr bwMode="auto">
          <a:xfrm>
            <a:off x="2627730" y="4201804"/>
            <a:ext cx="918128" cy="0"/>
          </a:xfrm>
          <a:prstGeom prst="straightConnector1">
            <a:avLst/>
          </a:prstGeom>
          <a:ln w="39370">
            <a:solidFill>
              <a:schemeClr val="tx2">
                <a:lumMod val="60000"/>
                <a:lumOff val="40000"/>
              </a:schemeClr>
            </a:solidFill>
            <a:headEnd type="none" w="med" len="med"/>
            <a:tailEnd type="arrow"/>
          </a:ln>
        </p:spPr>
        <p:style>
          <a:lnRef idx="3">
            <a:schemeClr val="dk1"/>
          </a:lnRef>
          <a:fillRef idx="0">
            <a:schemeClr val="dk1"/>
          </a:fillRef>
          <a:effectRef idx="2">
            <a:schemeClr val="dk1"/>
          </a:effectRef>
          <a:fontRef idx="minor">
            <a:schemeClr val="tx1"/>
          </a:fontRef>
        </p:style>
      </p:cxnSp>
      <p:cxnSp>
        <p:nvCxnSpPr>
          <p:cNvPr id="4" name="Straight Arrow Connector 3"/>
          <p:cNvCxnSpPr/>
          <p:nvPr/>
        </p:nvCxnSpPr>
        <p:spPr>
          <a:xfrm>
            <a:off x="1683710" y="1962084"/>
            <a:ext cx="0" cy="771684"/>
          </a:xfrm>
          <a:prstGeom prst="straightConnector1">
            <a:avLst/>
          </a:prstGeom>
          <a:ln w="39370">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1683709" y="1962084"/>
            <a:ext cx="835877" cy="0"/>
          </a:xfrm>
          <a:prstGeom prst="straightConnector1">
            <a:avLst/>
          </a:prstGeom>
          <a:ln w="39370">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1816538" y="2085696"/>
            <a:ext cx="747596" cy="546762"/>
          </a:xfrm>
          <a:prstGeom prst="rect">
            <a:avLst/>
          </a:prstGeom>
          <a:noFill/>
        </p:spPr>
        <p:txBody>
          <a:bodyPr wrap="none" lIns="61414" tIns="30707" rIns="61414" bIns="30707" rtlCol="0">
            <a:spAutoFit/>
          </a:bodyPr>
          <a:lstStyle/>
          <a:p>
            <a:pPr algn="ctr"/>
            <a:r>
              <a:rPr lang="en-US" sz="1050" dirty="0">
                <a:solidFill>
                  <a:srgbClr val="008000"/>
                </a:solidFill>
                <a:latin typeface="Arial"/>
                <a:cs typeface="Arial"/>
              </a:rPr>
              <a:t>Requires </a:t>
            </a:r>
            <a:br>
              <a:rPr lang="en-US" sz="1050" dirty="0">
                <a:solidFill>
                  <a:srgbClr val="008000"/>
                </a:solidFill>
                <a:latin typeface="Arial"/>
                <a:cs typeface="Arial"/>
              </a:rPr>
            </a:br>
            <a:r>
              <a:rPr lang="en-US" sz="1050" dirty="0">
                <a:solidFill>
                  <a:srgbClr val="008000"/>
                </a:solidFill>
                <a:latin typeface="Arial"/>
                <a:cs typeface="Arial"/>
              </a:rPr>
              <a:t>Increasing</a:t>
            </a:r>
            <a:br>
              <a:rPr lang="en-US" sz="1050" dirty="0">
                <a:solidFill>
                  <a:srgbClr val="008000"/>
                </a:solidFill>
                <a:latin typeface="Arial"/>
                <a:cs typeface="Arial"/>
              </a:rPr>
            </a:br>
            <a:r>
              <a:rPr lang="en-US" sz="1050" dirty="0">
                <a:solidFill>
                  <a:srgbClr val="008000"/>
                </a:solidFill>
                <a:latin typeface="Arial"/>
                <a:cs typeface="Arial"/>
              </a:rPr>
              <a:t>Quality</a:t>
            </a:r>
          </a:p>
        </p:txBody>
      </p:sp>
      <p:sp>
        <p:nvSpPr>
          <p:cNvPr id="2" name="TextBox 1"/>
          <p:cNvSpPr txBox="1"/>
          <p:nvPr/>
        </p:nvSpPr>
        <p:spPr>
          <a:xfrm>
            <a:off x="1869460" y="1653412"/>
            <a:ext cx="451040" cy="239114"/>
          </a:xfrm>
          <a:prstGeom prst="rect">
            <a:avLst/>
          </a:prstGeom>
          <a:noFill/>
        </p:spPr>
        <p:txBody>
          <a:bodyPr wrap="none" lIns="61414" tIns="30707" rIns="61414" bIns="30707" rtlCol="0">
            <a:spAutoFit/>
          </a:bodyPr>
          <a:lstStyle/>
          <a:p>
            <a:r>
              <a:rPr lang="en-US" sz="1151" dirty="0">
                <a:solidFill>
                  <a:srgbClr val="44484F"/>
                </a:solidFill>
                <a:latin typeface="Arial"/>
                <a:cs typeface="Arial"/>
              </a:rPr>
              <a:t>Tiers</a:t>
            </a:r>
          </a:p>
        </p:txBody>
      </p:sp>
      <p:sp>
        <p:nvSpPr>
          <p:cNvPr id="76" name="TextBox 75"/>
          <p:cNvSpPr txBox="1"/>
          <p:nvPr/>
        </p:nvSpPr>
        <p:spPr>
          <a:xfrm rot="5400000">
            <a:off x="1250871" y="2183491"/>
            <a:ext cx="566456" cy="239114"/>
          </a:xfrm>
          <a:prstGeom prst="rect">
            <a:avLst/>
          </a:prstGeom>
          <a:noFill/>
        </p:spPr>
        <p:txBody>
          <a:bodyPr wrap="none" lIns="61414" tIns="30707" rIns="61414" bIns="30707" rtlCol="0">
            <a:spAutoFit/>
          </a:bodyPr>
          <a:lstStyle/>
          <a:p>
            <a:r>
              <a:rPr lang="en-US" sz="1151" dirty="0">
                <a:solidFill>
                  <a:srgbClr val="44484F"/>
                </a:solidFill>
                <a:latin typeface="Arial"/>
                <a:cs typeface="Arial"/>
              </a:rPr>
              <a:t>Layers</a:t>
            </a:r>
          </a:p>
        </p:txBody>
      </p:sp>
      <p:grpSp>
        <p:nvGrpSpPr>
          <p:cNvPr id="79" name="Group 78"/>
          <p:cNvGrpSpPr/>
          <p:nvPr/>
        </p:nvGrpSpPr>
        <p:grpSpPr>
          <a:xfrm>
            <a:off x="3684865" y="1172209"/>
            <a:ext cx="4015501" cy="3531277"/>
            <a:chOff x="1650408" y="983962"/>
            <a:chExt cx="4015501" cy="3531277"/>
          </a:xfrm>
        </p:grpSpPr>
        <p:sp>
          <p:nvSpPr>
            <p:cNvPr id="83"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84"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85"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6"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87"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8"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89"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90"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91"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92"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93"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4"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5"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6"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7"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8"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9"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0"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1"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2"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3"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4"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5"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6"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07"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08"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Integration</a:t>
              </a:r>
            </a:p>
          </p:txBody>
        </p:sp>
        <p:sp>
          <p:nvSpPr>
            <p:cNvPr id="109"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Manifest</a:t>
              </a:r>
            </a:p>
          </p:txBody>
        </p:sp>
        <p:sp>
          <p:nvSpPr>
            <p:cNvPr id="110"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Developmental</a:t>
              </a:r>
            </a:p>
          </p:txBody>
        </p:sp>
        <p:sp>
          <p:nvSpPr>
            <p:cNvPr id="111"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Evolutionary</a:t>
              </a:r>
            </a:p>
          </p:txBody>
        </p:sp>
        <p:sp>
          <p:nvSpPr>
            <p:cNvPr id="112"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13"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14"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15"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6"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7"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76"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78"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79"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80"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Application</a:t>
              </a:r>
            </a:p>
          </p:txBody>
        </p:sp>
        <p:sp>
          <p:nvSpPr>
            <p:cNvPr id="181"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82"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83"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84"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85"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18"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Shared Services</a:t>
              </a:r>
            </a:p>
          </p:txBody>
        </p:sp>
        <p:sp>
          <p:nvSpPr>
            <p:cNvPr id="175"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77"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Software Platform</a:t>
              </a:r>
            </a:p>
          </p:txBody>
        </p:sp>
      </p:grpSp>
    </p:spTree>
    <p:extLst>
      <p:ext uri="{BB962C8B-B14F-4D97-AF65-F5344CB8AC3E}">
        <p14:creationId xmlns:p14="http://schemas.microsoft.com/office/powerpoint/2010/main" val="1132499823"/>
      </p:ext>
    </p:extLst>
  </p:cSld>
  <p:clrMapOvr>
    <a:masterClrMapping/>
  </p:clrMapOvr>
  <p:transition>
    <p:wipe dir="r"/>
  </p:transition>
</p:sld>
</file>

<file path=ppt/slides/slide6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9379" name="Rectangle 3"/>
          <p:cNvSpPr>
            <a:spLocks noGrp="1" noChangeArrowheads="1"/>
          </p:cNvSpPr>
          <p:nvPr>
            <p:ph type="title"/>
          </p:nvPr>
        </p:nvSpPr>
        <p:spPr/>
        <p:txBody>
          <a:bodyPr>
            <a:normAutofit fontScale="90000"/>
          </a:bodyPr>
          <a:lstStyle/>
          <a:p>
            <a:pPr defTabSz="798116"/>
            <a:r>
              <a:rPr lang="en-US" sz="2475" dirty="0"/>
              <a:t>Reusability</a:t>
            </a:r>
          </a:p>
        </p:txBody>
      </p:sp>
      <p:sp>
        <p:nvSpPr>
          <p:cNvPr id="73" name="Text Box 4"/>
          <p:cNvSpPr txBox="1">
            <a:spLocks noChangeArrowheads="1"/>
          </p:cNvSpPr>
          <p:nvPr/>
        </p:nvSpPr>
        <p:spPr bwMode="auto">
          <a:xfrm>
            <a:off x="357806" y="2433100"/>
            <a:ext cx="1794805" cy="287977"/>
          </a:xfrm>
          <a:prstGeom prst="rect">
            <a:avLst/>
          </a:prstGeom>
          <a:noFill/>
          <a:ln w="12700" algn="ctr">
            <a:noFill/>
            <a:miter lim="800000"/>
            <a:headEnd/>
            <a:tailEnd/>
          </a:ln>
        </p:spPr>
        <p:txBody>
          <a:bodyPr wrap="square" lIns="71831" tIns="35916" rIns="71831" bIns="35916">
            <a:spAutoFit/>
          </a:bodyPr>
          <a:lstStyle/>
          <a:p>
            <a:pPr eaLnBrk="0" hangingPunct="0"/>
            <a:r>
              <a:rPr lang="en-US" sz="1400" dirty="0">
                <a:solidFill>
                  <a:schemeClr val="tx2">
                    <a:lumMod val="75000"/>
                  </a:schemeClr>
                </a:solidFill>
              </a:rPr>
              <a:t>Harder - Costly</a:t>
            </a:r>
          </a:p>
        </p:txBody>
      </p:sp>
      <p:grpSp>
        <p:nvGrpSpPr>
          <p:cNvPr id="79" name="Group 78"/>
          <p:cNvGrpSpPr/>
          <p:nvPr/>
        </p:nvGrpSpPr>
        <p:grpSpPr>
          <a:xfrm>
            <a:off x="3684865" y="1172209"/>
            <a:ext cx="4015501" cy="3531277"/>
            <a:chOff x="1650408" y="983962"/>
            <a:chExt cx="4015501" cy="3531277"/>
          </a:xfrm>
        </p:grpSpPr>
        <p:sp>
          <p:nvSpPr>
            <p:cNvPr id="83"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200" dirty="0"/>
            </a:p>
          </p:txBody>
        </p:sp>
        <p:sp>
          <p:nvSpPr>
            <p:cNvPr id="84"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200" dirty="0"/>
            </a:p>
          </p:txBody>
        </p:sp>
        <p:sp>
          <p:nvSpPr>
            <p:cNvPr id="85"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86"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200" dirty="0"/>
            </a:p>
          </p:txBody>
        </p:sp>
        <p:sp>
          <p:nvSpPr>
            <p:cNvPr id="87"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88"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200" dirty="0"/>
            </a:p>
          </p:txBody>
        </p:sp>
        <p:sp>
          <p:nvSpPr>
            <p:cNvPr id="89"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200" dirty="0"/>
            </a:p>
          </p:txBody>
        </p:sp>
        <p:sp>
          <p:nvSpPr>
            <p:cNvPr id="90"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91"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200" dirty="0"/>
            </a:p>
          </p:txBody>
        </p:sp>
        <p:sp>
          <p:nvSpPr>
            <p:cNvPr id="92"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93"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4"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5"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6"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7"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8"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99"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0"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1"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2"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3"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4"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05"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06" name="Text Box 8"/>
            <p:cNvSpPr txBox="1">
              <a:spLocks noChangeArrowheads="1"/>
            </p:cNvSpPr>
            <p:nvPr/>
          </p:nvSpPr>
          <p:spPr bwMode="auto">
            <a:xfrm rot="8119341" flipV="1">
              <a:off x="2103057" y="1434089"/>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Client</a:t>
              </a:r>
            </a:p>
          </p:txBody>
        </p:sp>
        <p:sp>
          <p:nvSpPr>
            <p:cNvPr id="107" name="Text Box 10"/>
            <p:cNvSpPr txBox="1">
              <a:spLocks noChangeArrowheads="1"/>
            </p:cNvSpPr>
            <p:nvPr/>
          </p:nvSpPr>
          <p:spPr bwMode="auto">
            <a:xfrm rot="8119341" flipV="1">
              <a:off x="2670723" y="1404736"/>
              <a:ext cx="1312284"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Presentation</a:t>
              </a:r>
            </a:p>
          </p:txBody>
        </p:sp>
        <p:sp>
          <p:nvSpPr>
            <p:cNvPr id="108" name="Text Box 11"/>
            <p:cNvSpPr txBox="1">
              <a:spLocks noChangeArrowheads="1"/>
            </p:cNvSpPr>
            <p:nvPr/>
          </p:nvSpPr>
          <p:spPr bwMode="auto">
            <a:xfrm rot="18864052">
              <a:off x="3907960" y="1441383"/>
              <a:ext cx="1073851"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Integration</a:t>
              </a:r>
            </a:p>
          </p:txBody>
        </p:sp>
        <p:sp>
          <p:nvSpPr>
            <p:cNvPr id="109" name="Text Box 35"/>
            <p:cNvSpPr txBox="1">
              <a:spLocks noChangeArrowheads="1"/>
            </p:cNvSpPr>
            <p:nvPr/>
          </p:nvSpPr>
          <p:spPr bwMode="auto">
            <a:xfrm rot="5400000">
              <a:off x="4319148" y="2849648"/>
              <a:ext cx="1222824"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Manifest</a:t>
              </a:r>
            </a:p>
          </p:txBody>
        </p:sp>
        <p:sp>
          <p:nvSpPr>
            <p:cNvPr id="110" name="Text Box 36"/>
            <p:cNvSpPr txBox="1">
              <a:spLocks noChangeArrowheads="1"/>
            </p:cNvSpPr>
            <p:nvPr/>
          </p:nvSpPr>
          <p:spPr bwMode="auto">
            <a:xfrm rot="5400000">
              <a:off x="4531133" y="2535555"/>
              <a:ext cx="1447783"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Developmental</a:t>
              </a:r>
            </a:p>
          </p:txBody>
        </p:sp>
        <p:sp>
          <p:nvSpPr>
            <p:cNvPr id="111" name="Text Box 38"/>
            <p:cNvSpPr txBox="1">
              <a:spLocks noChangeArrowheads="1"/>
            </p:cNvSpPr>
            <p:nvPr/>
          </p:nvSpPr>
          <p:spPr bwMode="auto">
            <a:xfrm rot="5400000">
              <a:off x="4879187" y="2169268"/>
              <a:ext cx="129644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Evolutionary</a:t>
              </a:r>
            </a:p>
          </p:txBody>
        </p:sp>
        <p:sp>
          <p:nvSpPr>
            <p:cNvPr id="112" name="Text Box 34"/>
            <p:cNvSpPr txBox="1">
              <a:spLocks noChangeArrowheads="1"/>
            </p:cNvSpPr>
            <p:nvPr/>
          </p:nvSpPr>
          <p:spPr bwMode="auto">
            <a:xfrm rot="5432977">
              <a:off x="4059077" y="3076982"/>
              <a:ext cx="1124375" cy="27699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Operational</a:t>
              </a:r>
            </a:p>
          </p:txBody>
        </p:sp>
        <p:sp>
          <p:nvSpPr>
            <p:cNvPr id="113" name="Text Box 7"/>
            <p:cNvSpPr txBox="1">
              <a:spLocks noChangeArrowheads="1"/>
            </p:cNvSpPr>
            <p:nvPr/>
          </p:nvSpPr>
          <p:spPr bwMode="auto">
            <a:xfrm rot="8053525" flipV="1">
              <a:off x="4279153" y="1500185"/>
              <a:ext cx="1032289"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Resource</a:t>
              </a:r>
            </a:p>
          </p:txBody>
        </p:sp>
        <p:sp>
          <p:nvSpPr>
            <p:cNvPr id="114" name="Text Box 9"/>
            <p:cNvSpPr txBox="1">
              <a:spLocks noChangeArrowheads="1"/>
            </p:cNvSpPr>
            <p:nvPr/>
          </p:nvSpPr>
          <p:spPr bwMode="auto">
            <a:xfrm rot="18823709">
              <a:off x="3595674" y="1419801"/>
              <a:ext cx="928948"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Domain</a:t>
              </a:r>
            </a:p>
          </p:txBody>
        </p:sp>
        <p:sp>
          <p:nvSpPr>
            <p:cNvPr id="115"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6"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17"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200" dirty="0"/>
            </a:p>
          </p:txBody>
        </p:sp>
        <p:sp>
          <p:nvSpPr>
            <p:cNvPr id="176" name="Text Box 50"/>
            <p:cNvSpPr txBox="1">
              <a:spLocks noChangeArrowheads="1"/>
            </p:cNvSpPr>
            <p:nvPr/>
          </p:nvSpPr>
          <p:spPr bwMode="auto">
            <a:xfrm>
              <a:off x="1986888" y="3458172"/>
              <a:ext cx="214932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Operating Platform</a:t>
              </a:r>
            </a:p>
          </p:txBody>
        </p:sp>
        <p:sp>
          <p:nvSpPr>
            <p:cNvPr id="178"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200" dirty="0"/>
            </a:p>
          </p:txBody>
        </p:sp>
        <p:sp>
          <p:nvSpPr>
            <p:cNvPr id="179"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200" dirty="0"/>
            </a:p>
          </p:txBody>
        </p:sp>
        <p:sp>
          <p:nvSpPr>
            <p:cNvPr id="180" name="Text Box 9"/>
            <p:cNvSpPr txBox="1">
              <a:spLocks noChangeArrowheads="1"/>
            </p:cNvSpPr>
            <p:nvPr/>
          </p:nvSpPr>
          <p:spPr bwMode="auto">
            <a:xfrm rot="18863331">
              <a:off x="3219485" y="1444858"/>
              <a:ext cx="897621" cy="27699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Application</a:t>
              </a:r>
            </a:p>
          </p:txBody>
        </p:sp>
        <p:sp>
          <p:nvSpPr>
            <p:cNvPr id="181"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200" dirty="0"/>
            </a:p>
          </p:txBody>
        </p:sp>
        <p:sp>
          <p:nvSpPr>
            <p:cNvPr id="182" name="Text Box 8"/>
            <p:cNvSpPr txBox="1">
              <a:spLocks noChangeArrowheads="1"/>
            </p:cNvSpPr>
            <p:nvPr/>
          </p:nvSpPr>
          <p:spPr bwMode="auto">
            <a:xfrm rot="8119341" flipV="1">
              <a:off x="2489703" y="1447637"/>
              <a:ext cx="838712" cy="27699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Access</a:t>
              </a:r>
            </a:p>
          </p:txBody>
        </p:sp>
        <p:sp>
          <p:nvSpPr>
            <p:cNvPr id="183"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200" dirty="0"/>
            </a:p>
          </p:txBody>
        </p:sp>
        <p:sp>
          <p:nvSpPr>
            <p:cNvPr id="184" name="Text Box 51"/>
            <p:cNvSpPr txBox="1">
              <a:spLocks noChangeArrowheads="1"/>
            </p:cNvSpPr>
            <p:nvPr/>
          </p:nvSpPr>
          <p:spPr bwMode="auto">
            <a:xfrm>
              <a:off x="1837983" y="3848547"/>
              <a:ext cx="2532623"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Compute and Network</a:t>
              </a:r>
            </a:p>
          </p:txBody>
        </p:sp>
        <p:sp>
          <p:nvSpPr>
            <p:cNvPr id="185" name="Text Box 51"/>
            <p:cNvSpPr txBox="1">
              <a:spLocks noChangeArrowheads="1"/>
            </p:cNvSpPr>
            <p:nvPr/>
          </p:nvSpPr>
          <p:spPr bwMode="auto">
            <a:xfrm>
              <a:off x="2622695" y="4201328"/>
              <a:ext cx="890382"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Facilities</a:t>
              </a:r>
            </a:p>
          </p:txBody>
        </p:sp>
        <p:sp>
          <p:nvSpPr>
            <p:cNvPr id="118" name="Text Box 43"/>
            <p:cNvSpPr txBox="1">
              <a:spLocks noChangeArrowheads="1"/>
            </p:cNvSpPr>
            <p:nvPr/>
          </p:nvSpPr>
          <p:spPr bwMode="auto">
            <a:xfrm>
              <a:off x="2081012" y="3081358"/>
              <a:ext cx="1977549"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solidFill>
                    <a:srgbClr val="FF0000"/>
                  </a:solidFill>
                  <a:effectLst>
                    <a:outerShdw blurRad="38100" dist="38100" dir="2700000" algn="tl">
                      <a:srgbClr val="C0C0C0"/>
                    </a:outerShdw>
                  </a:effectLst>
                </a:rPr>
                <a:t>Shared Services</a:t>
              </a:r>
            </a:p>
          </p:txBody>
        </p:sp>
        <p:sp>
          <p:nvSpPr>
            <p:cNvPr id="175" name="Text Box 46"/>
            <p:cNvSpPr txBox="1">
              <a:spLocks noChangeArrowheads="1"/>
            </p:cNvSpPr>
            <p:nvPr/>
          </p:nvSpPr>
          <p:spPr bwMode="auto">
            <a:xfrm>
              <a:off x="2015778" y="2348826"/>
              <a:ext cx="2127008" cy="276999"/>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200" dirty="0">
                  <a:effectLst>
                    <a:outerShdw blurRad="38100" dist="38100" dir="2700000" algn="tl">
                      <a:srgbClr val="C0C0C0"/>
                    </a:outerShdw>
                  </a:effectLst>
                </a:rPr>
                <a:t>Software</a:t>
              </a:r>
            </a:p>
          </p:txBody>
        </p:sp>
        <p:sp>
          <p:nvSpPr>
            <p:cNvPr id="177" name="Text Box 45"/>
            <p:cNvSpPr txBox="1">
              <a:spLocks noChangeArrowheads="1"/>
            </p:cNvSpPr>
            <p:nvPr/>
          </p:nvSpPr>
          <p:spPr bwMode="auto">
            <a:xfrm>
              <a:off x="1924971" y="2725722"/>
              <a:ext cx="2249033" cy="276999"/>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200" dirty="0">
                  <a:effectLst>
                    <a:outerShdw blurRad="38100" dist="38100" dir="2700000" algn="tl">
                      <a:srgbClr val="C0C0C0"/>
                    </a:outerShdw>
                  </a:effectLst>
                </a:rPr>
                <a:t>Software Platform</a:t>
              </a:r>
            </a:p>
          </p:txBody>
        </p:sp>
      </p:grpSp>
      <p:sp>
        <p:nvSpPr>
          <p:cNvPr id="68" name="Text Box 4"/>
          <p:cNvSpPr txBox="1">
            <a:spLocks noChangeArrowheads="1"/>
          </p:cNvSpPr>
          <p:nvPr/>
        </p:nvSpPr>
        <p:spPr bwMode="auto">
          <a:xfrm>
            <a:off x="358776" y="4252895"/>
            <a:ext cx="1794805" cy="287977"/>
          </a:xfrm>
          <a:prstGeom prst="rect">
            <a:avLst/>
          </a:prstGeom>
          <a:noFill/>
          <a:ln w="12700" algn="ctr">
            <a:noFill/>
            <a:miter lim="800000"/>
            <a:headEnd/>
            <a:tailEnd/>
          </a:ln>
        </p:spPr>
        <p:txBody>
          <a:bodyPr wrap="square" lIns="71831" tIns="35916" rIns="71831" bIns="35916">
            <a:spAutoFit/>
          </a:bodyPr>
          <a:lstStyle/>
          <a:p>
            <a:pPr eaLnBrk="0" hangingPunct="0"/>
            <a:r>
              <a:rPr lang="en-US" sz="1400" dirty="0">
                <a:solidFill>
                  <a:schemeClr val="tx2">
                    <a:lumMod val="75000"/>
                  </a:schemeClr>
                </a:solidFill>
              </a:rPr>
              <a:t>Easier - Cheaper</a:t>
            </a:r>
          </a:p>
        </p:txBody>
      </p:sp>
      <p:sp>
        <p:nvSpPr>
          <p:cNvPr id="9" name="Right Brace 8"/>
          <p:cNvSpPr/>
          <p:nvPr/>
        </p:nvSpPr>
        <p:spPr>
          <a:xfrm rot="16200000">
            <a:off x="6916072" y="334568"/>
            <a:ext cx="284994" cy="1235303"/>
          </a:xfrm>
          <a:prstGeom prst="rightBrace">
            <a:avLst/>
          </a:prstGeom>
          <a:ln w="1905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6033600" y="514100"/>
            <a:ext cx="2144498" cy="328423"/>
          </a:xfrm>
          <a:prstGeom prst="rect">
            <a:avLst/>
          </a:prstGeom>
          <a:noFill/>
        </p:spPr>
        <p:txBody>
          <a:bodyPr wrap="none" rtlCol="0">
            <a:spAutoFit/>
          </a:bodyPr>
          <a:lstStyle/>
          <a:p>
            <a:r>
              <a:rPr lang="en-US"/>
              <a:t>Enterprise Data Libraries</a:t>
            </a:r>
          </a:p>
        </p:txBody>
      </p:sp>
      <p:sp>
        <p:nvSpPr>
          <p:cNvPr id="78" name="TextBox 77"/>
          <p:cNvSpPr txBox="1"/>
          <p:nvPr/>
        </p:nvSpPr>
        <p:spPr>
          <a:xfrm>
            <a:off x="431043" y="1333998"/>
            <a:ext cx="2697218" cy="95410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1400" dirty="0"/>
              <a:t>API / SOA Services built Tactically or Strategically for re-use.</a:t>
            </a:r>
          </a:p>
          <a:p>
            <a:pPr marL="285750" indent="-285750">
              <a:buFont typeface="Arial" charset="0"/>
              <a:buChar char="•"/>
            </a:pPr>
            <a:r>
              <a:rPr lang="en-US" sz="1400" dirty="0"/>
              <a:t>$$’s to get to </a:t>
            </a:r>
            <a:r>
              <a:rPr lang="en-US" sz="1400" i="1" dirty="0"/>
              <a:t>Shared Services.</a:t>
            </a:r>
          </a:p>
          <a:p>
            <a:pPr marL="285750" indent="-285750">
              <a:buFont typeface="Arial" charset="0"/>
              <a:buChar char="•"/>
            </a:pPr>
            <a:r>
              <a:rPr lang="en-US" sz="1400" dirty="0"/>
              <a:t>New qualities: scalability, </a:t>
            </a:r>
            <a:r>
              <a:rPr lang="en-US" sz="1400" dirty="0" err="1"/>
              <a:t>etc</a:t>
            </a:r>
            <a:r>
              <a:rPr lang="mr-IN" sz="1400" dirty="0"/>
              <a:t>…</a:t>
            </a:r>
            <a:endParaRPr lang="en-US" sz="1400" dirty="0"/>
          </a:p>
        </p:txBody>
      </p:sp>
      <p:cxnSp>
        <p:nvCxnSpPr>
          <p:cNvPr id="12" name="Elbow Connector 11"/>
          <p:cNvCxnSpPr>
            <a:stCxn id="78" idx="3"/>
            <a:endCxn id="180" idx="1"/>
          </p:cNvCxnSpPr>
          <p:nvPr/>
        </p:nvCxnSpPr>
        <p:spPr>
          <a:xfrm>
            <a:off x="3128261" y="1811052"/>
            <a:ext cx="2260538" cy="281277"/>
          </a:xfrm>
          <a:prstGeom prst="bentConnector4">
            <a:avLst>
              <a:gd name="adj1" fmla="val 47017"/>
              <a:gd name="adj2" fmla="val 181272"/>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80" name="Elbow Connector 79"/>
          <p:cNvCxnSpPr>
            <a:stCxn id="78" idx="3"/>
            <a:endCxn id="118" idx="1"/>
          </p:cNvCxnSpPr>
          <p:nvPr/>
        </p:nvCxnSpPr>
        <p:spPr>
          <a:xfrm>
            <a:off x="3128261" y="1811052"/>
            <a:ext cx="987208" cy="1597053"/>
          </a:xfrm>
          <a:prstGeom prst="bentConnector3">
            <a:avLst>
              <a:gd name="adj1" fmla="val 50000"/>
            </a:avLst>
          </a:prstGeom>
          <a:ln w="190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294233" y="568089"/>
            <a:ext cx="5388268" cy="523220"/>
          </a:xfrm>
          <a:prstGeom prst="rect">
            <a:avLst/>
          </a:prstGeom>
        </p:spPr>
        <p:txBody>
          <a:bodyPr wrap="square">
            <a:spAutoFit/>
          </a:bodyPr>
          <a:lstStyle/>
          <a:p>
            <a:r>
              <a:rPr lang="en-US" sz="1400">
                <a:solidFill>
                  <a:srgbClr val="262626"/>
                </a:solidFill>
              </a:rPr>
              <a:t>In </a:t>
            </a:r>
            <a:r>
              <a:rPr lang="en-US" sz="1400">
                <a:solidFill>
                  <a:srgbClr val="0288D1"/>
                </a:solidFill>
                <a:hlinkClick r:id="rId3"/>
              </a:rPr>
              <a:t>Mythical Man Month</a:t>
            </a:r>
            <a:r>
              <a:rPr lang="en-US" sz="1400">
                <a:solidFill>
                  <a:srgbClr val="262626"/>
                </a:solidFill>
              </a:rPr>
              <a:t> (1974) Fred Brooks suggests that re-usable code costs three times as much to develop as single use code.</a:t>
            </a:r>
            <a:endParaRPr lang="en-US" sz="1400"/>
          </a:p>
        </p:txBody>
      </p:sp>
      <p:cxnSp>
        <p:nvCxnSpPr>
          <p:cNvPr id="120" name="Straight Arrow Connector 119"/>
          <p:cNvCxnSpPr/>
          <p:nvPr/>
        </p:nvCxnSpPr>
        <p:spPr bwMode="auto">
          <a:xfrm flipV="1">
            <a:off x="990538" y="2757038"/>
            <a:ext cx="5142" cy="1467838"/>
          </a:xfrm>
          <a:prstGeom prst="straightConnector1">
            <a:avLst/>
          </a:prstGeom>
          <a:ln w="39370">
            <a:solidFill>
              <a:schemeClr val="tx2">
                <a:lumMod val="60000"/>
                <a:lumOff val="40000"/>
              </a:schemeClr>
            </a:solidFill>
            <a:headEnd type="arrow" w="med" len="med"/>
            <a:tailEnd type="arrow"/>
          </a:ln>
        </p:spPr>
        <p:style>
          <a:lnRef idx="3">
            <a:schemeClr val="dk1"/>
          </a:lnRef>
          <a:fillRef idx="0">
            <a:schemeClr val="dk1"/>
          </a:fillRef>
          <a:effectRef idx="2">
            <a:schemeClr val="dk1"/>
          </a:effectRef>
          <a:fontRef idx="minor">
            <a:schemeClr val="tx1"/>
          </a:fontRef>
        </p:style>
      </p:cxnSp>
      <p:sp>
        <p:nvSpPr>
          <p:cNvPr id="33" name="TextBox 32"/>
          <p:cNvSpPr txBox="1"/>
          <p:nvPr/>
        </p:nvSpPr>
        <p:spPr>
          <a:xfrm>
            <a:off x="2170743" y="2443913"/>
            <a:ext cx="1350626" cy="328423"/>
          </a:xfrm>
          <a:prstGeom prst="rect">
            <a:avLst/>
          </a:prstGeom>
          <a:noFill/>
        </p:spPr>
        <p:txBody>
          <a:bodyPr wrap="none" rtlCol="0">
            <a:spAutoFit/>
          </a:bodyPr>
          <a:lstStyle/>
          <a:p>
            <a:r>
              <a:rPr lang="en-US"/>
              <a:t>Code, Patterns</a:t>
            </a:r>
          </a:p>
        </p:txBody>
      </p:sp>
      <p:sp>
        <p:nvSpPr>
          <p:cNvPr id="122" name="TextBox 121"/>
          <p:cNvSpPr txBox="1"/>
          <p:nvPr/>
        </p:nvSpPr>
        <p:spPr>
          <a:xfrm>
            <a:off x="1511641" y="2876506"/>
            <a:ext cx="2018522" cy="328423"/>
          </a:xfrm>
          <a:prstGeom prst="rect">
            <a:avLst/>
          </a:prstGeom>
          <a:noFill/>
        </p:spPr>
        <p:txBody>
          <a:bodyPr wrap="square" rtlCol="0">
            <a:spAutoFit/>
          </a:bodyPr>
          <a:lstStyle/>
          <a:p>
            <a:r>
              <a:rPr lang="en-US" dirty="0"/>
              <a:t>Frameworks</a:t>
            </a:r>
            <a:r>
              <a:rPr lang="en-US"/>
              <a:t>, Platforms</a:t>
            </a:r>
            <a:endParaRPr lang="en-US" dirty="0"/>
          </a:p>
        </p:txBody>
      </p:sp>
      <p:sp>
        <p:nvSpPr>
          <p:cNvPr id="126" name="TextBox 125"/>
          <p:cNvSpPr txBox="1"/>
          <p:nvPr/>
        </p:nvSpPr>
        <p:spPr>
          <a:xfrm>
            <a:off x="2035730" y="3527427"/>
            <a:ext cx="2643899" cy="328423"/>
          </a:xfrm>
          <a:prstGeom prst="rect">
            <a:avLst/>
          </a:prstGeom>
          <a:noFill/>
        </p:spPr>
        <p:txBody>
          <a:bodyPr wrap="square" rtlCol="0">
            <a:spAutoFit/>
          </a:bodyPr>
          <a:lstStyle/>
          <a:p>
            <a:r>
              <a:rPr lang="en-US" dirty="0"/>
              <a:t>VMs</a:t>
            </a:r>
            <a:r>
              <a:rPr lang="en-US"/>
              <a:t>, Containers</a:t>
            </a:r>
            <a:endParaRPr lang="en-US" dirty="0"/>
          </a:p>
        </p:txBody>
      </p:sp>
    </p:spTree>
    <p:extLst>
      <p:ext uri="{BB962C8B-B14F-4D97-AF65-F5344CB8AC3E}">
        <p14:creationId xmlns:p14="http://schemas.microsoft.com/office/powerpoint/2010/main" val="1196095647"/>
      </p:ext>
    </p:extLst>
  </p:cSld>
  <p:clrMapOvr>
    <a:masterClrMapping/>
  </p:clrMapOvr>
  <p:transition>
    <p:wipe dir="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Re-use by layers</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613810800"/>
              </p:ext>
            </p:extLst>
          </p:nvPr>
        </p:nvGraphicFramePr>
        <p:xfrm>
          <a:off x="654695" y="1326229"/>
          <a:ext cx="7161874" cy="3607260"/>
        </p:xfrm>
        <a:graphic>
          <a:graphicData uri="http://schemas.openxmlformats.org/drawingml/2006/table">
            <a:tbl>
              <a:tblPr>
                <a:tableStyleId>{775DCB02-9BB8-47FD-8907-85C794F793BA}</a:tableStyleId>
              </a:tblPr>
              <a:tblGrid>
                <a:gridCol w="1313707">
                  <a:extLst>
                    <a:ext uri="{9D8B030D-6E8A-4147-A177-3AD203B41FA5}">
                      <a16:colId xmlns:a16="http://schemas.microsoft.com/office/drawing/2014/main" val="20000"/>
                    </a:ext>
                  </a:extLst>
                </a:gridCol>
                <a:gridCol w="1717119">
                  <a:extLst>
                    <a:ext uri="{9D8B030D-6E8A-4147-A177-3AD203B41FA5}">
                      <a16:colId xmlns:a16="http://schemas.microsoft.com/office/drawing/2014/main" val="20001"/>
                    </a:ext>
                  </a:extLst>
                </a:gridCol>
                <a:gridCol w="4131048">
                  <a:extLst>
                    <a:ext uri="{9D8B030D-6E8A-4147-A177-3AD203B41FA5}">
                      <a16:colId xmlns:a16="http://schemas.microsoft.com/office/drawing/2014/main" val="20002"/>
                    </a:ext>
                  </a:extLst>
                </a:gridCol>
              </a:tblGrid>
              <a:tr h="239220">
                <a:tc>
                  <a:txBody>
                    <a:bodyPr/>
                    <a:lstStyle/>
                    <a:p>
                      <a:pPr algn="ctr">
                        <a:spcBef>
                          <a:spcPts val="1200"/>
                        </a:spcBef>
                        <a:spcAft>
                          <a:spcPts val="0"/>
                        </a:spcAft>
                      </a:pPr>
                      <a:r>
                        <a:rPr lang="en-AU" sz="1100" b="1" dirty="0">
                          <a:latin typeface="+mn-lt"/>
                        </a:rPr>
                        <a:t>Layers</a:t>
                      </a:r>
                      <a:endParaRPr lang="en-US" sz="1100" b="1" dirty="0">
                        <a:latin typeface="+mn-lt"/>
                        <a:ea typeface="Times New Roman"/>
                        <a:cs typeface="Times New Roman"/>
                      </a:endParaRPr>
                    </a:p>
                  </a:txBody>
                  <a:tcPr marL="55721" marR="55721" marT="0" marB="0">
                    <a:solidFill>
                      <a:schemeClr val="accent3">
                        <a:lumMod val="75000"/>
                      </a:schemeClr>
                    </a:solidFill>
                  </a:tcPr>
                </a:tc>
                <a:tc>
                  <a:txBody>
                    <a:bodyPr/>
                    <a:lstStyle/>
                    <a:p>
                      <a:pPr algn="ctr">
                        <a:spcBef>
                          <a:spcPts val="1200"/>
                        </a:spcBef>
                        <a:spcAft>
                          <a:spcPts val="0"/>
                        </a:spcAft>
                      </a:pPr>
                      <a:r>
                        <a:rPr lang="en-AU" sz="1100" b="1" kern="1200" dirty="0">
                          <a:solidFill>
                            <a:schemeClr val="dk1"/>
                          </a:solidFill>
                          <a:latin typeface="+mn-lt"/>
                          <a:ea typeface="+mn-ea"/>
                          <a:cs typeface="+mn-cs"/>
                        </a:rPr>
                        <a:t>Across All</a:t>
                      </a:r>
                      <a:endParaRPr lang="en-US" sz="1100" b="1" kern="1200" dirty="0">
                        <a:solidFill>
                          <a:schemeClr val="dk1"/>
                        </a:solidFill>
                        <a:latin typeface="+mn-lt"/>
                        <a:ea typeface="+mn-ea"/>
                        <a:cs typeface="+mn-cs"/>
                      </a:endParaRPr>
                    </a:p>
                  </a:txBody>
                  <a:tcPr marL="55721" marR="55721" marT="0" marB="0">
                    <a:solidFill>
                      <a:schemeClr val="accent2">
                        <a:lumMod val="75000"/>
                      </a:schemeClr>
                    </a:solidFill>
                  </a:tcPr>
                </a:tc>
                <a:tc>
                  <a:txBody>
                    <a:bodyPr/>
                    <a:lstStyle/>
                    <a:p>
                      <a:pPr algn="ctr">
                        <a:spcBef>
                          <a:spcPts val="1200"/>
                        </a:spcBef>
                        <a:spcAft>
                          <a:spcPts val="0"/>
                        </a:spcAft>
                      </a:pPr>
                      <a:r>
                        <a:rPr lang="en-AU" sz="1100" b="1" dirty="0">
                          <a:latin typeface="+mn-lt"/>
                        </a:rPr>
                        <a:t>Each Layer</a:t>
                      </a:r>
                      <a:endParaRPr lang="en-US" sz="1100" b="1" dirty="0">
                        <a:latin typeface="+mn-lt"/>
                        <a:ea typeface="Times New Roman"/>
                        <a:cs typeface="Times New Roman"/>
                      </a:endParaRPr>
                    </a:p>
                  </a:txBody>
                  <a:tcPr marL="55721" marR="55721" marT="0" marB="0">
                    <a:solidFill>
                      <a:schemeClr val="accent1">
                        <a:lumMod val="40000"/>
                        <a:lumOff val="60000"/>
                      </a:schemeClr>
                    </a:solidFill>
                  </a:tcPr>
                </a:tc>
                <a:extLst>
                  <a:ext uri="{0D108BD9-81ED-4DB2-BD59-A6C34878D82A}">
                    <a16:rowId xmlns:a16="http://schemas.microsoft.com/office/drawing/2014/main" val="10000"/>
                  </a:ext>
                </a:extLst>
              </a:tr>
              <a:tr h="739442">
                <a:tc>
                  <a:txBody>
                    <a:bodyPr/>
                    <a:lstStyle/>
                    <a:p>
                      <a:pPr>
                        <a:spcBef>
                          <a:spcPts val="1200"/>
                        </a:spcBef>
                        <a:spcAft>
                          <a:spcPts val="0"/>
                        </a:spcAft>
                      </a:pPr>
                      <a:r>
                        <a:rPr lang="en-US" sz="1100" b="1" dirty="0">
                          <a:latin typeface="+mn-lt"/>
                          <a:ea typeface="Times New Roman"/>
                          <a:cs typeface="Times New Roman"/>
                        </a:rPr>
                        <a:t>Application</a:t>
                      </a:r>
                    </a:p>
                  </a:txBody>
                  <a:tcPr marL="55721" marR="55721" marT="0" marB="0">
                    <a:solidFill>
                      <a:schemeClr val="accent2">
                        <a:lumMod val="40000"/>
                        <a:lumOff val="60000"/>
                      </a:schemeClr>
                    </a:solidFill>
                  </a:tcPr>
                </a:tc>
                <a:tc rowSpan="5">
                  <a:txBody>
                    <a:bodyPr/>
                    <a:lstStyle/>
                    <a:p>
                      <a:pPr marL="171450" marR="0" lvl="0" indent="-171450" algn="l" defTabSz="914400" rtl="0" eaLnBrk="1" fontAlgn="auto" latinLnBrk="0" hangingPunct="1">
                        <a:lnSpc>
                          <a:spcPct val="100000"/>
                        </a:lnSpc>
                        <a:spcBef>
                          <a:spcPts val="1200"/>
                        </a:spcBef>
                        <a:spcAft>
                          <a:spcPts val="0"/>
                        </a:spcAft>
                        <a:buClrTx/>
                        <a:buSzTx/>
                        <a:buFont typeface="Arial" charset="0"/>
                        <a:buChar char="•"/>
                        <a:tabLst/>
                        <a:defRPr/>
                      </a:pPr>
                      <a:r>
                        <a:rPr lang="en-US" sz="1100" dirty="0">
                          <a:solidFill>
                            <a:schemeClr val="tx1"/>
                          </a:solidFill>
                          <a:latin typeface="+mn-lt"/>
                        </a:rPr>
                        <a:t>Solutions</a:t>
                      </a:r>
                    </a:p>
                    <a:p>
                      <a:pPr marL="171450" marR="0" lvl="0" indent="-171450" algn="l" defTabSz="914400" rtl="0" eaLnBrk="1" fontAlgn="auto" latinLnBrk="0" hangingPunct="1">
                        <a:lnSpc>
                          <a:spcPct val="100000"/>
                        </a:lnSpc>
                        <a:spcBef>
                          <a:spcPts val="1200"/>
                        </a:spcBef>
                        <a:spcAft>
                          <a:spcPts val="0"/>
                        </a:spcAft>
                        <a:buClrTx/>
                        <a:buSzTx/>
                        <a:buFont typeface="Arial" charset="0"/>
                        <a:buChar char="•"/>
                        <a:tabLst/>
                        <a:defRPr/>
                      </a:pPr>
                      <a:r>
                        <a:rPr lang="en-US" sz="1100" dirty="0">
                          <a:solidFill>
                            <a:schemeClr val="tx1"/>
                          </a:solidFill>
                          <a:latin typeface="+mn-lt"/>
                        </a:rPr>
                        <a:t>Designs</a:t>
                      </a:r>
                    </a:p>
                    <a:p>
                      <a:pPr marL="171450" marR="0" lvl="0" indent="-171450" algn="l" defTabSz="914400" rtl="0" eaLnBrk="1" fontAlgn="auto" latinLnBrk="0" hangingPunct="1">
                        <a:lnSpc>
                          <a:spcPct val="100000"/>
                        </a:lnSpc>
                        <a:spcBef>
                          <a:spcPts val="1200"/>
                        </a:spcBef>
                        <a:spcAft>
                          <a:spcPts val="0"/>
                        </a:spcAft>
                        <a:buClrTx/>
                        <a:buSzTx/>
                        <a:buFont typeface="Arial" charset="0"/>
                        <a:buChar char="•"/>
                        <a:tabLst/>
                        <a:defRPr/>
                      </a:pPr>
                      <a:r>
                        <a:rPr lang="en-US" sz="1100" dirty="0">
                          <a:solidFill>
                            <a:schemeClr val="tx1"/>
                          </a:solidFill>
                          <a:latin typeface="+mn-lt"/>
                        </a:rPr>
                        <a:t>Requirements</a:t>
                      </a:r>
                    </a:p>
                    <a:p>
                      <a:pPr marL="0" marR="0" lvl="0"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Models</a:t>
                      </a:r>
                    </a:p>
                    <a:p>
                      <a:pPr marL="0" marR="0" lvl="0"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Styles</a:t>
                      </a:r>
                    </a:p>
                    <a:p>
                      <a:pPr marL="0" marR="0" lvl="0"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Patterns</a:t>
                      </a:r>
                    </a:p>
                    <a:p>
                      <a:pPr marL="342900" marR="0" lvl="1"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Architectural </a:t>
                      </a:r>
                    </a:p>
                    <a:p>
                      <a:pPr marL="342900" marR="0" lvl="1"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Design</a:t>
                      </a:r>
                    </a:p>
                    <a:p>
                      <a:pPr marL="342900" marR="0" lvl="1"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Platform</a:t>
                      </a:r>
                    </a:p>
                    <a:p>
                      <a:pPr marL="0" marR="0" lvl="0"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Specifications</a:t>
                      </a:r>
                    </a:p>
                    <a:p>
                      <a:pPr marL="0" marR="0" lvl="0" indent="0" algn="l" defTabSz="914400" rtl="0" eaLnBrk="1" fontAlgn="auto" latinLnBrk="0" hangingPunct="1">
                        <a:lnSpc>
                          <a:spcPct val="100000"/>
                        </a:lnSpc>
                        <a:spcBef>
                          <a:spcPts val="1200"/>
                        </a:spcBef>
                        <a:spcAft>
                          <a:spcPts val="0"/>
                        </a:spcAft>
                        <a:buClrTx/>
                        <a:buSzTx/>
                        <a:buFont typeface="Arial" charset="0"/>
                        <a:buNone/>
                        <a:tabLst/>
                        <a:defRPr/>
                      </a:pPr>
                      <a:r>
                        <a:rPr lang="en-US" sz="1100" dirty="0">
                          <a:solidFill>
                            <a:schemeClr val="tx1"/>
                          </a:solidFill>
                          <a:latin typeface="+mn-lt"/>
                        </a:rPr>
                        <a:t>Views</a:t>
                      </a:r>
                    </a:p>
                  </a:txBody>
                  <a:tcPr marL="55721" marR="55721" marT="0" marB="0"/>
                </a:tc>
                <a:tc>
                  <a:txBody>
                    <a:bodyPr/>
                    <a:lstStyle/>
                    <a:p>
                      <a:pPr marL="0" marR="0" indent="0" algn="l" defTabSz="514214" rtl="0" eaLnBrk="1" fontAlgn="auto" latinLnBrk="0" hangingPunct="1">
                        <a:lnSpc>
                          <a:spcPct val="100000"/>
                        </a:lnSpc>
                        <a:spcBef>
                          <a:spcPts val="1200"/>
                        </a:spcBef>
                        <a:spcAft>
                          <a:spcPts val="0"/>
                        </a:spcAft>
                        <a:buClrTx/>
                        <a:buSzTx/>
                        <a:buFontTx/>
                        <a:buNone/>
                        <a:tabLst/>
                        <a:defRPr/>
                      </a:pPr>
                      <a:r>
                        <a:rPr lang="en-US" sz="1100" dirty="0">
                          <a:latin typeface="+mn-lt"/>
                        </a:rPr>
                        <a:t>Code (cut&amp; Paste), Libraries, White Box,</a:t>
                      </a:r>
                      <a:r>
                        <a:rPr lang="en-US" sz="1100" baseline="0" dirty="0">
                          <a:latin typeface="+mn-lt"/>
                        </a:rPr>
                        <a:t> Black Box,</a:t>
                      </a:r>
                    </a:p>
                    <a:p>
                      <a:pPr marL="0" marR="0" lvl="1" indent="0" algn="l" defTabSz="514214" rtl="0" eaLnBrk="1" fontAlgn="auto" latinLnBrk="0" hangingPunct="1">
                        <a:lnSpc>
                          <a:spcPct val="100000"/>
                        </a:lnSpc>
                        <a:spcBef>
                          <a:spcPts val="1200"/>
                        </a:spcBef>
                        <a:spcAft>
                          <a:spcPts val="0"/>
                        </a:spcAft>
                        <a:buClrTx/>
                        <a:buSzTx/>
                        <a:buFontTx/>
                        <a:buNone/>
                        <a:tabLst/>
                        <a:defRPr/>
                      </a:pPr>
                      <a:r>
                        <a:rPr lang="en-US" sz="1100" dirty="0"/>
                        <a:t>Common Business Services, Business Service, Utilities</a:t>
                      </a:r>
                    </a:p>
                    <a:p>
                      <a:pPr marL="0" marR="0" lvl="1" indent="0" algn="l" defTabSz="514214" rtl="0" eaLnBrk="1" fontAlgn="auto" latinLnBrk="0" hangingPunct="1">
                        <a:lnSpc>
                          <a:spcPct val="100000"/>
                        </a:lnSpc>
                        <a:spcBef>
                          <a:spcPts val="1200"/>
                        </a:spcBef>
                        <a:spcAft>
                          <a:spcPts val="0"/>
                        </a:spcAft>
                        <a:buClrTx/>
                        <a:buSzTx/>
                        <a:buFontTx/>
                        <a:buNone/>
                        <a:tabLst/>
                        <a:defRPr/>
                      </a:pPr>
                      <a:r>
                        <a:rPr lang="en-US" sz="1100" baseline="0" dirty="0">
                          <a:latin typeface="+mn-lt"/>
                        </a:rPr>
                        <a:t>Mo</a:t>
                      </a:r>
                      <a:r>
                        <a:rPr lang="en-AU" sz="1100" dirty="0" err="1">
                          <a:latin typeface="+mn-lt"/>
                          <a:ea typeface="Times New Roman"/>
                          <a:cs typeface="Times New Roman"/>
                        </a:rPr>
                        <a:t>dules</a:t>
                      </a:r>
                      <a:r>
                        <a:rPr lang="en-AU" sz="1100" dirty="0">
                          <a:latin typeface="+mn-lt"/>
                          <a:ea typeface="Times New Roman"/>
                          <a:cs typeface="Times New Roman"/>
                        </a:rPr>
                        <a:t>, Libraries</a:t>
                      </a:r>
                    </a:p>
                  </a:txBody>
                  <a:tcPr marL="55721" marR="55721" marT="0" marB="0"/>
                </a:tc>
                <a:extLst>
                  <a:ext uri="{0D108BD9-81ED-4DB2-BD59-A6C34878D82A}">
                    <a16:rowId xmlns:a16="http://schemas.microsoft.com/office/drawing/2014/main" val="10001"/>
                  </a:ext>
                </a:extLst>
              </a:tr>
              <a:tr h="509829">
                <a:tc>
                  <a:txBody>
                    <a:bodyPr/>
                    <a:lstStyle/>
                    <a:p>
                      <a:pPr>
                        <a:spcBef>
                          <a:spcPts val="1200"/>
                        </a:spcBef>
                        <a:spcAft>
                          <a:spcPts val="0"/>
                        </a:spcAft>
                      </a:pPr>
                      <a:r>
                        <a:rPr lang="en-US" sz="1100" b="1" dirty="0">
                          <a:latin typeface="+mn-lt"/>
                          <a:ea typeface="Times New Roman"/>
                          <a:cs typeface="Times New Roman"/>
                        </a:rPr>
                        <a:t>Software Platform</a:t>
                      </a:r>
                    </a:p>
                  </a:txBody>
                  <a:tcPr marL="55721" marR="55721" marT="0" marB="0">
                    <a:solidFill>
                      <a:schemeClr val="accent2">
                        <a:lumMod val="40000"/>
                        <a:lumOff val="60000"/>
                      </a:schemeClr>
                    </a:solidFill>
                  </a:tcPr>
                </a:tc>
                <a:tc vMerge="1">
                  <a:txBody>
                    <a:bodyPr/>
                    <a:lstStyle/>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marL="0" marR="0" indent="0" algn="l" defTabSz="514214" rtl="0" eaLnBrk="1" fontAlgn="auto" latinLnBrk="0" hangingPunct="1">
                        <a:lnSpc>
                          <a:spcPct val="100000"/>
                        </a:lnSpc>
                        <a:spcBef>
                          <a:spcPts val="1200"/>
                        </a:spcBef>
                        <a:spcAft>
                          <a:spcPts val="0"/>
                        </a:spcAft>
                        <a:buClrTx/>
                        <a:buSzTx/>
                        <a:buFontTx/>
                        <a:buNone/>
                        <a:tabLst/>
                        <a:defRPr/>
                      </a:pPr>
                      <a:r>
                        <a:rPr lang="en-US" sz="1100" dirty="0">
                          <a:latin typeface="+mn-lt"/>
                        </a:rPr>
                        <a:t>Languages,</a:t>
                      </a:r>
                      <a:r>
                        <a:rPr lang="en-US" sz="1100" baseline="0" dirty="0">
                          <a:latin typeface="+mn-lt"/>
                        </a:rPr>
                        <a:t> </a:t>
                      </a:r>
                      <a:r>
                        <a:rPr lang="en-US" sz="1100" dirty="0">
                          <a:latin typeface="+mn-lt"/>
                        </a:rPr>
                        <a:t>Black</a:t>
                      </a:r>
                      <a:r>
                        <a:rPr lang="en-US" sz="1100" baseline="0" dirty="0">
                          <a:latin typeface="+mn-lt"/>
                        </a:rPr>
                        <a:t> Box (Frameworks, Platforms)</a:t>
                      </a:r>
                    </a:p>
                  </a:txBody>
                  <a:tcPr marL="55721" marR="55721" marT="0" marB="0"/>
                </a:tc>
                <a:extLst>
                  <a:ext uri="{0D108BD9-81ED-4DB2-BD59-A6C34878D82A}">
                    <a16:rowId xmlns:a16="http://schemas.microsoft.com/office/drawing/2014/main" val="10002"/>
                  </a:ext>
                </a:extLst>
              </a:tr>
              <a:tr h="664976">
                <a:tc>
                  <a:txBody>
                    <a:bodyPr/>
                    <a:lstStyle/>
                    <a:p>
                      <a:pPr>
                        <a:spcBef>
                          <a:spcPts val="1200"/>
                        </a:spcBef>
                        <a:spcAft>
                          <a:spcPts val="0"/>
                        </a:spcAft>
                      </a:pPr>
                      <a:r>
                        <a:rPr lang="en-US" sz="1100" b="1" dirty="0">
                          <a:latin typeface="+mn-lt"/>
                          <a:ea typeface="Times New Roman"/>
                          <a:cs typeface="Times New Roman"/>
                        </a:rPr>
                        <a:t>Shared Services</a:t>
                      </a:r>
                    </a:p>
                  </a:txBody>
                  <a:tcPr marL="55721" marR="55721" marT="0" marB="0">
                    <a:solidFill>
                      <a:schemeClr val="accent2">
                        <a:lumMod val="40000"/>
                        <a:lumOff val="60000"/>
                      </a:schemeClr>
                    </a:solidFill>
                  </a:tcPr>
                </a:tc>
                <a:tc vMerge="1">
                  <a:txBody>
                    <a:bodyPr/>
                    <a:lstStyle/>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eaLnBrk="0" hangingPunct="0">
                        <a:tabLst>
                          <a:tab pos="6417009" algn="r"/>
                        </a:tabLst>
                        <a:defRPr/>
                      </a:pPr>
                      <a:r>
                        <a:rPr lang="en-AU" sz="1100" dirty="0">
                          <a:latin typeface="+mn-lt"/>
                          <a:ea typeface="Times New Roman"/>
                          <a:cs typeface="Times New Roman"/>
                        </a:rPr>
                        <a:t>Services (SOA)</a:t>
                      </a:r>
                    </a:p>
                    <a:p>
                      <a:pPr eaLnBrk="0" hangingPunct="0">
                        <a:tabLst>
                          <a:tab pos="6417009" algn="r"/>
                        </a:tabLst>
                        <a:defRPr/>
                      </a:pPr>
                      <a:r>
                        <a:rPr lang="en-US" sz="1100" kern="0" dirty="0">
                          <a:solidFill>
                            <a:srgbClr val="1A1818"/>
                          </a:solidFill>
                        </a:rPr>
                        <a:t>Custom Mechanisms </a:t>
                      </a:r>
                    </a:p>
                    <a:p>
                      <a:pPr eaLnBrk="0" hangingPunct="0">
                        <a:tabLst>
                          <a:tab pos="6417009" algn="r"/>
                        </a:tabLst>
                        <a:defRPr/>
                      </a:pPr>
                      <a:r>
                        <a:rPr lang="en-US" sz="1100" kern="0" dirty="0">
                          <a:solidFill>
                            <a:srgbClr val="1A1818"/>
                          </a:solidFill>
                        </a:rPr>
                        <a:t>Incorporated Mechanisms </a:t>
                      </a:r>
                      <a:r>
                        <a:rPr lang="mr-IN" sz="1100" kern="0" dirty="0">
                          <a:solidFill>
                            <a:srgbClr val="1A1818"/>
                          </a:solidFill>
                        </a:rPr>
                        <a:t>–</a:t>
                      </a:r>
                      <a:r>
                        <a:rPr lang="en-US" sz="1100" kern="0" dirty="0">
                          <a:solidFill>
                            <a:srgbClr val="1A1818"/>
                          </a:solidFill>
                        </a:rPr>
                        <a:t> many are part</a:t>
                      </a:r>
                      <a:r>
                        <a:rPr lang="en-US" sz="1100" kern="0" baseline="0" dirty="0">
                          <a:solidFill>
                            <a:srgbClr val="1A1818"/>
                          </a:solidFill>
                        </a:rPr>
                        <a:t> of products</a:t>
                      </a:r>
                      <a:endParaRPr lang="en-AU" sz="1100" dirty="0">
                        <a:latin typeface="+mn-lt"/>
                        <a:ea typeface="Times New Roman"/>
                        <a:cs typeface="Times New Roman"/>
                      </a:endParaRPr>
                    </a:p>
                  </a:txBody>
                  <a:tcPr marL="55721" marR="55721" marT="0" marB="0"/>
                </a:tc>
                <a:extLst>
                  <a:ext uri="{0D108BD9-81ED-4DB2-BD59-A6C34878D82A}">
                    <a16:rowId xmlns:a16="http://schemas.microsoft.com/office/drawing/2014/main" val="10003"/>
                  </a:ext>
                </a:extLst>
              </a:tr>
              <a:tr h="811392">
                <a:tc>
                  <a:txBody>
                    <a:bodyPr/>
                    <a:lstStyle/>
                    <a:p>
                      <a:pPr>
                        <a:spcBef>
                          <a:spcPts val="1200"/>
                        </a:spcBef>
                        <a:spcAft>
                          <a:spcPts val="0"/>
                        </a:spcAft>
                      </a:pPr>
                      <a:r>
                        <a:rPr lang="en-US" sz="1100" b="1" dirty="0">
                          <a:latin typeface="+mn-lt"/>
                          <a:ea typeface="Times New Roman"/>
                          <a:cs typeface="Times New Roman"/>
                        </a:rPr>
                        <a:t>Operating Platform</a:t>
                      </a:r>
                    </a:p>
                  </a:txBody>
                  <a:tcPr marL="55721" marR="55721" marT="0" marB="0">
                    <a:solidFill>
                      <a:schemeClr val="accent2">
                        <a:lumMod val="40000"/>
                        <a:lumOff val="60000"/>
                      </a:schemeClr>
                    </a:solidFill>
                  </a:tcPr>
                </a:tc>
                <a:tc vMerge="1">
                  <a:txBody>
                    <a:bodyPr/>
                    <a:lstStyle/>
                    <a:p>
                      <a:endParaRPr lang="en-US"/>
                    </a:p>
                  </a:txBody>
                  <a:tcPr/>
                </a:tc>
                <a:tc>
                  <a:txBody>
                    <a:bodyPr/>
                    <a:lstStyle/>
                    <a:p>
                      <a:pPr marL="0" marR="0" indent="0" algn="l" defTabSz="342900" rtl="0" eaLnBrk="0" fontAlgn="auto" latinLnBrk="0" hangingPunct="0">
                        <a:lnSpc>
                          <a:spcPct val="100000"/>
                        </a:lnSpc>
                        <a:spcBef>
                          <a:spcPts val="0"/>
                        </a:spcBef>
                        <a:spcAft>
                          <a:spcPts val="0"/>
                        </a:spcAft>
                        <a:buClrTx/>
                        <a:buSzTx/>
                        <a:buFontTx/>
                        <a:buNone/>
                        <a:tabLst>
                          <a:tab pos="6417009" algn="r"/>
                        </a:tabLst>
                        <a:defRPr/>
                      </a:pPr>
                      <a:r>
                        <a:rPr lang="en-US" sz="1100" dirty="0">
                          <a:latin typeface="+mn-lt"/>
                        </a:rPr>
                        <a:t>Reuse</a:t>
                      </a:r>
                      <a:r>
                        <a:rPr lang="en-US" sz="1100" baseline="0" dirty="0">
                          <a:latin typeface="+mn-lt"/>
                        </a:rPr>
                        <a:t> whole layer</a:t>
                      </a:r>
                      <a:endParaRPr lang="en-US" sz="1100" dirty="0">
                        <a:latin typeface="+mn-lt"/>
                      </a:endParaRPr>
                    </a:p>
                    <a:p>
                      <a:pPr eaLnBrk="0" hangingPunct="0">
                        <a:tabLst>
                          <a:tab pos="6417009" algn="r"/>
                        </a:tabLst>
                        <a:defRPr/>
                      </a:pPr>
                      <a:r>
                        <a:rPr lang="en-US" sz="1100" dirty="0">
                          <a:latin typeface="+mn-lt"/>
                        </a:rPr>
                        <a:t>VMs,</a:t>
                      </a:r>
                      <a:r>
                        <a:rPr lang="en-US" sz="1100" baseline="0" dirty="0">
                          <a:latin typeface="+mn-lt"/>
                        </a:rPr>
                        <a:t> Containers, Deployment/Build Scripts</a:t>
                      </a:r>
                    </a:p>
                    <a:p>
                      <a:pPr eaLnBrk="0" hangingPunct="0">
                        <a:tabLst>
                          <a:tab pos="6417009" algn="r"/>
                        </a:tabLst>
                        <a:defRPr/>
                      </a:pPr>
                      <a:r>
                        <a:rPr lang="en-US" sz="1100" kern="0" dirty="0">
                          <a:solidFill>
                            <a:srgbClr val="1A1818"/>
                          </a:solidFill>
                        </a:rPr>
                        <a:t>Incorporated Mechanisms </a:t>
                      </a:r>
                      <a:endParaRPr lang="en-AU" sz="1100" dirty="0">
                        <a:latin typeface="+mn-lt"/>
                        <a:ea typeface="Times New Roman"/>
                        <a:cs typeface="Times New Roman"/>
                      </a:endParaRPr>
                    </a:p>
                  </a:txBody>
                  <a:tcPr marL="55721" marR="55721" marT="0" marB="0"/>
                </a:tc>
                <a:extLst>
                  <a:ext uri="{0D108BD9-81ED-4DB2-BD59-A6C34878D82A}">
                    <a16:rowId xmlns:a16="http://schemas.microsoft.com/office/drawing/2014/main" val="10004"/>
                  </a:ext>
                </a:extLst>
              </a:tr>
              <a:tr h="357695">
                <a:tc>
                  <a:txBody>
                    <a:bodyPr/>
                    <a:lstStyle/>
                    <a:p>
                      <a:pPr>
                        <a:spcBef>
                          <a:spcPts val="1200"/>
                        </a:spcBef>
                        <a:spcAft>
                          <a:spcPts val="0"/>
                        </a:spcAft>
                      </a:pPr>
                      <a:r>
                        <a:rPr lang="en-US" sz="1100" b="1" dirty="0">
                          <a:latin typeface="+mn-lt"/>
                          <a:ea typeface="Times New Roman"/>
                          <a:cs typeface="Times New Roman"/>
                        </a:rPr>
                        <a:t>Compute</a:t>
                      </a:r>
                      <a:r>
                        <a:rPr lang="en-US" sz="1100" b="1" baseline="0" dirty="0">
                          <a:latin typeface="+mn-lt"/>
                          <a:ea typeface="Times New Roman"/>
                          <a:cs typeface="Times New Roman"/>
                        </a:rPr>
                        <a:t> &amp; </a:t>
                      </a:r>
                      <a:r>
                        <a:rPr lang="en-US" sz="1100" b="1" dirty="0">
                          <a:latin typeface="+mn-lt"/>
                          <a:ea typeface="Times New Roman"/>
                          <a:cs typeface="Times New Roman"/>
                        </a:rPr>
                        <a:t>Network</a:t>
                      </a:r>
                    </a:p>
                  </a:txBody>
                  <a:tcPr marL="55721" marR="55721" marT="0" marB="0">
                    <a:solidFill>
                      <a:schemeClr val="accent2">
                        <a:lumMod val="40000"/>
                        <a:lumOff val="60000"/>
                      </a:schemeClr>
                    </a:solidFill>
                  </a:tcPr>
                </a:tc>
                <a:tc vMerge="1">
                  <a:txBody>
                    <a:bodyPr/>
                    <a:lstStyle/>
                    <a:p>
                      <a:endParaRPr lang="en-US"/>
                    </a:p>
                  </a:txBody>
                  <a:tcPr/>
                </a:tc>
                <a:tc>
                  <a:txBody>
                    <a:bodyPr/>
                    <a:lstStyle/>
                    <a:p>
                      <a:pPr eaLnBrk="0" hangingPunct="0">
                        <a:tabLst>
                          <a:tab pos="6417009" algn="r"/>
                        </a:tabLst>
                        <a:defRPr/>
                      </a:pPr>
                      <a:r>
                        <a:rPr lang="en-US" sz="1100" dirty="0">
                          <a:latin typeface="+mn-lt"/>
                        </a:rPr>
                        <a:t>Reuse</a:t>
                      </a:r>
                      <a:r>
                        <a:rPr lang="en-US" sz="1100" baseline="0" dirty="0">
                          <a:latin typeface="+mn-lt"/>
                        </a:rPr>
                        <a:t> whole layer</a:t>
                      </a:r>
                      <a:endParaRPr lang="en-US" sz="1100" dirty="0">
                        <a:latin typeface="+mn-lt"/>
                      </a:endParaRPr>
                    </a:p>
                  </a:txBody>
                  <a:tcPr marL="55721" marR="55721" marT="0" marB="0"/>
                </a:tc>
                <a:extLst>
                  <a:ext uri="{0D108BD9-81ED-4DB2-BD59-A6C34878D82A}">
                    <a16:rowId xmlns:a16="http://schemas.microsoft.com/office/drawing/2014/main" val="10005"/>
                  </a:ext>
                </a:extLst>
              </a:tr>
            </a:tbl>
          </a:graphicData>
        </a:graphic>
      </p:graphicFrame>
      <p:sp>
        <p:nvSpPr>
          <p:cNvPr id="5" name="Rectangle 4"/>
          <p:cNvSpPr/>
          <p:nvPr/>
        </p:nvSpPr>
        <p:spPr>
          <a:xfrm>
            <a:off x="654695" y="560735"/>
            <a:ext cx="6676516" cy="646331"/>
          </a:xfrm>
          <a:prstGeom prst="rect">
            <a:avLst/>
          </a:prstGeom>
        </p:spPr>
        <p:txBody>
          <a:bodyPr wrap="square">
            <a:spAutoFit/>
          </a:bodyPr>
          <a:lstStyle/>
          <a:p>
            <a:pPr>
              <a:lnSpc>
                <a:spcPct val="90000"/>
              </a:lnSpc>
            </a:pPr>
            <a:r>
              <a:rPr lang="en-US" sz="1000" dirty="0"/>
              <a:t>3 Types of Reuse:</a:t>
            </a:r>
          </a:p>
          <a:p>
            <a:pPr marL="618226" lvl="1" indent="-228600">
              <a:lnSpc>
                <a:spcPct val="90000"/>
              </a:lnSpc>
              <a:buFont typeface="+mj-lt"/>
              <a:buAutoNum type="arabicPeriod"/>
            </a:pPr>
            <a:r>
              <a:rPr lang="en-US" sz="1000" i="1" dirty="0"/>
              <a:t>Black-box</a:t>
            </a:r>
            <a:r>
              <a:rPr lang="en-US" sz="1000" dirty="0"/>
              <a:t> - the artifact is used unmodified </a:t>
            </a:r>
            <a:r>
              <a:rPr lang="en-US" sz="1000" dirty="0">
                <a:latin typeface="Symbol" pitchFamily="18" charset="2"/>
              </a:rPr>
              <a:t>®</a:t>
            </a:r>
            <a:r>
              <a:rPr lang="en-US" sz="1000" dirty="0"/>
              <a:t> only one copy to maintain </a:t>
            </a:r>
            <a:r>
              <a:rPr lang="en-US" sz="1000" i="1" dirty="0"/>
              <a:t>(measured)</a:t>
            </a:r>
          </a:p>
          <a:p>
            <a:pPr marL="618226" lvl="1" indent="-228600">
              <a:lnSpc>
                <a:spcPct val="90000"/>
              </a:lnSpc>
              <a:buFont typeface="+mj-lt"/>
              <a:buAutoNum type="arabicPeriod"/>
            </a:pPr>
            <a:r>
              <a:rPr lang="en-US" sz="1000" i="1" dirty="0"/>
              <a:t>White-box</a:t>
            </a:r>
            <a:r>
              <a:rPr lang="en-US" sz="1000" dirty="0"/>
              <a:t> - the artifact is modified for use on  projects </a:t>
            </a:r>
            <a:r>
              <a:rPr lang="en-US" sz="1000" dirty="0">
                <a:latin typeface="Symbol" pitchFamily="18" charset="2"/>
              </a:rPr>
              <a:t>®</a:t>
            </a:r>
            <a:r>
              <a:rPr lang="en-US" sz="1000" dirty="0"/>
              <a:t> multiple copies to maintain </a:t>
            </a:r>
            <a:r>
              <a:rPr lang="en-US" sz="1000" i="1" dirty="0"/>
              <a:t>(not measured)</a:t>
            </a:r>
          </a:p>
          <a:p>
            <a:pPr marL="618226" lvl="1" indent="-228600">
              <a:lnSpc>
                <a:spcPct val="90000"/>
              </a:lnSpc>
              <a:buFont typeface="+mj-lt"/>
              <a:buAutoNum type="arabicPeriod"/>
            </a:pPr>
            <a:r>
              <a:rPr lang="en-US" sz="1000" i="1" dirty="0"/>
              <a:t>As-example</a:t>
            </a:r>
            <a:r>
              <a:rPr lang="en-US" sz="1000" dirty="0"/>
              <a:t> - ideas are drawn from the artifact </a:t>
            </a:r>
            <a:r>
              <a:rPr lang="en-US" sz="1000" i="1" dirty="0"/>
              <a:t>(not measured)</a:t>
            </a:r>
          </a:p>
        </p:txBody>
      </p:sp>
    </p:spTree>
    <p:extLst>
      <p:ext uri="{BB962C8B-B14F-4D97-AF65-F5344CB8AC3E}">
        <p14:creationId xmlns:p14="http://schemas.microsoft.com/office/powerpoint/2010/main" val="3494554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7" name="Group 216"/>
          <p:cNvGrpSpPr/>
          <p:nvPr/>
        </p:nvGrpSpPr>
        <p:grpSpPr>
          <a:xfrm>
            <a:off x="5204842" y="2132017"/>
            <a:ext cx="3031258" cy="2602768"/>
            <a:chOff x="1650408" y="979884"/>
            <a:chExt cx="4041125" cy="3535355"/>
          </a:xfrm>
        </p:grpSpPr>
        <p:sp>
          <p:nvSpPr>
            <p:cNvPr id="218"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219"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220"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21"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222"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23"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224"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225"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26"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227"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28"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29"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0"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1"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2"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3"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4"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35"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36"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7"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8"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9"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40"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41"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242"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243"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244"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245"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246"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247"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248"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249"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250"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51"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52"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253"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254"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255"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256"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sp>
          <p:nvSpPr>
            <p:cNvPr id="257"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58"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59" name="Text Box 9"/>
            <p:cNvSpPr txBox="1">
              <a:spLocks noChangeArrowheads="1"/>
            </p:cNvSpPr>
            <p:nvPr/>
          </p:nvSpPr>
          <p:spPr bwMode="auto">
            <a:xfrm rot="18863331">
              <a:off x="3191213" y="1354774"/>
              <a:ext cx="1078030"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260"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261"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262"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63"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264"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grpSp>
      <p:grpSp>
        <p:nvGrpSpPr>
          <p:cNvPr id="265" name="Group 264"/>
          <p:cNvGrpSpPr/>
          <p:nvPr/>
        </p:nvGrpSpPr>
        <p:grpSpPr>
          <a:xfrm>
            <a:off x="893600" y="2133435"/>
            <a:ext cx="3031258" cy="2599766"/>
            <a:chOff x="1650408" y="983962"/>
            <a:chExt cx="4041125" cy="3531277"/>
          </a:xfrm>
        </p:grpSpPr>
        <p:sp>
          <p:nvSpPr>
            <p:cNvPr id="266"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267"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268"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69"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270"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71"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272"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273"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74"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275"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76"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77"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78"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79"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0"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1"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2"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83"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84"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5"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6"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7"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88"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89"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290"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291"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292"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293"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294"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295"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296"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297"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298"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99"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300"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301"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302"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303"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304"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sp>
          <p:nvSpPr>
            <p:cNvPr id="305"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306"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307" name="Text Box 9"/>
            <p:cNvSpPr txBox="1">
              <a:spLocks noChangeArrowheads="1"/>
            </p:cNvSpPr>
            <p:nvPr/>
          </p:nvSpPr>
          <p:spPr bwMode="auto">
            <a:xfrm rot="18863331">
              <a:off x="3192485" y="1357678"/>
              <a:ext cx="1069901"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308"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309"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310"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311"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312"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grpSp>
      <p:sp>
        <p:nvSpPr>
          <p:cNvPr id="257026" name="Rectangle 3"/>
          <p:cNvSpPr>
            <a:spLocks noGrp="1" noChangeArrowheads="1"/>
          </p:cNvSpPr>
          <p:nvPr>
            <p:ph type="title"/>
          </p:nvPr>
        </p:nvSpPr>
        <p:spPr/>
        <p:txBody>
          <a:bodyPr>
            <a:normAutofit fontScale="90000"/>
          </a:bodyPr>
          <a:lstStyle/>
          <a:p>
            <a:pPr defTabSz="798116"/>
            <a:r>
              <a:rPr lang="en-US" sz="2475" dirty="0"/>
              <a:t>The Cubes across the Enterprise</a:t>
            </a:r>
          </a:p>
        </p:txBody>
      </p:sp>
      <p:sp>
        <p:nvSpPr>
          <p:cNvPr id="754809" name="Text Box 121"/>
          <p:cNvSpPr txBox="1">
            <a:spLocks noChangeArrowheads="1"/>
          </p:cNvSpPr>
          <p:nvPr/>
        </p:nvSpPr>
        <p:spPr bwMode="auto">
          <a:xfrm>
            <a:off x="2748939" y="857240"/>
            <a:ext cx="688483" cy="249633"/>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spAutoFit/>
          </a:bodyPr>
          <a:lstStyle/>
          <a:p>
            <a:pPr algn="ctr" eaLnBrk="0" hangingPunct="0">
              <a:lnSpc>
                <a:spcPct val="100000"/>
              </a:lnSpc>
              <a:defRPr/>
            </a:pPr>
            <a:r>
              <a:rPr lang="en-US" sz="1151" dirty="0">
                <a:solidFill>
                  <a:schemeClr val="bg1"/>
                </a:solidFill>
              </a:rPr>
              <a:t>System 1</a:t>
            </a:r>
          </a:p>
        </p:txBody>
      </p:sp>
      <p:sp>
        <p:nvSpPr>
          <p:cNvPr id="754810" name="Text Box 122"/>
          <p:cNvSpPr txBox="1">
            <a:spLocks noChangeArrowheads="1"/>
          </p:cNvSpPr>
          <p:nvPr/>
        </p:nvSpPr>
        <p:spPr bwMode="auto">
          <a:xfrm>
            <a:off x="6347629" y="857240"/>
            <a:ext cx="688483" cy="249633"/>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spAutoFit/>
          </a:bodyPr>
          <a:lstStyle/>
          <a:p>
            <a:pPr algn="ctr" eaLnBrk="0" hangingPunct="0">
              <a:lnSpc>
                <a:spcPct val="100000"/>
              </a:lnSpc>
              <a:defRPr/>
            </a:pPr>
            <a:r>
              <a:rPr lang="en-US" sz="1151" dirty="0">
                <a:solidFill>
                  <a:schemeClr val="bg1"/>
                </a:solidFill>
              </a:rPr>
              <a:t>System 2</a:t>
            </a:r>
          </a:p>
        </p:txBody>
      </p:sp>
      <p:sp>
        <p:nvSpPr>
          <p:cNvPr id="125" name="TextBox 124"/>
          <p:cNvSpPr txBox="1"/>
          <p:nvPr/>
        </p:nvSpPr>
        <p:spPr>
          <a:xfrm>
            <a:off x="367503" y="685502"/>
            <a:ext cx="8085250" cy="1149751"/>
          </a:xfrm>
          <a:prstGeom prst="rect">
            <a:avLst/>
          </a:prstGeom>
          <a:noFill/>
        </p:spPr>
        <p:txBody>
          <a:bodyPr wrap="square" lIns="71831" tIns="35916" rIns="71831" bIns="35916" rtlCol="0">
            <a:spAutoFit/>
          </a:bodyPr>
          <a:lstStyle/>
          <a:p>
            <a:r>
              <a:rPr lang="en-AU" sz="1400" dirty="0">
                <a:solidFill>
                  <a:srgbClr val="1A1818"/>
                </a:solidFill>
              </a:rPr>
              <a:t>Applications and  Services can share infrastructure, including: Enterprise Services, Hardware, Network and Facilities.</a:t>
            </a:r>
          </a:p>
          <a:p>
            <a:pPr marL="230300" indent="-230300">
              <a:buFont typeface="Arial"/>
              <a:buChar char="•"/>
            </a:pPr>
            <a:r>
              <a:rPr lang="en-AU" sz="1400" dirty="0">
                <a:solidFill>
                  <a:srgbClr val="1A1818"/>
                </a:solidFill>
              </a:rPr>
              <a:t>Shared and cross cutting concerns can be moved into their own PAD (physically shared) or Reference Architecture Document (conceptually shared)</a:t>
            </a:r>
          </a:p>
          <a:p>
            <a:pPr marL="230300" indent="-230300">
              <a:buFont typeface="Arial"/>
              <a:buChar char="•"/>
            </a:pPr>
            <a:r>
              <a:rPr lang="en-AU" sz="1400" dirty="0">
                <a:solidFill>
                  <a:srgbClr val="1A1818"/>
                </a:solidFill>
              </a:rPr>
              <a:t>The Layers where a shared ‘Platform’ starts and ends varies.</a:t>
            </a:r>
            <a:endParaRPr lang="en-US" sz="1400" dirty="0">
              <a:solidFill>
                <a:srgbClr val="1A1818"/>
              </a:solidFill>
            </a:endParaRPr>
          </a:p>
        </p:txBody>
      </p:sp>
      <p:sp>
        <p:nvSpPr>
          <p:cNvPr id="214" name="Rectangle 213"/>
          <p:cNvSpPr/>
          <p:nvPr/>
        </p:nvSpPr>
        <p:spPr bwMode="auto">
          <a:xfrm>
            <a:off x="920779" y="3910637"/>
            <a:ext cx="6367525" cy="817940"/>
          </a:xfrm>
          <a:prstGeom prst="rect">
            <a:avLst/>
          </a:prstGeom>
          <a:solidFill>
            <a:srgbClr val="92D050">
              <a:alpha val="31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
        <p:nvSpPr>
          <p:cNvPr id="215" name="Rectangle 214"/>
          <p:cNvSpPr/>
          <p:nvPr/>
        </p:nvSpPr>
        <p:spPr bwMode="auto">
          <a:xfrm>
            <a:off x="909560" y="3638462"/>
            <a:ext cx="6372988" cy="278825"/>
          </a:xfrm>
          <a:prstGeom prst="rect">
            <a:avLst/>
          </a:prstGeom>
          <a:solidFill>
            <a:srgbClr val="FF0000">
              <a:alpha val="20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
        <p:nvSpPr>
          <p:cNvPr id="361" name="Rectangle 360"/>
          <p:cNvSpPr/>
          <p:nvPr/>
        </p:nvSpPr>
        <p:spPr bwMode="auto">
          <a:xfrm>
            <a:off x="916518" y="3368949"/>
            <a:ext cx="6362313" cy="265451"/>
          </a:xfrm>
          <a:prstGeom prst="rect">
            <a:avLst/>
          </a:prstGeom>
          <a:solidFill>
            <a:srgbClr val="FFFF00">
              <a:alpha val="24000"/>
            </a:srgbClr>
          </a:solidFill>
          <a:ln>
            <a:noFill/>
            <a:headEnd type="none" w="med" len="med"/>
            <a:tailEnd type="none" w="med" len="med"/>
          </a:ln>
        </p:spPr>
        <p:style>
          <a:lnRef idx="1">
            <a:schemeClr val="accent3"/>
          </a:lnRef>
          <a:fillRef idx="2">
            <a:schemeClr val="accent3"/>
          </a:fillRef>
          <a:effectRef idx="1">
            <a:schemeClr val="accent3"/>
          </a:effectRef>
          <a:fontRef idx="minor">
            <a:schemeClr val="dk1"/>
          </a:fontRef>
        </p:style>
        <p:txBody>
          <a:bodyPr vert="horz" wrap="square" lIns="59719" tIns="29861" rIns="59719" bIns="29861" numCol="1" rtlCol="0" anchor="t" anchorCtr="0" compatLnSpc="1">
            <a:prstTxWarp prst="textNoShape">
              <a:avLst/>
            </a:prstTxWarp>
            <a:noAutofit/>
          </a:bodyPr>
          <a:lstStyle/>
          <a:p>
            <a:pPr defTabSz="597193">
              <a:lnSpc>
                <a:spcPct val="80000"/>
              </a:lnSpc>
              <a:spcBef>
                <a:spcPct val="50000"/>
              </a:spcBef>
            </a:pPr>
            <a:endParaRPr lang="en-AU" sz="1275" dirty="0">
              <a:solidFill>
                <a:schemeClr val="tx1"/>
              </a:solidFill>
              <a:latin typeface="Arial" pitchFamily="34" charset="0"/>
              <a:cs typeface="Arial" pitchFamily="34" charset="0"/>
            </a:endParaRPr>
          </a:p>
        </p:txBody>
      </p:sp>
      <p:sp>
        <p:nvSpPr>
          <p:cNvPr id="2" name="TextBox 1"/>
          <p:cNvSpPr txBox="1"/>
          <p:nvPr/>
        </p:nvSpPr>
        <p:spPr>
          <a:xfrm>
            <a:off x="6438441" y="1818863"/>
            <a:ext cx="1229632" cy="328423"/>
          </a:xfrm>
          <a:prstGeom prst="rect">
            <a:avLst/>
          </a:prstGeom>
          <a:noFill/>
        </p:spPr>
        <p:txBody>
          <a:bodyPr wrap="none" rtlCol="0">
            <a:spAutoFit/>
          </a:bodyPr>
          <a:lstStyle/>
          <a:p>
            <a:r>
              <a:rPr lang="en-US">
                <a:solidFill>
                  <a:srgbClr val="7030A0"/>
                </a:solidFill>
              </a:rPr>
              <a:t>Application 2</a:t>
            </a:r>
          </a:p>
        </p:txBody>
      </p:sp>
      <p:sp>
        <p:nvSpPr>
          <p:cNvPr id="106" name="TextBox 105"/>
          <p:cNvSpPr txBox="1"/>
          <p:nvPr/>
        </p:nvSpPr>
        <p:spPr>
          <a:xfrm>
            <a:off x="2197636" y="1833876"/>
            <a:ext cx="1229632" cy="328423"/>
          </a:xfrm>
          <a:prstGeom prst="rect">
            <a:avLst/>
          </a:prstGeom>
          <a:noFill/>
        </p:spPr>
        <p:txBody>
          <a:bodyPr wrap="none" rtlCol="0">
            <a:spAutoFit/>
          </a:bodyPr>
          <a:lstStyle/>
          <a:p>
            <a:r>
              <a:rPr lang="en-US" dirty="0">
                <a:solidFill>
                  <a:srgbClr val="7030A0"/>
                </a:solidFill>
              </a:rPr>
              <a:t>Application 1</a:t>
            </a:r>
          </a:p>
        </p:txBody>
      </p:sp>
    </p:spTree>
    <p:extLst>
      <p:ext uri="{BB962C8B-B14F-4D97-AF65-F5344CB8AC3E}">
        <p14:creationId xmlns:p14="http://schemas.microsoft.com/office/powerpoint/2010/main" val="351540821"/>
      </p:ext>
    </p:extLst>
  </p:cSld>
  <p:clrMapOvr>
    <a:masterClrMapping/>
  </p:clrMapOvr>
  <p:transition>
    <p:wipe dir="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1" name="Group 220"/>
          <p:cNvGrpSpPr/>
          <p:nvPr/>
        </p:nvGrpSpPr>
        <p:grpSpPr>
          <a:xfrm>
            <a:off x="999896" y="2867024"/>
            <a:ext cx="2310502" cy="1992116"/>
            <a:chOff x="1650408" y="859457"/>
            <a:chExt cx="4066597" cy="3679326"/>
          </a:xfrm>
        </p:grpSpPr>
        <p:sp>
          <p:nvSpPr>
            <p:cNvPr id="222"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223"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224"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25"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226"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27"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228"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229"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30"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231"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32"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3"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4"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5"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6"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7"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38"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39"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40"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41"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42"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43"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44"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45"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246"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247"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Integration</a:t>
              </a:r>
            </a:p>
          </p:txBody>
        </p:sp>
        <p:sp>
          <p:nvSpPr>
            <p:cNvPr id="248"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249"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250"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251"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252"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Resource</a:t>
              </a:r>
            </a:p>
          </p:txBody>
        </p:sp>
        <p:sp>
          <p:nvSpPr>
            <p:cNvPr id="253"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Domain</a:t>
              </a:r>
            </a:p>
          </p:txBody>
        </p:sp>
        <p:sp>
          <p:nvSpPr>
            <p:cNvPr id="254"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55"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56"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257"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Shared Services</a:t>
              </a:r>
            </a:p>
          </p:txBody>
        </p:sp>
        <p:sp>
          <p:nvSpPr>
            <p:cNvPr id="258" name="Text Box 46"/>
            <p:cNvSpPr txBox="1">
              <a:spLocks noChangeArrowheads="1"/>
            </p:cNvSpPr>
            <p:nvPr/>
          </p:nvSpPr>
          <p:spPr bwMode="auto">
            <a:xfrm>
              <a:off x="2015778" y="2288371"/>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Software</a:t>
              </a:r>
            </a:p>
          </p:txBody>
        </p:sp>
        <p:sp>
          <p:nvSpPr>
            <p:cNvPr id="259"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260"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Software Platform</a:t>
              </a:r>
            </a:p>
          </p:txBody>
        </p:sp>
        <p:sp>
          <p:nvSpPr>
            <p:cNvPr id="261"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62"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63" name="Text Box 9"/>
            <p:cNvSpPr txBox="1">
              <a:spLocks noChangeArrowheads="1"/>
            </p:cNvSpPr>
            <p:nvPr/>
          </p:nvSpPr>
          <p:spPr bwMode="auto">
            <a:xfrm rot="18863331">
              <a:off x="3090119" y="1367304"/>
              <a:ext cx="129101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Application</a:t>
              </a:r>
            </a:p>
          </p:txBody>
        </p:sp>
        <p:sp>
          <p:nvSpPr>
            <p:cNvPr id="264"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265"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266"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67"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268"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grpSp>
      <p:grpSp>
        <p:nvGrpSpPr>
          <p:cNvPr id="269" name="Group 268"/>
          <p:cNvGrpSpPr/>
          <p:nvPr/>
        </p:nvGrpSpPr>
        <p:grpSpPr>
          <a:xfrm>
            <a:off x="1099907" y="758247"/>
            <a:ext cx="2310502" cy="1992116"/>
            <a:chOff x="1650408" y="859457"/>
            <a:chExt cx="4066597" cy="3679326"/>
          </a:xfrm>
        </p:grpSpPr>
        <p:sp>
          <p:nvSpPr>
            <p:cNvPr id="270"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271"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272"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73"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274"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75"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276"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277"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78"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279"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280"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1"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2"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3"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4"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5"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6"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87"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88"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89"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90"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91"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92"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93"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294"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347"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Integration</a:t>
              </a:r>
            </a:p>
          </p:txBody>
        </p:sp>
        <p:sp>
          <p:nvSpPr>
            <p:cNvPr id="348"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450"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451"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452"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453"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Resource</a:t>
              </a:r>
            </a:p>
          </p:txBody>
        </p:sp>
        <p:sp>
          <p:nvSpPr>
            <p:cNvPr id="454"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Domain</a:t>
              </a:r>
            </a:p>
          </p:txBody>
        </p:sp>
        <p:sp>
          <p:nvSpPr>
            <p:cNvPr id="455"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56"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57"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458"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Shared Services</a:t>
              </a:r>
            </a:p>
          </p:txBody>
        </p:sp>
        <p:sp>
          <p:nvSpPr>
            <p:cNvPr id="459" name="Text Box 46"/>
            <p:cNvSpPr txBox="1">
              <a:spLocks noChangeArrowheads="1"/>
            </p:cNvSpPr>
            <p:nvPr/>
          </p:nvSpPr>
          <p:spPr bwMode="auto">
            <a:xfrm>
              <a:off x="2015778" y="2288371"/>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Software</a:t>
              </a:r>
            </a:p>
          </p:txBody>
        </p:sp>
        <p:sp>
          <p:nvSpPr>
            <p:cNvPr id="460"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461"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Software Platform</a:t>
              </a:r>
            </a:p>
          </p:txBody>
        </p:sp>
        <p:sp>
          <p:nvSpPr>
            <p:cNvPr id="462"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63"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64" name="Text Box 9"/>
            <p:cNvSpPr txBox="1">
              <a:spLocks noChangeArrowheads="1"/>
            </p:cNvSpPr>
            <p:nvPr/>
          </p:nvSpPr>
          <p:spPr bwMode="auto">
            <a:xfrm rot="18863331">
              <a:off x="3074153" y="1368011"/>
              <a:ext cx="123607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Application</a:t>
              </a:r>
            </a:p>
          </p:txBody>
        </p:sp>
        <p:sp>
          <p:nvSpPr>
            <p:cNvPr id="465"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466"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467"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68"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469"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grpSp>
      <p:grpSp>
        <p:nvGrpSpPr>
          <p:cNvPr id="470" name="Group 469"/>
          <p:cNvGrpSpPr/>
          <p:nvPr/>
        </p:nvGrpSpPr>
        <p:grpSpPr>
          <a:xfrm>
            <a:off x="5382119" y="2769036"/>
            <a:ext cx="2310502" cy="1992116"/>
            <a:chOff x="1650408" y="859457"/>
            <a:chExt cx="4066597" cy="3679326"/>
          </a:xfrm>
        </p:grpSpPr>
        <p:sp>
          <p:nvSpPr>
            <p:cNvPr id="471"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472"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473"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74"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475"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76"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477"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478"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79"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480"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81"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2"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3"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4"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5"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6"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87"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88"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89"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90"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91"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92"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93"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94"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495"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496"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Integration</a:t>
              </a:r>
            </a:p>
          </p:txBody>
        </p:sp>
        <p:sp>
          <p:nvSpPr>
            <p:cNvPr id="497"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498"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499"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500"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501"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Resource</a:t>
              </a:r>
            </a:p>
          </p:txBody>
        </p:sp>
        <p:sp>
          <p:nvSpPr>
            <p:cNvPr id="502"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Domain</a:t>
              </a:r>
            </a:p>
          </p:txBody>
        </p:sp>
        <p:sp>
          <p:nvSpPr>
            <p:cNvPr id="503"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04"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05"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506"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Shared Services</a:t>
              </a:r>
            </a:p>
          </p:txBody>
        </p:sp>
        <p:sp>
          <p:nvSpPr>
            <p:cNvPr id="507" name="Text Box 46"/>
            <p:cNvSpPr txBox="1">
              <a:spLocks noChangeArrowheads="1"/>
            </p:cNvSpPr>
            <p:nvPr/>
          </p:nvSpPr>
          <p:spPr bwMode="auto">
            <a:xfrm>
              <a:off x="2015778" y="2288371"/>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Software</a:t>
              </a:r>
            </a:p>
          </p:txBody>
        </p:sp>
        <p:sp>
          <p:nvSpPr>
            <p:cNvPr id="508"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509"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Software Platform</a:t>
              </a:r>
            </a:p>
          </p:txBody>
        </p:sp>
        <p:sp>
          <p:nvSpPr>
            <p:cNvPr id="510"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511"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12" name="Text Box 9"/>
            <p:cNvSpPr txBox="1">
              <a:spLocks noChangeArrowheads="1"/>
            </p:cNvSpPr>
            <p:nvPr/>
          </p:nvSpPr>
          <p:spPr bwMode="auto">
            <a:xfrm rot="18863331">
              <a:off x="3101303" y="1309358"/>
              <a:ext cx="1246809"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Application</a:t>
              </a:r>
            </a:p>
          </p:txBody>
        </p:sp>
        <p:sp>
          <p:nvSpPr>
            <p:cNvPr id="513"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514"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515"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16"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517"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grpSp>
      <p:grpSp>
        <p:nvGrpSpPr>
          <p:cNvPr id="518" name="Group 517"/>
          <p:cNvGrpSpPr/>
          <p:nvPr/>
        </p:nvGrpSpPr>
        <p:grpSpPr>
          <a:xfrm>
            <a:off x="5514199" y="652925"/>
            <a:ext cx="2310502" cy="2028983"/>
            <a:chOff x="1650408" y="791366"/>
            <a:chExt cx="4066597" cy="3747417"/>
          </a:xfrm>
        </p:grpSpPr>
        <p:sp>
          <p:nvSpPr>
            <p:cNvPr id="519"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520"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521"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522"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523"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24"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525"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526"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27"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528"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29"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0"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1"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2"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3"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4"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5"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536"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537"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8"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39"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92"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593"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594"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595"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596"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Integration</a:t>
              </a:r>
            </a:p>
          </p:txBody>
        </p:sp>
        <p:sp>
          <p:nvSpPr>
            <p:cNvPr id="597"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598"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599"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600"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601"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Resource</a:t>
              </a:r>
            </a:p>
          </p:txBody>
        </p:sp>
        <p:sp>
          <p:nvSpPr>
            <p:cNvPr id="602"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Domain</a:t>
              </a:r>
            </a:p>
          </p:txBody>
        </p:sp>
        <p:sp>
          <p:nvSpPr>
            <p:cNvPr id="603"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604"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605"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606"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Shared Services</a:t>
              </a:r>
            </a:p>
          </p:txBody>
        </p:sp>
        <p:sp>
          <p:nvSpPr>
            <p:cNvPr id="607" name="Text Box 46"/>
            <p:cNvSpPr txBox="1">
              <a:spLocks noChangeArrowheads="1"/>
            </p:cNvSpPr>
            <p:nvPr/>
          </p:nvSpPr>
          <p:spPr bwMode="auto">
            <a:xfrm>
              <a:off x="2015778" y="2288369"/>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Software</a:t>
              </a:r>
            </a:p>
          </p:txBody>
        </p:sp>
        <p:sp>
          <p:nvSpPr>
            <p:cNvPr id="608"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609"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Software Platform</a:t>
              </a:r>
            </a:p>
          </p:txBody>
        </p:sp>
        <p:sp>
          <p:nvSpPr>
            <p:cNvPr id="610"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611"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612" name="Text Box 9"/>
            <p:cNvSpPr txBox="1">
              <a:spLocks noChangeArrowheads="1"/>
            </p:cNvSpPr>
            <p:nvPr/>
          </p:nvSpPr>
          <p:spPr bwMode="auto">
            <a:xfrm rot="18863331">
              <a:off x="3152755" y="1250732"/>
              <a:ext cx="1297923"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Application</a:t>
              </a:r>
            </a:p>
          </p:txBody>
        </p:sp>
        <p:sp>
          <p:nvSpPr>
            <p:cNvPr id="613"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614"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615"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616"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617"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grpSp>
      <p:sp>
        <p:nvSpPr>
          <p:cNvPr id="258051" name="Rectangle 3"/>
          <p:cNvSpPr>
            <a:spLocks noGrp="1" noChangeArrowheads="1"/>
          </p:cNvSpPr>
          <p:nvPr>
            <p:ph type="title"/>
          </p:nvPr>
        </p:nvSpPr>
        <p:spPr/>
        <p:txBody>
          <a:bodyPr>
            <a:normAutofit fontScale="90000"/>
          </a:bodyPr>
          <a:lstStyle/>
          <a:p>
            <a:pPr defTabSz="798116"/>
            <a:r>
              <a:rPr lang="en-US" sz="2475" dirty="0"/>
              <a:t>Composite Applications and Micro Services</a:t>
            </a:r>
          </a:p>
        </p:txBody>
      </p:sp>
      <p:sp>
        <p:nvSpPr>
          <p:cNvPr id="756795" name="Rectangle 59"/>
          <p:cNvSpPr>
            <a:spLocks noChangeArrowheads="1"/>
          </p:cNvSpPr>
          <p:nvPr/>
        </p:nvSpPr>
        <p:spPr bwMode="auto">
          <a:xfrm>
            <a:off x="3767138" y="4400550"/>
            <a:ext cx="742950" cy="68580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756796" name="Rectangle 60"/>
          <p:cNvSpPr>
            <a:spLocks noChangeArrowheads="1"/>
          </p:cNvSpPr>
          <p:nvPr/>
        </p:nvSpPr>
        <p:spPr bwMode="auto">
          <a:xfrm>
            <a:off x="3767138" y="4400550"/>
            <a:ext cx="742950" cy="68580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756797" name="Rectangle 61"/>
          <p:cNvSpPr>
            <a:spLocks noChangeArrowheads="1"/>
          </p:cNvSpPr>
          <p:nvPr/>
        </p:nvSpPr>
        <p:spPr bwMode="auto">
          <a:xfrm>
            <a:off x="3767138" y="4400550"/>
            <a:ext cx="742950" cy="68580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756798" name="Rectangle 62"/>
          <p:cNvSpPr>
            <a:spLocks noChangeArrowheads="1"/>
          </p:cNvSpPr>
          <p:nvPr/>
        </p:nvSpPr>
        <p:spPr bwMode="auto">
          <a:xfrm>
            <a:off x="3767138" y="4400550"/>
            <a:ext cx="742950" cy="68580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132" name="Rectangle 56"/>
          <p:cNvSpPr>
            <a:spLocks noChangeArrowheads="1"/>
          </p:cNvSpPr>
          <p:nvPr/>
        </p:nvSpPr>
        <p:spPr bwMode="auto">
          <a:xfrm>
            <a:off x="2407644" y="2867025"/>
            <a:ext cx="4086225" cy="628650"/>
          </a:xfrm>
          <a:prstGeom prst="rect">
            <a:avLst/>
          </a:prstGeom>
          <a:noFill/>
          <a:ln w="3175">
            <a:noFill/>
            <a:miter lim="800000"/>
            <a:headEnd type="none" w="sm" len="sm"/>
            <a:tailEnd type="none" w="sm" len="sm"/>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900" dirty="0">
              <a:latin typeface="Verdana" pitchFamily="34" charset="0"/>
            </a:endParaRPr>
          </a:p>
        </p:txBody>
      </p:sp>
      <p:sp>
        <p:nvSpPr>
          <p:cNvPr id="133" name="Text Box 117"/>
          <p:cNvSpPr txBox="1">
            <a:spLocks noChangeArrowheads="1"/>
          </p:cNvSpPr>
          <p:nvPr/>
        </p:nvSpPr>
        <p:spPr bwMode="auto">
          <a:xfrm>
            <a:off x="712210" y="735963"/>
            <a:ext cx="882314" cy="418782"/>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71831" tIns="35916" rIns="71831" bIns="35916">
            <a:spAutoFit/>
          </a:bodyPr>
          <a:lstStyle/>
          <a:p>
            <a:pPr algn="ctr" eaLnBrk="0" hangingPunct="0">
              <a:lnSpc>
                <a:spcPct val="100000"/>
              </a:lnSpc>
              <a:defRPr/>
            </a:pPr>
            <a:r>
              <a:rPr lang="en-US" sz="1200" dirty="0"/>
              <a:t>Application</a:t>
            </a:r>
            <a:r>
              <a:rPr lang="en-US" sz="1050" dirty="0"/>
              <a:t> 1</a:t>
            </a:r>
            <a:r>
              <a:rPr lang="en-US" sz="1050" dirty="0">
                <a:effectLst>
                  <a:outerShdw blurRad="38100" dist="38100" dir="2700000" algn="tl">
                    <a:srgbClr val="C0C0C0"/>
                  </a:outerShdw>
                </a:effectLst>
              </a:rPr>
              <a:t> </a:t>
            </a:r>
          </a:p>
        </p:txBody>
      </p:sp>
      <p:sp>
        <p:nvSpPr>
          <p:cNvPr id="134" name="Text Box 118"/>
          <p:cNvSpPr txBox="1">
            <a:spLocks noChangeArrowheads="1"/>
          </p:cNvSpPr>
          <p:nvPr/>
        </p:nvSpPr>
        <p:spPr bwMode="auto">
          <a:xfrm>
            <a:off x="4999033" y="660048"/>
            <a:ext cx="1069711" cy="441865"/>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71831" tIns="35916" rIns="71831" bIns="35916">
            <a:spAutoFit/>
          </a:bodyPr>
          <a:lstStyle/>
          <a:p>
            <a:pPr algn="ctr" eaLnBrk="0" hangingPunct="0">
              <a:lnSpc>
                <a:spcPct val="100000"/>
              </a:lnSpc>
              <a:defRPr/>
            </a:pPr>
            <a:r>
              <a:rPr lang="en-US" sz="1200" dirty="0"/>
              <a:t>Micro Service 1</a:t>
            </a:r>
          </a:p>
        </p:txBody>
      </p:sp>
      <p:sp>
        <p:nvSpPr>
          <p:cNvPr id="137" name="Text Box 118"/>
          <p:cNvSpPr txBox="1">
            <a:spLocks noChangeArrowheads="1"/>
          </p:cNvSpPr>
          <p:nvPr/>
        </p:nvSpPr>
        <p:spPr bwMode="auto">
          <a:xfrm>
            <a:off x="4884741" y="2756750"/>
            <a:ext cx="1023294" cy="441865"/>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71831" tIns="35916" rIns="71831" bIns="35916">
            <a:spAutoFit/>
          </a:bodyPr>
          <a:lstStyle/>
          <a:p>
            <a:pPr algn="ctr" eaLnBrk="0" hangingPunct="0">
              <a:lnSpc>
                <a:spcPct val="100000"/>
              </a:lnSpc>
              <a:defRPr/>
            </a:pPr>
            <a:r>
              <a:rPr lang="en-US" sz="1200"/>
              <a:t>Micro Service </a:t>
            </a:r>
            <a:r>
              <a:rPr lang="en-US" sz="1200" dirty="0"/>
              <a:t>2</a:t>
            </a:r>
          </a:p>
        </p:txBody>
      </p:sp>
      <p:sp>
        <p:nvSpPr>
          <p:cNvPr id="141" name="Text Box 117"/>
          <p:cNvSpPr txBox="1">
            <a:spLocks noChangeArrowheads="1"/>
          </p:cNvSpPr>
          <p:nvPr/>
        </p:nvSpPr>
        <p:spPr bwMode="auto">
          <a:xfrm>
            <a:off x="601645" y="2856419"/>
            <a:ext cx="906053" cy="418782"/>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71831" tIns="35916" rIns="71831" bIns="35916">
            <a:spAutoFit/>
          </a:bodyPr>
          <a:lstStyle/>
          <a:p>
            <a:pPr algn="ctr" eaLnBrk="0" hangingPunct="0">
              <a:lnSpc>
                <a:spcPct val="100000"/>
              </a:lnSpc>
              <a:defRPr/>
            </a:pPr>
            <a:r>
              <a:rPr lang="en-US" sz="1200" dirty="0"/>
              <a:t>Application</a:t>
            </a:r>
            <a:r>
              <a:rPr lang="en-US" sz="1050" dirty="0"/>
              <a:t> 2</a:t>
            </a:r>
            <a:r>
              <a:rPr lang="en-US" sz="1050" dirty="0">
                <a:effectLst>
                  <a:outerShdw blurRad="38100" dist="38100" dir="2700000" algn="tl">
                    <a:srgbClr val="C0C0C0"/>
                  </a:outerShdw>
                </a:effectLst>
              </a:rPr>
              <a:t> </a:t>
            </a:r>
          </a:p>
        </p:txBody>
      </p:sp>
      <p:cxnSp>
        <p:nvCxnSpPr>
          <p:cNvPr id="138" name="Elbow Connector 137"/>
          <p:cNvCxnSpPr/>
          <p:nvPr/>
        </p:nvCxnSpPr>
        <p:spPr bwMode="auto">
          <a:xfrm>
            <a:off x="2515712" y="2071383"/>
            <a:ext cx="3827911" cy="1327893"/>
          </a:xfrm>
          <a:prstGeom prst="bentConnector3">
            <a:avLst>
              <a:gd name="adj1" fmla="val 50000"/>
            </a:avLst>
          </a:prstGeom>
          <a:ln w="39370">
            <a:solidFill>
              <a:schemeClr val="accent2">
                <a:lumMod val="75000"/>
              </a:schemeClr>
            </a:solidFill>
            <a:headEnd type="none" w="med" len="med"/>
            <a:tailEnd type="triangle"/>
          </a:ln>
        </p:spPr>
        <p:style>
          <a:lnRef idx="2">
            <a:schemeClr val="accent2"/>
          </a:lnRef>
          <a:fillRef idx="0">
            <a:schemeClr val="accent2"/>
          </a:fillRef>
          <a:effectRef idx="1">
            <a:schemeClr val="accent2"/>
          </a:effectRef>
          <a:fontRef idx="minor">
            <a:schemeClr val="tx1"/>
          </a:fontRef>
        </p:style>
      </p:cxnSp>
      <p:cxnSp>
        <p:nvCxnSpPr>
          <p:cNvPr id="142" name="Elbow Connector 141"/>
          <p:cNvCxnSpPr/>
          <p:nvPr/>
        </p:nvCxnSpPr>
        <p:spPr bwMode="auto">
          <a:xfrm flipV="1">
            <a:off x="2426852" y="1295508"/>
            <a:ext cx="4101185" cy="2847375"/>
          </a:xfrm>
          <a:prstGeom prst="bentConnector3">
            <a:avLst>
              <a:gd name="adj1" fmla="val 55994"/>
            </a:avLst>
          </a:prstGeom>
          <a:ln w="39370">
            <a:solidFill>
              <a:srgbClr val="660066"/>
            </a:solidFill>
            <a:headEnd type="none" w="med" len="med"/>
            <a:tailEnd type="triangle"/>
          </a:ln>
        </p:spPr>
        <p:style>
          <a:lnRef idx="2">
            <a:schemeClr val="accent3"/>
          </a:lnRef>
          <a:fillRef idx="0">
            <a:schemeClr val="accent3"/>
          </a:fillRef>
          <a:effectRef idx="1">
            <a:schemeClr val="accent3"/>
          </a:effectRef>
          <a:fontRef idx="minor">
            <a:schemeClr val="tx1"/>
          </a:fontRef>
        </p:style>
      </p:cxnSp>
      <p:cxnSp>
        <p:nvCxnSpPr>
          <p:cNvPr id="139" name="Elbow Connector 138"/>
          <p:cNvCxnSpPr/>
          <p:nvPr/>
        </p:nvCxnSpPr>
        <p:spPr bwMode="auto">
          <a:xfrm flipV="1">
            <a:off x="2485263" y="1170585"/>
            <a:ext cx="4075402" cy="833681"/>
          </a:xfrm>
          <a:prstGeom prst="bentConnector3">
            <a:avLst>
              <a:gd name="adj1" fmla="val 50000"/>
            </a:avLst>
          </a:prstGeom>
          <a:ln w="39370">
            <a:solidFill>
              <a:srgbClr val="FFC000"/>
            </a:solidFill>
            <a:headEnd type="none" w="med" len="med"/>
            <a:tailEnd type="triangle"/>
          </a:ln>
        </p:spPr>
        <p:style>
          <a:lnRef idx="2">
            <a:schemeClr val="accent1"/>
          </a:lnRef>
          <a:fillRef idx="0">
            <a:schemeClr val="accent1"/>
          </a:fillRef>
          <a:effectRef idx="1">
            <a:schemeClr val="accent1"/>
          </a:effectRef>
          <a:fontRef idx="minor">
            <a:schemeClr val="tx1"/>
          </a:fontRef>
        </p:style>
      </p:cxnSp>
      <p:sp>
        <p:nvSpPr>
          <p:cNvPr id="2" name="Rectangle 1">
            <a:extLst>
              <a:ext uri="{FF2B5EF4-FFF2-40B4-BE49-F238E27FC236}">
                <a16:creationId xmlns:a16="http://schemas.microsoft.com/office/drawing/2014/main" id="{797EE748-15C9-6F4C-99C0-C7C767FED6CF}"/>
              </a:ext>
            </a:extLst>
          </p:cNvPr>
          <p:cNvSpPr/>
          <p:nvPr/>
        </p:nvSpPr>
        <p:spPr>
          <a:xfrm>
            <a:off x="7858946" y="2071383"/>
            <a:ext cx="1295495" cy="1323439"/>
          </a:xfrm>
          <a:prstGeom prst="rect">
            <a:avLst/>
          </a:prstGeom>
        </p:spPr>
        <p:txBody>
          <a:bodyPr wrap="square">
            <a:spAutoFit/>
          </a:bodyPr>
          <a:lstStyle/>
          <a:p>
            <a:r>
              <a:rPr lang="en-AU" sz="1600" i="1" dirty="0"/>
              <a:t>“a system</a:t>
            </a:r>
          </a:p>
          <a:p>
            <a:r>
              <a:rPr lang="en-AU" sz="1600" i="1" dirty="0"/>
              <a:t>Is comprised of a set of simpler systems”</a:t>
            </a:r>
            <a:endParaRPr lang="en-US" dirty="0"/>
          </a:p>
        </p:txBody>
      </p:sp>
    </p:spTree>
    <p:extLst>
      <p:ext uri="{BB962C8B-B14F-4D97-AF65-F5344CB8AC3E}">
        <p14:creationId xmlns:p14="http://schemas.microsoft.com/office/powerpoint/2010/main" val="768497516"/>
      </p:ext>
    </p:extLst>
  </p:cSld>
  <p:clrMapOvr>
    <a:masterClrMapping/>
  </p:clrMapOvr>
  <p:transition>
    <p:wipe dir="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873553" y="2100862"/>
            <a:ext cx="4450355" cy="799450"/>
          </a:xfrm>
        </p:spPr>
        <p:txBody>
          <a:bodyPr vert="horz" wrap="square" lIns="0" tIns="0" rIns="0" bIns="0" rtlCol="0" anchor="ctr" anchorCtr="0">
            <a:spAutoFit/>
          </a:bodyPr>
          <a:lstStyle/>
          <a:p>
            <a:r>
              <a:rPr lang="en-US" sz="5772" dirty="0">
                <a:effectLst>
                  <a:outerShdw blurRad="50800" dist="38100" dir="2700000" algn="tl" rotWithShape="0">
                    <a:prstClr val="black">
                      <a:alpha val="40000"/>
                    </a:prstClr>
                  </a:outerShdw>
                  <a:reflection blurRad="6350" stA="55000" endA="300" endPos="45500" dir="5400000" sy="-100000" algn="bl" rotWithShape="0"/>
                </a:effectLst>
              </a:rPr>
              <a:t>The Views</a:t>
            </a:r>
          </a:p>
        </p:txBody>
      </p:sp>
    </p:spTree>
    <p:extLst>
      <p:ext uri="{BB962C8B-B14F-4D97-AF65-F5344CB8AC3E}">
        <p14:creationId xmlns:p14="http://schemas.microsoft.com/office/powerpoint/2010/main" val="17984797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Static Vs Runtime Views - The code is all you need ?   </a:t>
            </a:r>
          </a:p>
        </p:txBody>
      </p:sp>
      <p:sp>
        <p:nvSpPr>
          <p:cNvPr id="4" name="Text Placeholder 3"/>
          <p:cNvSpPr>
            <a:spLocks noGrp="1"/>
          </p:cNvSpPr>
          <p:nvPr>
            <p:ph type="body" sz="quarter" idx="14"/>
          </p:nvPr>
        </p:nvSpPr>
        <p:spPr>
          <a:xfrm>
            <a:off x="446713" y="2601943"/>
            <a:ext cx="5907539" cy="1416917"/>
          </a:xfrm>
        </p:spPr>
        <p:txBody>
          <a:bodyPr/>
          <a:lstStyle/>
          <a:p>
            <a:pPr marL="285750" indent="-285750" eaLnBrk="0" hangingPunct="0">
              <a:lnSpc>
                <a:spcPct val="100000"/>
              </a:lnSpc>
              <a:buFont typeface="Arial" charset="0"/>
              <a:buChar char="•"/>
              <a:defRPr/>
            </a:pPr>
            <a:r>
              <a:rPr lang="en-US" sz="1400" dirty="0"/>
              <a:t>It is often suggested that the code has the last say over describing a system. </a:t>
            </a:r>
          </a:p>
          <a:p>
            <a:pPr marL="285750" indent="-285750" eaLnBrk="0" hangingPunct="0">
              <a:lnSpc>
                <a:spcPct val="100000"/>
              </a:lnSpc>
              <a:buFont typeface="Arial" charset="0"/>
              <a:buChar char="•"/>
              <a:defRPr/>
            </a:pPr>
            <a:r>
              <a:rPr lang="en-US" sz="1400" dirty="0"/>
              <a:t>However, the code is just one view; a very static view of the application. </a:t>
            </a:r>
          </a:p>
          <a:p>
            <a:pPr marL="285750" indent="-285750" eaLnBrk="0" hangingPunct="0">
              <a:lnSpc>
                <a:spcPct val="100000"/>
              </a:lnSpc>
              <a:buFont typeface="Arial" charset="0"/>
              <a:buChar char="•"/>
              <a:defRPr/>
            </a:pPr>
            <a:r>
              <a:rPr lang="en-US" sz="1400" dirty="0"/>
              <a:t>It sais nothing about the dynamic system, how it is deployed, horizontally scaled, where, when and to what the code is deployed, and how the qualities are delivered;</a:t>
            </a:r>
          </a:p>
          <a:p>
            <a:pPr marL="285750" indent="-285750" eaLnBrk="0" hangingPunct="0">
              <a:lnSpc>
                <a:spcPct val="100000"/>
              </a:lnSpc>
              <a:buFont typeface="Arial" charset="0"/>
              <a:buChar char="•"/>
              <a:defRPr/>
            </a:pPr>
            <a:r>
              <a:rPr lang="en-US" sz="1400" dirty="0"/>
              <a:t>Static Vs Runtime are just 2 views - there are many more, required to support the many stakeholders viewpoints.</a:t>
            </a:r>
          </a:p>
        </p:txBody>
      </p:sp>
      <p:grpSp>
        <p:nvGrpSpPr>
          <p:cNvPr id="5" name="Group 4"/>
          <p:cNvGrpSpPr/>
          <p:nvPr/>
        </p:nvGrpSpPr>
        <p:grpSpPr>
          <a:xfrm>
            <a:off x="6310836" y="2374649"/>
            <a:ext cx="2310502" cy="1992116"/>
            <a:chOff x="1650408" y="859457"/>
            <a:chExt cx="4066597" cy="3679326"/>
          </a:xfrm>
        </p:grpSpPr>
        <p:sp>
          <p:nvSpPr>
            <p:cNvPr id="6"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800" dirty="0"/>
            </a:p>
          </p:txBody>
        </p:sp>
        <p:sp>
          <p:nvSpPr>
            <p:cNvPr id="7"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800" dirty="0"/>
            </a:p>
          </p:txBody>
        </p:sp>
        <p:sp>
          <p:nvSpPr>
            <p:cNvPr id="8"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9"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800" dirty="0"/>
            </a:p>
          </p:txBody>
        </p:sp>
        <p:sp>
          <p:nvSpPr>
            <p:cNvPr id="10"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1"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800" dirty="0"/>
            </a:p>
          </p:txBody>
        </p:sp>
        <p:sp>
          <p:nvSpPr>
            <p:cNvPr id="12"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800" dirty="0"/>
            </a:p>
          </p:txBody>
        </p:sp>
        <p:sp>
          <p:nvSpPr>
            <p:cNvPr id="13"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4"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800" dirty="0"/>
            </a:p>
          </p:txBody>
        </p:sp>
        <p:sp>
          <p:nvSpPr>
            <p:cNvPr id="15"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16"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17"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18"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19"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0"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1"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2"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3"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4"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5"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6"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7"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28"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29" name="Text Box 8"/>
            <p:cNvSpPr txBox="1">
              <a:spLocks noChangeArrowheads="1"/>
            </p:cNvSpPr>
            <p:nvPr/>
          </p:nvSpPr>
          <p:spPr bwMode="auto">
            <a:xfrm rot="8119341" flipV="1">
              <a:off x="2103057" y="1373634"/>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Client</a:t>
              </a:r>
            </a:p>
          </p:txBody>
        </p:sp>
        <p:sp>
          <p:nvSpPr>
            <p:cNvPr id="30" name="Text Box 10"/>
            <p:cNvSpPr txBox="1">
              <a:spLocks noChangeArrowheads="1"/>
            </p:cNvSpPr>
            <p:nvPr/>
          </p:nvSpPr>
          <p:spPr bwMode="auto">
            <a:xfrm rot="8119341" flipV="1">
              <a:off x="2670722" y="1344280"/>
              <a:ext cx="1312284" cy="39791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Presentation</a:t>
              </a:r>
            </a:p>
          </p:txBody>
        </p:sp>
        <p:sp>
          <p:nvSpPr>
            <p:cNvPr id="31" name="Text Box 11"/>
            <p:cNvSpPr txBox="1">
              <a:spLocks noChangeArrowheads="1"/>
            </p:cNvSpPr>
            <p:nvPr/>
          </p:nvSpPr>
          <p:spPr bwMode="auto">
            <a:xfrm rot="18864052">
              <a:off x="3793550" y="1352398"/>
              <a:ext cx="1365074"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Integration</a:t>
              </a:r>
            </a:p>
          </p:txBody>
        </p:sp>
        <p:sp>
          <p:nvSpPr>
            <p:cNvPr id="32" name="Text Box 35"/>
            <p:cNvSpPr txBox="1">
              <a:spLocks noChangeArrowheads="1"/>
            </p:cNvSpPr>
            <p:nvPr/>
          </p:nvSpPr>
          <p:spPr bwMode="auto">
            <a:xfrm rot="5400000">
              <a:off x="4319150" y="2798553"/>
              <a:ext cx="1222825"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Manifest</a:t>
              </a:r>
            </a:p>
          </p:txBody>
        </p:sp>
        <p:sp>
          <p:nvSpPr>
            <p:cNvPr id="33" name="Text Box 36"/>
            <p:cNvSpPr txBox="1">
              <a:spLocks noChangeArrowheads="1"/>
            </p:cNvSpPr>
            <p:nvPr/>
          </p:nvSpPr>
          <p:spPr bwMode="auto">
            <a:xfrm rot="5400000">
              <a:off x="4453558" y="2562033"/>
              <a:ext cx="1602929"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Developmental</a:t>
              </a:r>
            </a:p>
          </p:txBody>
        </p:sp>
        <p:sp>
          <p:nvSpPr>
            <p:cNvPr id="34" name="Text Box 38"/>
            <p:cNvSpPr txBox="1">
              <a:spLocks noChangeArrowheads="1"/>
            </p:cNvSpPr>
            <p:nvPr/>
          </p:nvSpPr>
          <p:spPr bwMode="auto">
            <a:xfrm rot="5400000">
              <a:off x="4825593" y="2171767"/>
              <a:ext cx="1403631"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Evolutionary</a:t>
              </a:r>
            </a:p>
          </p:txBody>
        </p:sp>
        <p:sp>
          <p:nvSpPr>
            <p:cNvPr id="35" name="Text Box 34"/>
            <p:cNvSpPr txBox="1">
              <a:spLocks noChangeArrowheads="1"/>
            </p:cNvSpPr>
            <p:nvPr/>
          </p:nvSpPr>
          <p:spPr bwMode="auto">
            <a:xfrm rot="5432977">
              <a:off x="3876013" y="3207281"/>
              <a:ext cx="1487184" cy="379192"/>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Operational</a:t>
              </a:r>
            </a:p>
          </p:txBody>
        </p:sp>
        <p:sp>
          <p:nvSpPr>
            <p:cNvPr id="36" name="Text Box 7"/>
            <p:cNvSpPr txBox="1">
              <a:spLocks noChangeArrowheads="1"/>
            </p:cNvSpPr>
            <p:nvPr/>
          </p:nvSpPr>
          <p:spPr bwMode="auto">
            <a:xfrm rot="8053525" flipV="1">
              <a:off x="4241495" y="1368617"/>
              <a:ext cx="1256880"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Resource</a:t>
              </a:r>
            </a:p>
          </p:txBody>
        </p:sp>
        <p:sp>
          <p:nvSpPr>
            <p:cNvPr id="37" name="Text Box 9"/>
            <p:cNvSpPr txBox="1">
              <a:spLocks noChangeArrowheads="1"/>
            </p:cNvSpPr>
            <p:nvPr/>
          </p:nvSpPr>
          <p:spPr bwMode="auto">
            <a:xfrm rot="18823709">
              <a:off x="3481059" y="1357589"/>
              <a:ext cx="1136708"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Domain</a:t>
              </a:r>
            </a:p>
          </p:txBody>
        </p:sp>
        <p:sp>
          <p:nvSpPr>
            <p:cNvPr id="38"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39"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40"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800" dirty="0"/>
            </a:p>
          </p:txBody>
        </p:sp>
        <p:sp>
          <p:nvSpPr>
            <p:cNvPr id="45"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800" dirty="0"/>
            </a:p>
          </p:txBody>
        </p:sp>
        <p:sp>
          <p:nvSpPr>
            <p:cNvPr id="46"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800" dirty="0"/>
            </a:p>
          </p:txBody>
        </p:sp>
        <p:sp>
          <p:nvSpPr>
            <p:cNvPr id="47" name="Text Box 9"/>
            <p:cNvSpPr txBox="1">
              <a:spLocks noChangeArrowheads="1"/>
            </p:cNvSpPr>
            <p:nvPr/>
          </p:nvSpPr>
          <p:spPr bwMode="auto">
            <a:xfrm rot="18863331">
              <a:off x="3099979" y="1335069"/>
              <a:ext cx="1220475" cy="379192"/>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Application</a:t>
              </a:r>
            </a:p>
          </p:txBody>
        </p:sp>
        <p:sp>
          <p:nvSpPr>
            <p:cNvPr id="48"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800" dirty="0"/>
            </a:p>
          </p:txBody>
        </p:sp>
        <p:sp>
          <p:nvSpPr>
            <p:cNvPr id="49" name="Text Box 8"/>
            <p:cNvSpPr txBox="1">
              <a:spLocks noChangeArrowheads="1"/>
            </p:cNvSpPr>
            <p:nvPr/>
          </p:nvSpPr>
          <p:spPr bwMode="auto">
            <a:xfrm rot="8119341" flipV="1">
              <a:off x="2489703" y="1387181"/>
              <a:ext cx="838713" cy="39791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Access</a:t>
              </a:r>
            </a:p>
          </p:txBody>
        </p:sp>
        <p:sp>
          <p:nvSpPr>
            <p:cNvPr id="50"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800" dirty="0"/>
            </a:p>
          </p:txBody>
        </p:sp>
        <p:sp>
          <p:nvSpPr>
            <p:cNvPr id="51" name="Text Box 51"/>
            <p:cNvSpPr txBox="1">
              <a:spLocks noChangeArrowheads="1"/>
            </p:cNvSpPr>
            <p:nvPr/>
          </p:nvSpPr>
          <p:spPr bwMode="auto">
            <a:xfrm>
              <a:off x="1837982" y="3788092"/>
              <a:ext cx="2532623"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effectLst>
                    <a:outerShdw blurRad="38100" dist="38100" dir="2700000" algn="tl">
                      <a:srgbClr val="C0C0C0"/>
                    </a:outerShdw>
                  </a:effectLst>
                </a:rPr>
                <a:t>Compute and Network</a:t>
              </a:r>
            </a:p>
          </p:txBody>
        </p:sp>
        <p:sp>
          <p:nvSpPr>
            <p:cNvPr id="52" name="Text Box 51"/>
            <p:cNvSpPr txBox="1">
              <a:spLocks noChangeArrowheads="1"/>
            </p:cNvSpPr>
            <p:nvPr/>
          </p:nvSpPr>
          <p:spPr bwMode="auto">
            <a:xfrm>
              <a:off x="2622694" y="4140870"/>
              <a:ext cx="1029819"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Facilities</a:t>
              </a:r>
            </a:p>
          </p:txBody>
        </p:sp>
        <p:sp>
          <p:nvSpPr>
            <p:cNvPr id="41" name="Text Box 43"/>
            <p:cNvSpPr txBox="1">
              <a:spLocks noChangeArrowheads="1"/>
            </p:cNvSpPr>
            <p:nvPr/>
          </p:nvSpPr>
          <p:spPr bwMode="auto">
            <a:xfrm>
              <a:off x="2081013" y="3020903"/>
              <a:ext cx="1977547"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Shared Services</a:t>
              </a:r>
            </a:p>
          </p:txBody>
        </p:sp>
        <p:sp>
          <p:nvSpPr>
            <p:cNvPr id="42" name="Text Box 46"/>
            <p:cNvSpPr txBox="1">
              <a:spLocks noChangeArrowheads="1"/>
            </p:cNvSpPr>
            <p:nvPr/>
          </p:nvSpPr>
          <p:spPr bwMode="auto">
            <a:xfrm>
              <a:off x="2015778" y="2288371"/>
              <a:ext cx="2127007" cy="39791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800" dirty="0">
                  <a:solidFill>
                    <a:srgbClr val="FF0000"/>
                  </a:solidFill>
                  <a:effectLst>
                    <a:outerShdw blurRad="38100" dist="38100" dir="2700000" algn="tl">
                      <a:srgbClr val="C0C0C0"/>
                    </a:outerShdw>
                  </a:effectLst>
                </a:rPr>
                <a:t>Software</a:t>
              </a:r>
            </a:p>
          </p:txBody>
        </p:sp>
        <p:sp>
          <p:nvSpPr>
            <p:cNvPr id="43" name="Text Box 50"/>
            <p:cNvSpPr txBox="1">
              <a:spLocks noChangeArrowheads="1"/>
            </p:cNvSpPr>
            <p:nvPr/>
          </p:nvSpPr>
          <p:spPr bwMode="auto">
            <a:xfrm>
              <a:off x="1986887" y="3397716"/>
              <a:ext cx="2149330"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Operating Platform</a:t>
              </a:r>
            </a:p>
          </p:txBody>
        </p:sp>
        <p:sp>
          <p:nvSpPr>
            <p:cNvPr id="44" name="Text Box 45"/>
            <p:cNvSpPr txBox="1">
              <a:spLocks noChangeArrowheads="1"/>
            </p:cNvSpPr>
            <p:nvPr/>
          </p:nvSpPr>
          <p:spPr bwMode="auto">
            <a:xfrm>
              <a:off x="1924970" y="2665266"/>
              <a:ext cx="2249033" cy="39791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800" dirty="0">
                  <a:effectLst>
                    <a:outerShdw blurRad="38100" dist="38100" dir="2700000" algn="tl">
                      <a:srgbClr val="C0C0C0"/>
                    </a:outerShdw>
                  </a:effectLst>
                </a:rPr>
                <a:t>Software Platform</a:t>
              </a:r>
            </a:p>
          </p:txBody>
        </p:sp>
      </p:grpSp>
      <p:sp>
        <p:nvSpPr>
          <p:cNvPr id="53" name="Text Placeholder 3"/>
          <p:cNvSpPr txBox="1">
            <a:spLocks/>
          </p:cNvSpPr>
          <p:nvPr/>
        </p:nvSpPr>
        <p:spPr>
          <a:xfrm>
            <a:off x="358776" y="729293"/>
            <a:ext cx="8571812" cy="1466720"/>
          </a:xfrm>
          <a:prstGeom prst="rect">
            <a:avLst/>
          </a:prstGeom>
        </p:spPr>
        <p:txBody>
          <a:bodyPr/>
          <a:lstStyle>
            <a:lvl1pPr marL="0" indent="0" algn="l" defTabSz="342900" rtl="0" eaLnBrk="1" latinLnBrk="0" hangingPunct="1">
              <a:spcBef>
                <a:spcPct val="20000"/>
              </a:spcBef>
              <a:buFont typeface="Arial" panose="020B0604020202020204" pitchFamily="34" charset="0"/>
              <a:buNone/>
              <a:defRPr sz="1350" kern="1200">
                <a:solidFill>
                  <a:schemeClr val="tx1"/>
                </a:solidFill>
                <a:latin typeface="Calibri" charset="0"/>
                <a:ea typeface="Calibri" charset="0"/>
                <a:cs typeface="Calibri" charset="0"/>
              </a:defRPr>
            </a:lvl1pPr>
            <a:lvl2pPr marL="257175" indent="0" algn="l" defTabSz="342900" rtl="0" eaLnBrk="1" latinLnBrk="0" hangingPunct="1">
              <a:spcBef>
                <a:spcPct val="20000"/>
              </a:spcBef>
              <a:buFont typeface="Arial" panose="020B0604020202020204" pitchFamily="34" charset="0"/>
              <a:buNone/>
              <a:defRPr sz="1350" kern="1200">
                <a:solidFill>
                  <a:schemeClr val="tx1"/>
                </a:solidFill>
                <a:latin typeface="Calibri" charset="0"/>
                <a:ea typeface="Calibri" charset="0"/>
                <a:cs typeface="Calibri" charset="0"/>
              </a:defRPr>
            </a:lvl2pPr>
            <a:lvl3pPr marL="514350" indent="0" algn="l" defTabSz="342900" rtl="0" eaLnBrk="1" latinLnBrk="0" hangingPunct="1">
              <a:spcBef>
                <a:spcPct val="20000"/>
              </a:spcBef>
              <a:buFont typeface="Arial" panose="020B0604020202020204" pitchFamily="34" charset="0"/>
              <a:buNone/>
              <a:defRPr sz="1350" kern="1200">
                <a:solidFill>
                  <a:schemeClr val="tx1"/>
                </a:solidFill>
                <a:latin typeface="Calibri" charset="0"/>
                <a:ea typeface="Calibri" charset="0"/>
                <a:cs typeface="Calibri" charset="0"/>
              </a:defRPr>
            </a:lvl3pPr>
            <a:lvl4pPr marL="771525" indent="0" algn="l" defTabSz="342900" rtl="0" eaLnBrk="1" latinLnBrk="0" hangingPunct="1">
              <a:spcBef>
                <a:spcPct val="20000"/>
              </a:spcBef>
              <a:buFont typeface="Arial" panose="020B0604020202020204" pitchFamily="34" charset="0"/>
              <a:buNone/>
              <a:defRPr sz="1350" kern="1200">
                <a:solidFill>
                  <a:schemeClr val="tx1"/>
                </a:solidFill>
                <a:latin typeface="Calibri" charset="0"/>
                <a:ea typeface="Calibri" charset="0"/>
                <a:cs typeface="Calibri" charset="0"/>
              </a:defRPr>
            </a:lvl4pPr>
            <a:lvl5pPr marL="1071563" indent="0" algn="l" defTabSz="342900" rtl="0" eaLnBrk="1" latinLnBrk="0" hangingPunct="1">
              <a:spcBef>
                <a:spcPct val="20000"/>
              </a:spcBef>
              <a:buFont typeface="Arial" panose="020B0604020202020204" pitchFamily="34" charset="0"/>
              <a:buNone/>
              <a:defRPr sz="1350" kern="1200">
                <a:solidFill>
                  <a:schemeClr val="tx1"/>
                </a:solidFill>
                <a:latin typeface="Calibri" charset="0"/>
                <a:ea typeface="Calibri" charset="0"/>
                <a:cs typeface="Calibri" charset="0"/>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a:lstStyle>
          <a:p>
            <a:pPr eaLnBrk="0" hangingPunct="0">
              <a:defRPr/>
            </a:pPr>
            <a:r>
              <a:rPr lang="en-US" sz="1400" dirty="0">
                <a:solidFill>
                  <a:srgbClr val="7030A0"/>
                </a:solidFill>
                <a:cs typeface="Times New Roman" pitchFamily="18" charset="0"/>
              </a:rPr>
              <a:t>“</a:t>
            </a:r>
            <a:r>
              <a:rPr lang="en-US" sz="1400" dirty="0">
                <a:solidFill>
                  <a:srgbClr val="FF0000"/>
                </a:solidFill>
                <a:cs typeface="Times New Roman" pitchFamily="18" charset="0"/>
              </a:rPr>
              <a:t>An object-oriented program’s runtime structure often bears little resemblance to its code structure</a:t>
            </a:r>
            <a:r>
              <a:rPr lang="en-US" sz="1400" dirty="0">
                <a:solidFill>
                  <a:srgbClr val="7030A0"/>
                </a:solidFill>
                <a:cs typeface="Times New Roman" pitchFamily="18" charset="0"/>
              </a:rPr>
              <a:t>. </a:t>
            </a:r>
            <a:r>
              <a:rPr lang="en-US" sz="1400" dirty="0">
                <a:cs typeface="Times New Roman" pitchFamily="18" charset="0"/>
              </a:rPr>
              <a:t>The code structure is frozen at compile-time; it consists of classes in fixed inheritance relationships. A program’s runtime structure consists of rapidly changing networks of communicating objects. </a:t>
            </a:r>
          </a:p>
          <a:p>
            <a:pPr eaLnBrk="0" hangingPunct="0">
              <a:defRPr/>
            </a:pPr>
            <a:r>
              <a:rPr lang="en-US" sz="1400" dirty="0">
                <a:cs typeface="Times New Roman" pitchFamily="18" charset="0"/>
              </a:rPr>
              <a:t>In fact, the two structures are largely independent. Trying to understanding one from the other is like trying to understand the dynamism of living ecosystems from the static taxonomy of plants and animals, and vice versa.”</a:t>
            </a:r>
            <a:r>
              <a:rPr lang="en-US" sz="1400" dirty="0"/>
              <a:t> </a:t>
            </a:r>
          </a:p>
          <a:p>
            <a:pPr eaLnBrk="0" hangingPunct="0">
              <a:defRPr/>
            </a:pPr>
            <a:r>
              <a:rPr lang="en-US" sz="1400" dirty="0">
                <a:cs typeface="Times New Roman" pitchFamily="18" charset="0"/>
              </a:rPr>
              <a:t>														Gamma, Helms, Johnson, and </a:t>
            </a:r>
            <a:r>
              <a:rPr lang="en-US" sz="1400" dirty="0" err="1">
                <a:cs typeface="Times New Roman" pitchFamily="18" charset="0"/>
              </a:rPr>
              <a:t>Vlissides</a:t>
            </a:r>
            <a:endParaRPr lang="en-US" sz="1400" dirty="0"/>
          </a:p>
          <a:p>
            <a:endParaRPr lang="en-US" sz="1400" dirty="0"/>
          </a:p>
        </p:txBody>
      </p:sp>
    </p:spTree>
    <p:extLst>
      <p:ext uri="{BB962C8B-B14F-4D97-AF65-F5344CB8AC3E}">
        <p14:creationId xmlns:p14="http://schemas.microsoft.com/office/powerpoint/2010/main" val="25011790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3" name="Group 192"/>
          <p:cNvGrpSpPr/>
          <p:nvPr/>
        </p:nvGrpSpPr>
        <p:grpSpPr>
          <a:xfrm>
            <a:off x="3930071" y="1443987"/>
            <a:ext cx="3031258" cy="2599766"/>
            <a:chOff x="1650408" y="983962"/>
            <a:chExt cx="4041125" cy="3531277"/>
          </a:xfrm>
        </p:grpSpPr>
        <p:sp>
          <p:nvSpPr>
            <p:cNvPr id="194"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195"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196"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97"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198"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99"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200"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201"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02"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203"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04"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5"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6"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7"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8"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09"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0"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11"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12"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3"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4"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5"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16"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17"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218"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219"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220"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221"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222"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223"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224"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225"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226"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27"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28"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229"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230"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231"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232"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sp>
          <p:nvSpPr>
            <p:cNvPr id="233"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234"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235" name="Text Box 9"/>
            <p:cNvSpPr txBox="1">
              <a:spLocks noChangeArrowheads="1"/>
            </p:cNvSpPr>
            <p:nvPr/>
          </p:nvSpPr>
          <p:spPr bwMode="auto">
            <a:xfrm rot="18863331">
              <a:off x="3114820" y="1448205"/>
              <a:ext cx="1046698"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236"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237"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238"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239"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240"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grpSp>
      <p:sp>
        <p:nvSpPr>
          <p:cNvPr id="5123" name="Rectangle 3"/>
          <p:cNvSpPr>
            <a:spLocks noGrp="1" noChangeArrowheads="1"/>
          </p:cNvSpPr>
          <p:nvPr>
            <p:ph type="title"/>
          </p:nvPr>
        </p:nvSpPr>
        <p:spPr>
          <a:xfrm>
            <a:off x="358776" y="159534"/>
            <a:ext cx="7360072" cy="314780"/>
          </a:xfrm>
          <a:noFill/>
        </p:spPr>
        <p:txBody>
          <a:bodyPr vert="horz" wrap="square" lIns="32424" tIns="32424" rIns="32424" bIns="32424" rtlCol="0" anchor="ctr" anchorCtr="0">
            <a:spAutoFit/>
          </a:bodyPr>
          <a:lstStyle/>
          <a:p>
            <a:pPr defTabSz="798116"/>
            <a:r>
              <a:rPr lang="en-US" dirty="0"/>
              <a:t>The Cube – The Context for </a:t>
            </a:r>
            <a:r>
              <a:rPr lang="en-US" dirty="0" err="1"/>
              <a:t>Organising</a:t>
            </a:r>
            <a:r>
              <a:rPr lang="en-US" dirty="0"/>
              <a:t> Stakeholder Views</a:t>
            </a:r>
          </a:p>
        </p:txBody>
      </p:sp>
      <p:grpSp>
        <p:nvGrpSpPr>
          <p:cNvPr id="332" name="Group 4"/>
          <p:cNvGrpSpPr>
            <a:grpSpLocks/>
          </p:cNvGrpSpPr>
          <p:nvPr/>
        </p:nvGrpSpPr>
        <p:grpSpPr bwMode="auto">
          <a:xfrm>
            <a:off x="1339986" y="794582"/>
            <a:ext cx="2589850" cy="1698912"/>
            <a:chOff x="974" y="579"/>
            <a:chExt cx="1998" cy="1780"/>
          </a:xfrm>
        </p:grpSpPr>
        <p:sp>
          <p:nvSpPr>
            <p:cNvPr id="333" name="Rectangle 5"/>
            <p:cNvSpPr>
              <a:spLocks noChangeArrowheads="1"/>
            </p:cNvSpPr>
            <p:nvPr/>
          </p:nvSpPr>
          <p:spPr bwMode="auto">
            <a:xfrm>
              <a:off x="974" y="579"/>
              <a:ext cx="1505" cy="444"/>
            </a:xfrm>
            <a:prstGeom prst="rect">
              <a:avLst/>
            </a:prstGeom>
            <a:noFill/>
            <a:ln w="25400">
              <a:noFill/>
              <a:miter lim="800000"/>
              <a:headEnd/>
              <a:tailEnd/>
            </a:ln>
          </p:spPr>
          <p:txBody>
            <a:bodyPr wrap="square" lIns="69056" tIns="34529" rIns="69056" bIns="34529">
              <a:spAutoFit/>
            </a:bodyPr>
            <a:lstStyle/>
            <a:p>
              <a:pPr algn="ctr" defTabSz="597193" eaLnBrk="0" hangingPunct="0">
                <a:defRPr/>
              </a:pPr>
              <a:r>
                <a:rPr lang="en-US" sz="1151" b="1" kern="0" dirty="0">
                  <a:solidFill>
                    <a:srgbClr val="1A1818"/>
                  </a:solidFill>
                </a:rPr>
                <a:t>Structure View </a:t>
              </a:r>
              <a:r>
                <a:rPr lang="mr-IN" sz="1151" kern="0" dirty="0">
                  <a:solidFill>
                    <a:srgbClr val="1A1818"/>
                  </a:solidFill>
                </a:rPr>
                <a:t>–</a:t>
              </a:r>
              <a:r>
                <a:rPr lang="en-US" sz="1151" kern="0" dirty="0">
                  <a:solidFill>
                    <a:srgbClr val="1A1818"/>
                  </a:solidFill>
                </a:rPr>
                <a:t> the code</a:t>
              </a:r>
            </a:p>
            <a:p>
              <a:pPr algn="ctr" defTabSz="597193" eaLnBrk="0" hangingPunct="0">
                <a:defRPr/>
              </a:pPr>
              <a:r>
                <a:rPr lang="en-US" sz="1151" kern="0" dirty="0">
                  <a:solidFill>
                    <a:srgbClr val="1A1818"/>
                  </a:solidFill>
                </a:rPr>
                <a:t>Viewed statically </a:t>
              </a:r>
            </a:p>
          </p:txBody>
        </p:sp>
        <p:sp>
          <p:nvSpPr>
            <p:cNvPr id="334" name="Line 6"/>
            <p:cNvSpPr>
              <a:spLocks noChangeShapeType="1"/>
            </p:cNvSpPr>
            <p:nvPr/>
          </p:nvSpPr>
          <p:spPr bwMode="auto">
            <a:xfrm flipH="1" flipV="1">
              <a:off x="2386" y="738"/>
              <a:ext cx="586" cy="1621"/>
            </a:xfrm>
            <a:prstGeom prst="line">
              <a:avLst/>
            </a:prstGeom>
            <a:noFill/>
            <a:ln w="25400">
              <a:solidFill>
                <a:srgbClr val="FF9933"/>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grpSp>
        <p:nvGrpSpPr>
          <p:cNvPr id="335" name="Group 7"/>
          <p:cNvGrpSpPr>
            <a:grpSpLocks/>
          </p:cNvGrpSpPr>
          <p:nvPr/>
        </p:nvGrpSpPr>
        <p:grpSpPr bwMode="auto">
          <a:xfrm>
            <a:off x="273828" y="1290672"/>
            <a:ext cx="3655822" cy="1220946"/>
            <a:chOff x="607" y="890"/>
            <a:chExt cx="2402" cy="1071"/>
          </a:xfrm>
        </p:grpSpPr>
        <p:sp>
          <p:nvSpPr>
            <p:cNvPr id="336" name="Rectangle 8"/>
            <p:cNvSpPr>
              <a:spLocks noChangeArrowheads="1"/>
            </p:cNvSpPr>
            <p:nvPr/>
          </p:nvSpPr>
          <p:spPr bwMode="auto">
            <a:xfrm>
              <a:off x="607" y="890"/>
              <a:ext cx="1947" cy="372"/>
            </a:xfrm>
            <a:prstGeom prst="rect">
              <a:avLst/>
            </a:prstGeom>
            <a:noFill/>
            <a:ln w="25400">
              <a:noFill/>
              <a:miter lim="800000"/>
              <a:headEnd/>
              <a:tailEnd/>
            </a:ln>
          </p:spPr>
          <p:txBody>
            <a:bodyPr wrap="square" lIns="69056" tIns="34529" rIns="69056" bIns="34529">
              <a:spAutoFit/>
            </a:bodyPr>
            <a:lstStyle/>
            <a:p>
              <a:pPr algn="ctr" defTabSz="597193" eaLnBrk="0" hangingPunct="0">
                <a:defRPr/>
              </a:pPr>
              <a:r>
                <a:rPr lang="en-US" sz="1151" b="1" kern="0" dirty="0">
                  <a:solidFill>
                    <a:srgbClr val="1A1818"/>
                  </a:solidFill>
                </a:rPr>
                <a:t>Configurations View </a:t>
              </a:r>
              <a:r>
                <a:rPr lang="mr-IN" sz="1151" kern="0" dirty="0">
                  <a:solidFill>
                    <a:srgbClr val="1A1818"/>
                  </a:solidFill>
                </a:rPr>
                <a:t>–</a:t>
              </a:r>
              <a:r>
                <a:rPr lang="en-US" sz="1151" kern="0" dirty="0">
                  <a:solidFill>
                    <a:srgbClr val="1A1818"/>
                  </a:solidFill>
                </a:rPr>
                <a:t> deployment</a:t>
              </a:r>
            </a:p>
            <a:p>
              <a:pPr algn="ctr" defTabSz="597193" eaLnBrk="0" hangingPunct="0">
                <a:defRPr/>
              </a:pPr>
              <a:r>
                <a:rPr lang="en-US" sz="1151" kern="0" dirty="0">
                  <a:solidFill>
                    <a:srgbClr val="1A1818"/>
                  </a:solidFill>
                </a:rPr>
                <a:t>of runtime system</a:t>
              </a:r>
            </a:p>
          </p:txBody>
        </p:sp>
        <p:sp>
          <p:nvSpPr>
            <p:cNvPr id="337" name="Line 9"/>
            <p:cNvSpPr>
              <a:spLocks noChangeShapeType="1"/>
            </p:cNvSpPr>
            <p:nvPr/>
          </p:nvSpPr>
          <p:spPr bwMode="auto">
            <a:xfrm flipH="1" flipV="1">
              <a:off x="2278" y="1045"/>
              <a:ext cx="731" cy="916"/>
            </a:xfrm>
            <a:prstGeom prst="line">
              <a:avLst/>
            </a:prstGeom>
            <a:noFill/>
            <a:ln w="25400">
              <a:solidFill>
                <a:srgbClr val="FF9933"/>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grpSp>
        <p:nvGrpSpPr>
          <p:cNvPr id="338" name="Group 10"/>
          <p:cNvGrpSpPr>
            <a:grpSpLocks/>
          </p:cNvGrpSpPr>
          <p:nvPr/>
        </p:nvGrpSpPr>
        <p:grpSpPr bwMode="auto">
          <a:xfrm>
            <a:off x="1278146" y="1789297"/>
            <a:ext cx="2649297" cy="719651"/>
            <a:chOff x="607" y="1207"/>
            <a:chExt cx="2402" cy="754"/>
          </a:xfrm>
        </p:grpSpPr>
        <p:sp>
          <p:nvSpPr>
            <p:cNvPr id="339" name="Rectangle 11"/>
            <p:cNvSpPr>
              <a:spLocks noChangeArrowheads="1"/>
            </p:cNvSpPr>
            <p:nvPr/>
          </p:nvSpPr>
          <p:spPr bwMode="auto">
            <a:xfrm>
              <a:off x="607" y="1207"/>
              <a:ext cx="1477" cy="259"/>
            </a:xfrm>
            <a:prstGeom prst="rect">
              <a:avLst/>
            </a:prstGeom>
            <a:noFill/>
            <a:ln w="25400">
              <a:noFill/>
              <a:miter lim="800000"/>
              <a:headEnd/>
              <a:tailEnd/>
            </a:ln>
            <a:effectLst/>
          </p:spPr>
          <p:txBody>
            <a:bodyPr wrap="square" lIns="69056" tIns="34529" rIns="69056" bIns="34529">
              <a:spAutoFit/>
            </a:bodyPr>
            <a:lstStyle/>
            <a:p>
              <a:pPr algn="ctr" defTabSz="597193" eaLnBrk="0" hangingPunct="0">
                <a:defRPr/>
              </a:pPr>
              <a:r>
                <a:rPr lang="en-US" sz="1151" kern="0" dirty="0">
                  <a:solidFill>
                    <a:srgbClr val="1A1818"/>
                  </a:solidFill>
                </a:rPr>
                <a:t>Behavior</a:t>
              </a:r>
              <a:r>
                <a:rPr lang="en-US" sz="1151" kern="0" dirty="0">
                  <a:solidFill>
                    <a:srgbClr val="1A1818"/>
                  </a:solidFill>
                  <a:effectLst>
                    <a:outerShdw blurRad="38100" dist="38100" dir="2700000" algn="tl">
                      <a:srgbClr val="C0C0C0"/>
                    </a:outerShdw>
                  </a:effectLst>
                </a:rPr>
                <a:t> </a:t>
              </a:r>
              <a:r>
                <a:rPr lang="en-US" sz="1151" kern="0" dirty="0">
                  <a:solidFill>
                    <a:srgbClr val="1A1818"/>
                  </a:solidFill>
                </a:rPr>
                <a:t>View</a:t>
              </a:r>
            </a:p>
          </p:txBody>
        </p:sp>
        <p:sp>
          <p:nvSpPr>
            <p:cNvPr id="340" name="Line 12"/>
            <p:cNvSpPr>
              <a:spLocks noChangeShapeType="1"/>
            </p:cNvSpPr>
            <p:nvPr/>
          </p:nvSpPr>
          <p:spPr bwMode="auto">
            <a:xfrm flipH="1" flipV="1">
              <a:off x="2064" y="1389"/>
              <a:ext cx="945" cy="572"/>
            </a:xfrm>
            <a:prstGeom prst="line">
              <a:avLst/>
            </a:prstGeom>
            <a:noFill/>
            <a:ln w="25400">
              <a:solidFill>
                <a:srgbClr val="FF9933"/>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sp>
        <p:nvSpPr>
          <p:cNvPr id="341" name="Line 13"/>
          <p:cNvSpPr>
            <a:spLocks noChangeShapeType="1"/>
          </p:cNvSpPr>
          <p:nvPr/>
        </p:nvSpPr>
        <p:spPr bwMode="auto">
          <a:xfrm flipH="1">
            <a:off x="3084783" y="3643786"/>
            <a:ext cx="830520" cy="310188"/>
          </a:xfrm>
          <a:prstGeom prst="line">
            <a:avLst/>
          </a:prstGeom>
          <a:noFill/>
          <a:ln w="25400">
            <a:solidFill>
              <a:srgbClr val="339966"/>
            </a:solidFill>
            <a:round/>
            <a:headEnd type="none" w="sm" len="sm"/>
            <a:tailEnd type="stealth" w="med" len="med"/>
          </a:ln>
        </p:spPr>
        <p:txBody>
          <a:bodyPr wrap="none" lIns="59719" tIns="29861" rIns="59719" bIns="29861" anchor="ctr"/>
          <a:lstStyle/>
          <a:p>
            <a:endParaRPr lang="en-US" sz="1151">
              <a:solidFill>
                <a:srgbClr val="1A1818"/>
              </a:solidFill>
              <a:cs typeface="Arial" pitchFamily="34" charset="0"/>
            </a:endParaRPr>
          </a:p>
        </p:txBody>
      </p:sp>
      <p:grpSp>
        <p:nvGrpSpPr>
          <p:cNvPr id="342" name="Group 14"/>
          <p:cNvGrpSpPr>
            <a:grpSpLocks/>
          </p:cNvGrpSpPr>
          <p:nvPr/>
        </p:nvGrpSpPr>
        <p:grpSpPr bwMode="auto">
          <a:xfrm>
            <a:off x="1526311" y="2834410"/>
            <a:ext cx="2403339" cy="1164422"/>
            <a:chOff x="832" y="2302"/>
            <a:chExt cx="2179" cy="1220"/>
          </a:xfrm>
        </p:grpSpPr>
        <p:sp>
          <p:nvSpPr>
            <p:cNvPr id="343" name="Rectangle 15"/>
            <p:cNvSpPr>
              <a:spLocks noChangeArrowheads="1"/>
            </p:cNvSpPr>
            <p:nvPr/>
          </p:nvSpPr>
          <p:spPr bwMode="auto">
            <a:xfrm>
              <a:off x="832" y="3263"/>
              <a:ext cx="1392" cy="259"/>
            </a:xfrm>
            <a:prstGeom prst="rect">
              <a:avLst/>
            </a:prstGeom>
            <a:noFill/>
            <a:ln w="25400">
              <a:noFill/>
              <a:miter lim="800000"/>
              <a:headEnd/>
              <a:tailEnd/>
            </a:ln>
          </p:spPr>
          <p:txBody>
            <a:bodyPr lIns="69056" tIns="34529" rIns="69056" bIns="34529">
              <a:spAutoFit/>
            </a:bodyPr>
            <a:lstStyle/>
            <a:p>
              <a:pPr algn="ctr" defTabSz="597193" eaLnBrk="0" hangingPunct="0">
                <a:defRPr/>
              </a:pPr>
              <a:r>
                <a:rPr lang="en-US" sz="1151" kern="0" dirty="0">
                  <a:solidFill>
                    <a:srgbClr val="1A1818"/>
                  </a:solidFill>
                </a:rPr>
                <a:t>Configurations View</a:t>
              </a:r>
            </a:p>
          </p:txBody>
        </p:sp>
        <p:sp>
          <p:nvSpPr>
            <p:cNvPr id="344" name="Line 16"/>
            <p:cNvSpPr>
              <a:spLocks noChangeShapeType="1"/>
            </p:cNvSpPr>
            <p:nvPr/>
          </p:nvSpPr>
          <p:spPr bwMode="auto">
            <a:xfrm flipH="1">
              <a:off x="2245" y="2302"/>
              <a:ext cx="766" cy="992"/>
            </a:xfrm>
            <a:prstGeom prst="line">
              <a:avLst/>
            </a:prstGeom>
            <a:noFill/>
            <a:ln w="25400">
              <a:solidFill>
                <a:schemeClr val="tx1"/>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grpSp>
        <p:nvGrpSpPr>
          <p:cNvPr id="345" name="Group 17"/>
          <p:cNvGrpSpPr>
            <a:grpSpLocks/>
          </p:cNvGrpSpPr>
          <p:nvPr/>
        </p:nvGrpSpPr>
        <p:grpSpPr bwMode="auto">
          <a:xfrm>
            <a:off x="1278146" y="2092807"/>
            <a:ext cx="2649297" cy="416138"/>
            <a:chOff x="607" y="1525"/>
            <a:chExt cx="2402" cy="436"/>
          </a:xfrm>
        </p:grpSpPr>
        <p:sp>
          <p:nvSpPr>
            <p:cNvPr id="346" name="Line 18"/>
            <p:cNvSpPr>
              <a:spLocks noChangeShapeType="1"/>
            </p:cNvSpPr>
            <p:nvPr/>
          </p:nvSpPr>
          <p:spPr bwMode="auto">
            <a:xfrm flipH="1" flipV="1">
              <a:off x="2018" y="1661"/>
              <a:ext cx="991" cy="300"/>
            </a:xfrm>
            <a:prstGeom prst="line">
              <a:avLst/>
            </a:prstGeom>
            <a:noFill/>
            <a:ln w="25400">
              <a:solidFill>
                <a:srgbClr val="FF9933"/>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sp>
          <p:nvSpPr>
            <p:cNvPr id="347" name="Rectangle 19"/>
            <p:cNvSpPr>
              <a:spLocks noChangeArrowheads="1"/>
            </p:cNvSpPr>
            <p:nvPr/>
          </p:nvSpPr>
          <p:spPr bwMode="auto">
            <a:xfrm>
              <a:off x="607" y="1525"/>
              <a:ext cx="1381" cy="259"/>
            </a:xfrm>
            <a:prstGeom prst="rect">
              <a:avLst/>
            </a:prstGeom>
            <a:noFill/>
            <a:ln w="25400">
              <a:noFill/>
              <a:miter lim="800000"/>
              <a:headEnd/>
              <a:tailEnd/>
            </a:ln>
            <a:effectLst/>
          </p:spPr>
          <p:txBody>
            <a:bodyPr wrap="square" lIns="69056" tIns="34529" rIns="69056" bIns="34529">
              <a:spAutoFit/>
            </a:bodyPr>
            <a:lstStyle/>
            <a:p>
              <a:pPr algn="ctr" defTabSz="597193" eaLnBrk="0" hangingPunct="0">
                <a:defRPr/>
              </a:pPr>
              <a:r>
                <a:rPr lang="en-US" sz="1151" kern="0" dirty="0">
                  <a:solidFill>
                    <a:srgbClr val="1A1818"/>
                  </a:solidFill>
                </a:rPr>
                <a:t>Process</a:t>
              </a:r>
              <a:r>
                <a:rPr lang="en-US" sz="1151" kern="0" dirty="0">
                  <a:solidFill>
                    <a:srgbClr val="1A1818"/>
                  </a:solidFill>
                  <a:effectLst>
                    <a:outerShdw blurRad="38100" dist="38100" dir="2700000" algn="tl">
                      <a:srgbClr val="C0C0C0"/>
                    </a:outerShdw>
                  </a:effectLst>
                </a:rPr>
                <a:t> </a:t>
              </a:r>
              <a:r>
                <a:rPr lang="en-US" sz="1151" kern="0" dirty="0">
                  <a:solidFill>
                    <a:srgbClr val="1A1818"/>
                  </a:solidFill>
                </a:rPr>
                <a:t>View</a:t>
              </a:r>
            </a:p>
          </p:txBody>
        </p:sp>
      </p:grpSp>
      <p:grpSp>
        <p:nvGrpSpPr>
          <p:cNvPr id="348" name="Group 20"/>
          <p:cNvGrpSpPr>
            <a:grpSpLocks/>
          </p:cNvGrpSpPr>
          <p:nvPr/>
        </p:nvGrpSpPr>
        <p:grpSpPr bwMode="auto">
          <a:xfrm>
            <a:off x="884390" y="2819153"/>
            <a:ext cx="3056288" cy="482953"/>
            <a:chOff x="250" y="2286"/>
            <a:chExt cx="2771" cy="506"/>
          </a:xfrm>
        </p:grpSpPr>
        <p:sp>
          <p:nvSpPr>
            <p:cNvPr id="349" name="Line 21"/>
            <p:cNvSpPr>
              <a:spLocks noChangeShapeType="1"/>
            </p:cNvSpPr>
            <p:nvPr/>
          </p:nvSpPr>
          <p:spPr bwMode="auto">
            <a:xfrm flipH="1">
              <a:off x="2188" y="2286"/>
              <a:ext cx="833" cy="380"/>
            </a:xfrm>
            <a:prstGeom prst="line">
              <a:avLst/>
            </a:prstGeom>
            <a:noFill/>
            <a:ln w="25400">
              <a:solidFill>
                <a:schemeClr val="tx1"/>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sp>
          <p:nvSpPr>
            <p:cNvPr id="350" name="Rectangle 22"/>
            <p:cNvSpPr>
              <a:spLocks noChangeArrowheads="1"/>
            </p:cNvSpPr>
            <p:nvPr/>
          </p:nvSpPr>
          <p:spPr bwMode="auto">
            <a:xfrm>
              <a:off x="250" y="2533"/>
              <a:ext cx="1947" cy="259"/>
            </a:xfrm>
            <a:prstGeom prst="rect">
              <a:avLst/>
            </a:prstGeom>
            <a:noFill/>
            <a:ln w="25400">
              <a:noFill/>
              <a:miter lim="800000"/>
              <a:headEnd/>
              <a:tailEnd/>
            </a:ln>
          </p:spPr>
          <p:txBody>
            <a:bodyPr wrap="square" lIns="69056" tIns="34529" rIns="69056" bIns="34529">
              <a:spAutoFit/>
            </a:bodyPr>
            <a:lstStyle/>
            <a:p>
              <a:pPr algn="ctr" defTabSz="597193" eaLnBrk="0" hangingPunct="0">
                <a:defRPr/>
              </a:pPr>
              <a:r>
                <a:rPr lang="en-US" sz="1151" kern="0" dirty="0">
                  <a:solidFill>
                    <a:srgbClr val="1A1818"/>
                  </a:solidFill>
                </a:rPr>
                <a:t>Incorporated Mechanisms View</a:t>
              </a:r>
            </a:p>
          </p:txBody>
        </p:sp>
      </p:grpSp>
      <p:grpSp>
        <p:nvGrpSpPr>
          <p:cNvPr id="351" name="Group 23"/>
          <p:cNvGrpSpPr>
            <a:grpSpLocks/>
          </p:cNvGrpSpPr>
          <p:nvPr/>
        </p:nvGrpSpPr>
        <p:grpSpPr bwMode="auto">
          <a:xfrm>
            <a:off x="1155869" y="2565160"/>
            <a:ext cx="2782404" cy="258431"/>
            <a:chOff x="498" y="2037"/>
            <a:chExt cx="2504" cy="384"/>
          </a:xfrm>
        </p:grpSpPr>
        <p:sp>
          <p:nvSpPr>
            <p:cNvPr id="352" name="Rectangle 24"/>
            <p:cNvSpPr>
              <a:spLocks noChangeArrowheads="1"/>
            </p:cNvSpPr>
            <p:nvPr/>
          </p:nvSpPr>
          <p:spPr bwMode="auto">
            <a:xfrm>
              <a:off x="498" y="2037"/>
              <a:ext cx="1728" cy="259"/>
            </a:xfrm>
            <a:prstGeom prst="rect">
              <a:avLst/>
            </a:prstGeom>
            <a:noFill/>
            <a:ln w="25400">
              <a:noFill/>
              <a:miter lim="800000"/>
              <a:headEnd/>
              <a:tailEnd/>
            </a:ln>
          </p:spPr>
          <p:txBody>
            <a:bodyPr lIns="69056" tIns="34529" rIns="69056" bIns="34529">
              <a:spAutoFit/>
            </a:bodyPr>
            <a:lstStyle/>
            <a:p>
              <a:pPr algn="ctr" defTabSz="597193" eaLnBrk="0" hangingPunct="0">
                <a:defRPr/>
              </a:pPr>
              <a:r>
                <a:rPr lang="en-US" sz="1151" kern="0" dirty="0">
                  <a:solidFill>
                    <a:srgbClr val="1A1818"/>
                  </a:solidFill>
                </a:rPr>
                <a:t>Custom Mechanisms View</a:t>
              </a:r>
            </a:p>
          </p:txBody>
        </p:sp>
        <p:sp>
          <p:nvSpPr>
            <p:cNvPr id="353" name="Line 25"/>
            <p:cNvSpPr>
              <a:spLocks noChangeShapeType="1"/>
            </p:cNvSpPr>
            <p:nvPr/>
          </p:nvSpPr>
          <p:spPr bwMode="auto">
            <a:xfrm flipH="1" flipV="1">
              <a:off x="2154" y="2251"/>
              <a:ext cx="848" cy="170"/>
            </a:xfrm>
            <a:prstGeom prst="line">
              <a:avLst/>
            </a:prstGeom>
            <a:noFill/>
            <a:ln w="25400">
              <a:solidFill>
                <a:schemeClr val="tx1"/>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grpSp>
        <p:nvGrpSpPr>
          <p:cNvPr id="354" name="Group 353"/>
          <p:cNvGrpSpPr/>
          <p:nvPr/>
        </p:nvGrpSpPr>
        <p:grpSpPr>
          <a:xfrm>
            <a:off x="5163326" y="3155450"/>
            <a:ext cx="1168590" cy="1367621"/>
            <a:chOff x="3473900" y="-543261"/>
            <a:chExt cx="1681971" cy="6970531"/>
          </a:xfrm>
        </p:grpSpPr>
        <p:sp>
          <p:nvSpPr>
            <p:cNvPr id="355" name="Line 29"/>
            <p:cNvSpPr>
              <a:spLocks noChangeShapeType="1"/>
            </p:cNvSpPr>
            <p:nvPr/>
          </p:nvSpPr>
          <p:spPr bwMode="auto">
            <a:xfrm flipH="1" flipV="1">
              <a:off x="4605483" y="-543261"/>
              <a:ext cx="7118" cy="5615075"/>
            </a:xfrm>
            <a:prstGeom prst="line">
              <a:avLst/>
            </a:prstGeom>
            <a:noFill/>
            <a:ln w="25400" cap="flat" cmpd="sng" algn="ctr">
              <a:solidFill>
                <a:srgbClr val="C0504D"/>
              </a:solidFill>
              <a:prstDash val="solid"/>
              <a:headEnd type="none" w="sm" len="sm"/>
              <a:tailEnd type="none" w="sm" len="sm"/>
            </a:ln>
            <a:effectLst>
              <a:outerShdw blurRad="40000" dist="20000" dir="5400000" rotWithShape="0">
                <a:srgbClr val="000000">
                  <a:alpha val="38000"/>
                </a:srgbClr>
              </a:outerShdw>
            </a:effectLst>
          </p:spPr>
          <p:txBody>
            <a:bodyPr wrap="none" anchor="ctr"/>
            <a:lstStyle/>
            <a:p>
              <a:pPr defTabSz="597193">
                <a:defRPr/>
              </a:pPr>
              <a:endParaRPr lang="en-US" sz="1200" kern="0" dirty="0">
                <a:solidFill>
                  <a:srgbClr val="1A1818"/>
                </a:solidFill>
              </a:endParaRPr>
            </a:p>
          </p:txBody>
        </p:sp>
        <p:sp>
          <p:nvSpPr>
            <p:cNvPr id="356" name="Rectangle 33"/>
            <p:cNvSpPr>
              <a:spLocks noChangeArrowheads="1"/>
            </p:cNvSpPr>
            <p:nvPr/>
          </p:nvSpPr>
          <p:spPr bwMode="auto">
            <a:xfrm>
              <a:off x="3473900" y="5071819"/>
              <a:ext cx="1681971" cy="1355451"/>
            </a:xfrm>
            <a:prstGeom prst="rect">
              <a:avLst/>
            </a:prstGeom>
            <a:noFill/>
            <a:ln w="25400">
              <a:noFill/>
              <a:miter lim="800000"/>
              <a:headEnd/>
              <a:tailEnd/>
            </a:ln>
          </p:spPr>
          <p:txBody>
            <a:bodyPr wrap="none" lIns="69056" tIns="34529" rIns="69056" bIns="34529">
              <a:spAutoFit/>
            </a:bodyPr>
            <a:lstStyle/>
            <a:p>
              <a:pPr algn="ctr" defTabSz="597193" eaLnBrk="0" hangingPunct="0">
                <a:defRPr/>
              </a:pPr>
              <a:r>
                <a:rPr lang="en-US" sz="1275" kern="0" dirty="0">
                  <a:solidFill>
                    <a:srgbClr val="1A1818"/>
                  </a:solidFill>
                </a:rPr>
                <a:t>High-level View</a:t>
              </a:r>
            </a:p>
          </p:txBody>
        </p:sp>
      </p:grpSp>
      <p:sp>
        <p:nvSpPr>
          <p:cNvPr id="358" name="Line 41"/>
          <p:cNvSpPr>
            <a:spLocks noChangeShapeType="1"/>
          </p:cNvSpPr>
          <p:nvPr/>
        </p:nvSpPr>
        <p:spPr bwMode="auto">
          <a:xfrm flipH="1" flipV="1">
            <a:off x="2834412" y="2265562"/>
            <a:ext cx="1103359" cy="558820"/>
          </a:xfrm>
          <a:prstGeom prst="line">
            <a:avLst/>
          </a:prstGeom>
          <a:noFill/>
          <a:ln w="25400">
            <a:solidFill>
              <a:schemeClr val="tx1"/>
            </a:solidFill>
            <a:round/>
            <a:headEnd type="none" w="sm" len="sm"/>
            <a:tailEnd type="stealth" w="med" len="med"/>
          </a:ln>
        </p:spPr>
        <p:txBody>
          <a:bodyPr wrap="none" lIns="59719" tIns="29861" rIns="59719" bIns="29861" anchor="ctr"/>
          <a:lstStyle/>
          <a:p>
            <a:endParaRPr lang="en-US" sz="1151">
              <a:solidFill>
                <a:srgbClr val="1A1818"/>
              </a:solidFill>
              <a:cs typeface="Arial" pitchFamily="34" charset="0"/>
            </a:endParaRPr>
          </a:p>
        </p:txBody>
      </p:sp>
      <p:sp>
        <p:nvSpPr>
          <p:cNvPr id="359" name="Line 42"/>
          <p:cNvSpPr>
            <a:spLocks noChangeShapeType="1"/>
          </p:cNvSpPr>
          <p:nvPr/>
        </p:nvSpPr>
        <p:spPr bwMode="auto">
          <a:xfrm flipH="1">
            <a:off x="3021903" y="3117891"/>
            <a:ext cx="888628" cy="96391"/>
          </a:xfrm>
          <a:prstGeom prst="line">
            <a:avLst/>
          </a:prstGeom>
          <a:noFill/>
          <a:ln w="25400">
            <a:solidFill>
              <a:srgbClr val="CC99FF"/>
            </a:solidFill>
            <a:round/>
            <a:headEnd type="none" w="sm" len="sm"/>
            <a:tailEnd type="stealth" w="med" len="med"/>
          </a:ln>
        </p:spPr>
        <p:txBody>
          <a:bodyPr wrap="none" lIns="59719" tIns="29861" rIns="59719" bIns="29861" anchor="ctr"/>
          <a:lstStyle/>
          <a:p>
            <a:endParaRPr lang="en-US" sz="1151">
              <a:solidFill>
                <a:srgbClr val="1A1818"/>
              </a:solidFill>
              <a:cs typeface="Arial" pitchFamily="34" charset="0"/>
            </a:endParaRPr>
          </a:p>
        </p:txBody>
      </p:sp>
      <p:sp>
        <p:nvSpPr>
          <p:cNvPr id="360" name="Line 43"/>
          <p:cNvSpPr>
            <a:spLocks noChangeShapeType="1"/>
          </p:cNvSpPr>
          <p:nvPr/>
        </p:nvSpPr>
        <p:spPr bwMode="auto">
          <a:xfrm flipH="1">
            <a:off x="3123388" y="3429035"/>
            <a:ext cx="791916" cy="455265"/>
          </a:xfrm>
          <a:prstGeom prst="line">
            <a:avLst/>
          </a:prstGeom>
          <a:noFill/>
          <a:ln w="25400">
            <a:solidFill>
              <a:srgbClr val="339966"/>
            </a:solidFill>
            <a:round/>
            <a:headEnd type="none" w="sm" len="sm"/>
            <a:tailEnd type="stealth" w="med" len="med"/>
          </a:ln>
        </p:spPr>
        <p:txBody>
          <a:bodyPr wrap="none" lIns="59719" tIns="29861" rIns="59719" bIns="29861" anchor="ctr"/>
          <a:lstStyle/>
          <a:p>
            <a:endParaRPr lang="en-US" sz="1151">
              <a:solidFill>
                <a:srgbClr val="1A1818"/>
              </a:solidFill>
              <a:cs typeface="Arial" pitchFamily="34" charset="0"/>
            </a:endParaRPr>
          </a:p>
        </p:txBody>
      </p:sp>
      <p:sp>
        <p:nvSpPr>
          <p:cNvPr id="361" name="Line 44"/>
          <p:cNvSpPr>
            <a:spLocks noChangeShapeType="1"/>
          </p:cNvSpPr>
          <p:nvPr/>
        </p:nvSpPr>
        <p:spPr bwMode="auto">
          <a:xfrm flipH="1">
            <a:off x="3134419" y="3099767"/>
            <a:ext cx="789866" cy="724406"/>
          </a:xfrm>
          <a:prstGeom prst="line">
            <a:avLst/>
          </a:prstGeom>
          <a:noFill/>
          <a:ln w="25400">
            <a:solidFill>
              <a:srgbClr val="CC99FF"/>
            </a:solidFill>
            <a:prstDash val="sysDot"/>
            <a:round/>
            <a:headEnd type="none" w="sm" len="sm"/>
            <a:tailEnd type="stealth" w="med" len="med"/>
          </a:ln>
        </p:spPr>
        <p:txBody>
          <a:bodyPr wrap="none" lIns="59719" tIns="29861" rIns="59719" bIns="29861" anchor="ctr"/>
          <a:lstStyle/>
          <a:p>
            <a:endParaRPr lang="en-US" sz="1151">
              <a:solidFill>
                <a:srgbClr val="1A1818"/>
              </a:solidFill>
              <a:cs typeface="Arial" pitchFamily="34" charset="0"/>
            </a:endParaRPr>
          </a:p>
        </p:txBody>
      </p:sp>
      <p:grpSp>
        <p:nvGrpSpPr>
          <p:cNvPr id="3" name="Group 2"/>
          <p:cNvGrpSpPr/>
          <p:nvPr/>
        </p:nvGrpSpPr>
        <p:grpSpPr>
          <a:xfrm>
            <a:off x="4789988" y="881614"/>
            <a:ext cx="2052285" cy="531725"/>
            <a:chOff x="6011482" y="946145"/>
            <a:chExt cx="3182357" cy="744252"/>
          </a:xfrm>
        </p:grpSpPr>
        <p:sp>
          <p:nvSpPr>
            <p:cNvPr id="362" name="Rectangle 40"/>
            <p:cNvSpPr>
              <a:spLocks noChangeArrowheads="1"/>
            </p:cNvSpPr>
            <p:nvPr/>
          </p:nvSpPr>
          <p:spPr bwMode="auto">
            <a:xfrm>
              <a:off x="6688472" y="946145"/>
              <a:ext cx="1828378" cy="342796"/>
            </a:xfrm>
            <a:prstGeom prst="rect">
              <a:avLst/>
            </a:prstGeom>
            <a:noFill/>
            <a:ln w="25400">
              <a:noFill/>
              <a:miter lim="800000"/>
              <a:headEnd/>
              <a:tailEnd/>
            </a:ln>
          </p:spPr>
          <p:txBody>
            <a:bodyPr wrap="square" lIns="67152" tIns="33576" rIns="67152" bIns="33576">
              <a:spAutoFit/>
            </a:bodyPr>
            <a:lstStyle/>
            <a:p>
              <a:pPr algn="ctr" defTabSz="597193" eaLnBrk="0" hangingPunct="0">
                <a:defRPr/>
              </a:pPr>
              <a:r>
                <a:rPr lang="en-US" sz="1151" kern="0" dirty="0">
                  <a:solidFill>
                    <a:srgbClr val="1A1818"/>
                  </a:solidFill>
                </a:rPr>
                <a:t>Tier Map</a:t>
              </a:r>
            </a:p>
          </p:txBody>
        </p:sp>
        <p:sp>
          <p:nvSpPr>
            <p:cNvPr id="363" name="Right Brace 362"/>
            <p:cNvSpPr/>
            <p:nvPr/>
          </p:nvSpPr>
          <p:spPr>
            <a:xfrm rot="5400000" flipH="1">
              <a:off x="7423383" y="-80060"/>
              <a:ext cx="358556" cy="3182357"/>
            </a:xfrm>
            <a:prstGeom prst="rightBrace">
              <a:avLst/>
            </a:prstGeom>
            <a:noFill/>
            <a:ln w="25400" cap="flat" cmpd="sng" algn="ctr">
              <a:solidFill>
                <a:srgbClr val="C0504D"/>
              </a:solidFill>
              <a:prstDash val="solid"/>
            </a:ln>
            <a:effectLst>
              <a:outerShdw blurRad="40000" dist="20000" dir="5400000" rotWithShape="0">
                <a:srgbClr val="000000">
                  <a:alpha val="38000"/>
                </a:srgbClr>
              </a:outerShdw>
            </a:effectLst>
          </p:spPr>
          <p:txBody>
            <a:bodyPr lIns="66688" tIns="33345" rIns="66688" bIns="33345" rtlCol="0" anchor="ctr"/>
            <a:lstStyle/>
            <a:p>
              <a:pPr algn="ctr" defTabSz="597193">
                <a:defRPr/>
              </a:pPr>
              <a:endParaRPr lang="en-AU" sz="1050" kern="0" dirty="0">
                <a:solidFill>
                  <a:srgbClr val="1A1818"/>
                </a:solidFill>
              </a:endParaRPr>
            </a:p>
          </p:txBody>
        </p:sp>
      </p:grpSp>
      <p:grpSp>
        <p:nvGrpSpPr>
          <p:cNvPr id="2" name="Group 1"/>
          <p:cNvGrpSpPr/>
          <p:nvPr/>
        </p:nvGrpSpPr>
        <p:grpSpPr>
          <a:xfrm>
            <a:off x="6498510" y="3172000"/>
            <a:ext cx="1101460" cy="992948"/>
            <a:chOff x="8660786" y="4151981"/>
            <a:chExt cx="1584547" cy="1389820"/>
          </a:xfrm>
        </p:grpSpPr>
        <p:sp>
          <p:nvSpPr>
            <p:cNvPr id="357" name="Rectangle 40"/>
            <p:cNvSpPr>
              <a:spLocks noChangeArrowheads="1"/>
            </p:cNvSpPr>
            <p:nvPr/>
          </p:nvSpPr>
          <p:spPr bwMode="auto">
            <a:xfrm>
              <a:off x="8976388" y="4856326"/>
              <a:ext cx="1268945" cy="369539"/>
            </a:xfrm>
            <a:prstGeom prst="rect">
              <a:avLst/>
            </a:prstGeom>
            <a:noFill/>
            <a:ln w="25400">
              <a:noFill/>
              <a:miter lim="800000"/>
              <a:headEnd/>
              <a:tailEnd/>
            </a:ln>
          </p:spPr>
          <p:txBody>
            <a:bodyPr wrap="square" lIns="67152" tIns="33576" rIns="67152" bIns="33576">
              <a:spAutoFit/>
            </a:bodyPr>
            <a:lstStyle/>
            <a:p>
              <a:pPr algn="ctr" defTabSz="597193" eaLnBrk="0" hangingPunct="0">
                <a:defRPr/>
              </a:pPr>
              <a:r>
                <a:rPr lang="en-US" sz="1275" kern="0" dirty="0">
                  <a:solidFill>
                    <a:srgbClr val="1A1818"/>
                  </a:solidFill>
                </a:rPr>
                <a:t>SQ View</a:t>
              </a:r>
            </a:p>
          </p:txBody>
        </p:sp>
        <p:sp>
          <p:nvSpPr>
            <p:cNvPr id="364" name="Right Brace 363"/>
            <p:cNvSpPr/>
            <p:nvPr/>
          </p:nvSpPr>
          <p:spPr>
            <a:xfrm rot="13453404" flipH="1">
              <a:off x="8660786" y="4151981"/>
              <a:ext cx="459031" cy="1389820"/>
            </a:xfrm>
            <a:prstGeom prst="rightBrace">
              <a:avLst/>
            </a:prstGeom>
            <a:noFill/>
            <a:ln w="25400" cap="flat" cmpd="sng" algn="ctr">
              <a:solidFill>
                <a:srgbClr val="C0504D"/>
              </a:solidFill>
              <a:prstDash val="solid"/>
            </a:ln>
            <a:effectLst>
              <a:outerShdw blurRad="40000" dist="20000" dir="5400000" rotWithShape="0">
                <a:srgbClr val="000000">
                  <a:alpha val="38000"/>
                </a:srgbClr>
              </a:outerShdw>
            </a:effectLst>
          </p:spPr>
          <p:txBody>
            <a:bodyPr lIns="66688" tIns="33345" rIns="66688" bIns="33345" rtlCol="0" anchor="ctr"/>
            <a:lstStyle/>
            <a:p>
              <a:pPr algn="ctr" defTabSz="597193">
                <a:defRPr/>
              </a:pPr>
              <a:endParaRPr lang="en-AU" sz="1200" kern="0" dirty="0">
                <a:solidFill>
                  <a:srgbClr val="1A1818"/>
                </a:solidFill>
              </a:endParaRPr>
            </a:p>
          </p:txBody>
        </p:sp>
      </p:grpSp>
      <p:sp>
        <p:nvSpPr>
          <p:cNvPr id="365" name="Right Brace 364"/>
          <p:cNvSpPr/>
          <p:nvPr/>
        </p:nvSpPr>
        <p:spPr>
          <a:xfrm rot="10800000" flipH="1">
            <a:off x="5654108" y="2453353"/>
            <a:ext cx="296027" cy="1422760"/>
          </a:xfrm>
          <a:prstGeom prst="rightBrace">
            <a:avLst/>
          </a:prstGeom>
          <a:noFill/>
          <a:ln w="25400" cap="flat" cmpd="sng" algn="ctr">
            <a:solidFill>
              <a:srgbClr val="C0504D"/>
            </a:solidFill>
            <a:prstDash val="solid"/>
          </a:ln>
          <a:effectLst>
            <a:outerShdw blurRad="40000" dist="20000" dir="5400000" rotWithShape="0">
              <a:srgbClr val="000000">
                <a:alpha val="38000"/>
              </a:srgbClr>
            </a:outerShdw>
          </a:effectLst>
        </p:spPr>
        <p:txBody>
          <a:bodyPr lIns="59719" tIns="29861" rIns="59719" bIns="29861" rtlCol="0" anchor="ctr"/>
          <a:lstStyle/>
          <a:p>
            <a:pPr algn="ctr" defTabSz="597193">
              <a:defRPr/>
            </a:pPr>
            <a:endParaRPr lang="en-AU" sz="900" kern="0" dirty="0">
              <a:solidFill>
                <a:srgbClr val="1A1818"/>
              </a:solidFill>
            </a:endParaRPr>
          </a:p>
        </p:txBody>
      </p:sp>
      <p:grpSp>
        <p:nvGrpSpPr>
          <p:cNvPr id="4" name="Group 3"/>
          <p:cNvGrpSpPr/>
          <p:nvPr/>
        </p:nvGrpSpPr>
        <p:grpSpPr>
          <a:xfrm>
            <a:off x="3430107" y="665007"/>
            <a:ext cx="3203795" cy="1007690"/>
            <a:chOff x="3351493" y="663832"/>
            <a:chExt cx="3203795" cy="1007690"/>
          </a:xfrm>
        </p:grpSpPr>
        <p:grpSp>
          <p:nvGrpSpPr>
            <p:cNvPr id="95" name="Group 4"/>
            <p:cNvGrpSpPr>
              <a:grpSpLocks/>
            </p:cNvGrpSpPr>
            <p:nvPr/>
          </p:nvGrpSpPr>
          <p:grpSpPr bwMode="auto">
            <a:xfrm>
              <a:off x="3351493" y="663832"/>
              <a:ext cx="2711872" cy="831715"/>
              <a:chOff x="1172" y="572"/>
              <a:chExt cx="1804" cy="1654"/>
            </a:xfrm>
          </p:grpSpPr>
          <p:sp>
            <p:nvSpPr>
              <p:cNvPr id="96" name="Rectangle 5"/>
              <p:cNvSpPr>
                <a:spLocks noChangeArrowheads="1"/>
              </p:cNvSpPr>
              <p:nvPr/>
            </p:nvSpPr>
            <p:spPr bwMode="auto">
              <a:xfrm>
                <a:off x="1172" y="572"/>
                <a:ext cx="1505" cy="259"/>
              </a:xfrm>
              <a:prstGeom prst="rect">
                <a:avLst/>
              </a:prstGeom>
              <a:noFill/>
              <a:ln w="25400">
                <a:noFill/>
                <a:miter lim="800000"/>
                <a:headEnd/>
                <a:tailEnd/>
              </a:ln>
            </p:spPr>
            <p:txBody>
              <a:bodyPr wrap="square" lIns="69056" tIns="34529" rIns="69056" bIns="34529">
                <a:spAutoFit/>
              </a:bodyPr>
              <a:lstStyle/>
              <a:p>
                <a:pPr algn="ctr" defTabSz="597193" eaLnBrk="0" hangingPunct="0">
                  <a:defRPr/>
                </a:pPr>
                <a:r>
                  <a:rPr lang="en-US" sz="1151" kern="0" dirty="0">
                    <a:solidFill>
                      <a:srgbClr val="1A1818"/>
                    </a:solidFill>
                  </a:rPr>
                  <a:t>Domain Model View</a:t>
                </a:r>
              </a:p>
            </p:txBody>
          </p:sp>
          <p:sp>
            <p:nvSpPr>
              <p:cNvPr id="100" name="Line 6"/>
              <p:cNvSpPr>
                <a:spLocks noChangeShapeType="1"/>
              </p:cNvSpPr>
              <p:nvPr/>
            </p:nvSpPr>
            <p:spPr bwMode="auto">
              <a:xfrm flipH="1" flipV="1">
                <a:off x="1897" y="1001"/>
                <a:ext cx="1079" cy="1225"/>
              </a:xfrm>
              <a:prstGeom prst="line">
                <a:avLst/>
              </a:prstGeom>
              <a:noFill/>
              <a:ln w="25400">
                <a:solidFill>
                  <a:srgbClr val="000090"/>
                </a:solidFill>
                <a:round/>
                <a:headEnd type="none" w="sm" len="sm"/>
                <a:tailEnd type="stealth" w="med" len="med"/>
              </a:ln>
            </p:spPr>
            <p:txBody>
              <a:bodyPr wrap="none" anchor="ctr"/>
              <a:lstStyle/>
              <a:p>
                <a:pPr defTabSz="597193">
                  <a:defRPr/>
                </a:pPr>
                <a:endParaRPr lang="en-US" sz="1151" kern="0" dirty="0">
                  <a:solidFill>
                    <a:srgbClr val="1A1818"/>
                  </a:solidFill>
                </a:endParaRPr>
              </a:p>
            </p:txBody>
          </p:sp>
        </p:grpSp>
        <p:sp>
          <p:nvSpPr>
            <p:cNvPr id="90" name="Right Brace 89"/>
            <p:cNvSpPr/>
            <p:nvPr/>
          </p:nvSpPr>
          <p:spPr>
            <a:xfrm rot="5400000" flipH="1">
              <a:off x="5955490" y="1071725"/>
              <a:ext cx="184547" cy="1015048"/>
            </a:xfrm>
            <a:prstGeom prst="rightBrace">
              <a:avLst/>
            </a:prstGeom>
            <a:noFill/>
            <a:ln w="25400" cap="flat" cmpd="sng" algn="ctr">
              <a:solidFill>
                <a:srgbClr val="002060"/>
              </a:solidFill>
              <a:prstDash val="solid"/>
            </a:ln>
            <a:effectLst>
              <a:outerShdw blurRad="40000" dist="20000" dir="5400000" rotWithShape="0">
                <a:srgbClr val="000000">
                  <a:alpha val="38000"/>
                </a:srgbClr>
              </a:outerShdw>
            </a:effectLst>
          </p:spPr>
          <p:txBody>
            <a:bodyPr lIns="66688" tIns="33345" rIns="66688" bIns="33345" rtlCol="0" anchor="ctr"/>
            <a:lstStyle/>
            <a:p>
              <a:pPr algn="ctr" defTabSz="597193">
                <a:defRPr/>
              </a:pPr>
              <a:endParaRPr lang="en-AU" sz="1200" kern="0" dirty="0">
                <a:solidFill>
                  <a:srgbClr val="1A1818"/>
                </a:solidFill>
              </a:endParaRPr>
            </a:p>
          </p:txBody>
        </p:sp>
      </p:grpSp>
    </p:spTree>
    <p:extLst>
      <p:ext uri="{BB962C8B-B14F-4D97-AF65-F5344CB8AC3E}">
        <p14:creationId xmlns:p14="http://schemas.microsoft.com/office/powerpoint/2010/main" val="1382406308"/>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32"/>
                                        </p:tgtEl>
                                        <p:attrNameLst>
                                          <p:attrName>style.visibility</p:attrName>
                                        </p:attrNameLst>
                                      </p:cBhvr>
                                      <p:to>
                                        <p:strVal val="visible"/>
                                      </p:to>
                                    </p:set>
                                    <p:anim calcmode="lin" valueType="num">
                                      <p:cBhvr additive="base">
                                        <p:cTn id="7" dur="500" fill="hold"/>
                                        <p:tgtEl>
                                          <p:spTgt spid="332"/>
                                        </p:tgtEl>
                                        <p:attrNameLst>
                                          <p:attrName>ppt_x</p:attrName>
                                        </p:attrNameLst>
                                      </p:cBhvr>
                                      <p:tavLst>
                                        <p:tav tm="0">
                                          <p:val>
                                            <p:strVal val="#ppt_x"/>
                                          </p:val>
                                        </p:tav>
                                        <p:tav tm="100000">
                                          <p:val>
                                            <p:strVal val="#ppt_x"/>
                                          </p:val>
                                        </p:tav>
                                      </p:tavLst>
                                    </p:anim>
                                    <p:anim calcmode="lin" valueType="num">
                                      <p:cBhvr additive="base">
                                        <p:cTn id="8" dur="500" fill="hold"/>
                                        <p:tgtEl>
                                          <p:spTgt spid="33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35"/>
                                        </p:tgtEl>
                                        <p:attrNameLst>
                                          <p:attrName>style.visibility</p:attrName>
                                        </p:attrNameLst>
                                      </p:cBhvr>
                                      <p:to>
                                        <p:strVal val="visible"/>
                                      </p:to>
                                    </p:set>
                                    <p:anim calcmode="lin" valueType="num">
                                      <p:cBhvr additive="base">
                                        <p:cTn id="13" dur="500" fill="hold"/>
                                        <p:tgtEl>
                                          <p:spTgt spid="335"/>
                                        </p:tgtEl>
                                        <p:attrNameLst>
                                          <p:attrName>ppt_x</p:attrName>
                                        </p:attrNameLst>
                                      </p:cBhvr>
                                      <p:tavLst>
                                        <p:tav tm="0">
                                          <p:val>
                                            <p:strVal val="#ppt_x"/>
                                          </p:val>
                                        </p:tav>
                                        <p:tav tm="100000">
                                          <p:val>
                                            <p:strVal val="#ppt_x"/>
                                          </p:val>
                                        </p:tav>
                                      </p:tavLst>
                                    </p:anim>
                                    <p:anim calcmode="lin" valueType="num">
                                      <p:cBhvr additive="base">
                                        <p:cTn id="14" dur="500" fill="hold"/>
                                        <p:tgtEl>
                                          <p:spTgt spid="3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38"/>
                                        </p:tgtEl>
                                        <p:attrNameLst>
                                          <p:attrName>style.visibility</p:attrName>
                                        </p:attrNameLst>
                                      </p:cBhvr>
                                      <p:to>
                                        <p:strVal val="visible"/>
                                      </p:to>
                                    </p:set>
                                    <p:anim calcmode="lin" valueType="num">
                                      <p:cBhvr additive="base">
                                        <p:cTn id="19" dur="500" fill="hold"/>
                                        <p:tgtEl>
                                          <p:spTgt spid="338"/>
                                        </p:tgtEl>
                                        <p:attrNameLst>
                                          <p:attrName>ppt_x</p:attrName>
                                        </p:attrNameLst>
                                      </p:cBhvr>
                                      <p:tavLst>
                                        <p:tav tm="0">
                                          <p:val>
                                            <p:strVal val="#ppt_x"/>
                                          </p:val>
                                        </p:tav>
                                        <p:tav tm="100000">
                                          <p:val>
                                            <p:strVal val="#ppt_x"/>
                                          </p:val>
                                        </p:tav>
                                      </p:tavLst>
                                    </p:anim>
                                    <p:anim calcmode="lin" valueType="num">
                                      <p:cBhvr additive="base">
                                        <p:cTn id="20" dur="500" fill="hold"/>
                                        <p:tgtEl>
                                          <p:spTgt spid="33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45"/>
                                        </p:tgtEl>
                                        <p:attrNameLst>
                                          <p:attrName>style.visibility</p:attrName>
                                        </p:attrNameLst>
                                      </p:cBhvr>
                                      <p:to>
                                        <p:strVal val="visible"/>
                                      </p:to>
                                    </p:set>
                                    <p:anim calcmode="lin" valueType="num">
                                      <p:cBhvr additive="base">
                                        <p:cTn id="25" dur="500" fill="hold"/>
                                        <p:tgtEl>
                                          <p:spTgt spid="345"/>
                                        </p:tgtEl>
                                        <p:attrNameLst>
                                          <p:attrName>ppt_x</p:attrName>
                                        </p:attrNameLst>
                                      </p:cBhvr>
                                      <p:tavLst>
                                        <p:tav tm="0">
                                          <p:val>
                                            <p:strVal val="#ppt_x"/>
                                          </p:val>
                                        </p:tav>
                                        <p:tav tm="100000">
                                          <p:val>
                                            <p:strVal val="#ppt_x"/>
                                          </p:val>
                                        </p:tav>
                                      </p:tavLst>
                                    </p:anim>
                                    <p:anim calcmode="lin" valueType="num">
                                      <p:cBhvr additive="base">
                                        <p:cTn id="26" dur="500" fill="hold"/>
                                        <p:tgtEl>
                                          <p:spTgt spid="34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58"/>
                                        </p:tgtEl>
                                        <p:attrNameLst>
                                          <p:attrName>style.visibility</p:attrName>
                                        </p:attrNameLst>
                                      </p:cBhvr>
                                      <p:to>
                                        <p:strVal val="visible"/>
                                      </p:to>
                                    </p:set>
                                    <p:anim calcmode="lin" valueType="num">
                                      <p:cBhvr additive="base">
                                        <p:cTn id="31" dur="500" fill="hold"/>
                                        <p:tgtEl>
                                          <p:spTgt spid="358"/>
                                        </p:tgtEl>
                                        <p:attrNameLst>
                                          <p:attrName>ppt_x</p:attrName>
                                        </p:attrNameLst>
                                      </p:cBhvr>
                                      <p:tavLst>
                                        <p:tav tm="0">
                                          <p:val>
                                            <p:strVal val="#ppt_x"/>
                                          </p:val>
                                        </p:tav>
                                        <p:tav tm="100000">
                                          <p:val>
                                            <p:strVal val="#ppt_x"/>
                                          </p:val>
                                        </p:tav>
                                      </p:tavLst>
                                    </p:anim>
                                    <p:anim calcmode="lin" valueType="num">
                                      <p:cBhvr additive="base">
                                        <p:cTn id="32" dur="500" fill="hold"/>
                                        <p:tgtEl>
                                          <p:spTgt spid="35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51"/>
                                        </p:tgtEl>
                                        <p:attrNameLst>
                                          <p:attrName>style.visibility</p:attrName>
                                        </p:attrNameLst>
                                      </p:cBhvr>
                                      <p:to>
                                        <p:strVal val="visible"/>
                                      </p:to>
                                    </p:set>
                                    <p:anim calcmode="lin" valueType="num">
                                      <p:cBhvr additive="base">
                                        <p:cTn id="37" dur="500" fill="hold"/>
                                        <p:tgtEl>
                                          <p:spTgt spid="351"/>
                                        </p:tgtEl>
                                        <p:attrNameLst>
                                          <p:attrName>ppt_x</p:attrName>
                                        </p:attrNameLst>
                                      </p:cBhvr>
                                      <p:tavLst>
                                        <p:tav tm="0">
                                          <p:val>
                                            <p:strVal val="#ppt_x"/>
                                          </p:val>
                                        </p:tav>
                                        <p:tav tm="100000">
                                          <p:val>
                                            <p:strVal val="#ppt_x"/>
                                          </p:val>
                                        </p:tav>
                                      </p:tavLst>
                                    </p:anim>
                                    <p:anim calcmode="lin" valueType="num">
                                      <p:cBhvr additive="base">
                                        <p:cTn id="38" dur="500" fill="hold"/>
                                        <p:tgtEl>
                                          <p:spTgt spid="35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48"/>
                                        </p:tgtEl>
                                        <p:attrNameLst>
                                          <p:attrName>style.visibility</p:attrName>
                                        </p:attrNameLst>
                                      </p:cBhvr>
                                      <p:to>
                                        <p:strVal val="visible"/>
                                      </p:to>
                                    </p:set>
                                    <p:anim calcmode="lin" valueType="num">
                                      <p:cBhvr additive="base">
                                        <p:cTn id="43" dur="500" fill="hold"/>
                                        <p:tgtEl>
                                          <p:spTgt spid="348"/>
                                        </p:tgtEl>
                                        <p:attrNameLst>
                                          <p:attrName>ppt_x</p:attrName>
                                        </p:attrNameLst>
                                      </p:cBhvr>
                                      <p:tavLst>
                                        <p:tav tm="0">
                                          <p:val>
                                            <p:strVal val="#ppt_x"/>
                                          </p:val>
                                        </p:tav>
                                        <p:tav tm="100000">
                                          <p:val>
                                            <p:strVal val="#ppt_x"/>
                                          </p:val>
                                        </p:tav>
                                      </p:tavLst>
                                    </p:anim>
                                    <p:anim calcmode="lin" valueType="num">
                                      <p:cBhvr additive="base">
                                        <p:cTn id="44" dur="500" fill="hold"/>
                                        <p:tgtEl>
                                          <p:spTgt spid="34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42"/>
                                        </p:tgtEl>
                                        <p:attrNameLst>
                                          <p:attrName>style.visibility</p:attrName>
                                        </p:attrNameLst>
                                      </p:cBhvr>
                                      <p:to>
                                        <p:strVal val="visible"/>
                                      </p:to>
                                    </p:set>
                                    <p:anim calcmode="lin" valueType="num">
                                      <p:cBhvr additive="base">
                                        <p:cTn id="49" dur="500" fill="hold"/>
                                        <p:tgtEl>
                                          <p:spTgt spid="342"/>
                                        </p:tgtEl>
                                        <p:attrNameLst>
                                          <p:attrName>ppt_x</p:attrName>
                                        </p:attrNameLst>
                                      </p:cBhvr>
                                      <p:tavLst>
                                        <p:tav tm="0">
                                          <p:val>
                                            <p:strVal val="#ppt_x"/>
                                          </p:val>
                                        </p:tav>
                                        <p:tav tm="100000">
                                          <p:val>
                                            <p:strVal val="#ppt_x"/>
                                          </p:val>
                                        </p:tav>
                                      </p:tavLst>
                                    </p:anim>
                                    <p:anim calcmode="lin" valueType="num">
                                      <p:cBhvr additive="base">
                                        <p:cTn id="50" dur="500" fill="hold"/>
                                        <p:tgtEl>
                                          <p:spTgt spid="342"/>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59"/>
                                        </p:tgtEl>
                                        <p:attrNameLst>
                                          <p:attrName>style.visibility</p:attrName>
                                        </p:attrNameLst>
                                      </p:cBhvr>
                                      <p:to>
                                        <p:strVal val="visible"/>
                                      </p:to>
                                    </p:set>
                                    <p:anim calcmode="lin" valueType="num">
                                      <p:cBhvr additive="base">
                                        <p:cTn id="55" dur="500" fill="hold"/>
                                        <p:tgtEl>
                                          <p:spTgt spid="359"/>
                                        </p:tgtEl>
                                        <p:attrNameLst>
                                          <p:attrName>ppt_x</p:attrName>
                                        </p:attrNameLst>
                                      </p:cBhvr>
                                      <p:tavLst>
                                        <p:tav tm="0">
                                          <p:val>
                                            <p:strVal val="#ppt_x"/>
                                          </p:val>
                                        </p:tav>
                                        <p:tav tm="100000">
                                          <p:val>
                                            <p:strVal val="#ppt_x"/>
                                          </p:val>
                                        </p:tav>
                                      </p:tavLst>
                                    </p:anim>
                                    <p:anim calcmode="lin" valueType="num">
                                      <p:cBhvr additive="base">
                                        <p:cTn id="56"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61"/>
                                        </p:tgtEl>
                                        <p:attrNameLst>
                                          <p:attrName>style.visibility</p:attrName>
                                        </p:attrNameLst>
                                      </p:cBhvr>
                                      <p:to>
                                        <p:strVal val="visible"/>
                                      </p:to>
                                    </p:set>
                                    <p:anim calcmode="lin" valueType="num">
                                      <p:cBhvr additive="base">
                                        <p:cTn id="61" dur="500" fill="hold"/>
                                        <p:tgtEl>
                                          <p:spTgt spid="361"/>
                                        </p:tgtEl>
                                        <p:attrNameLst>
                                          <p:attrName>ppt_x</p:attrName>
                                        </p:attrNameLst>
                                      </p:cBhvr>
                                      <p:tavLst>
                                        <p:tav tm="0">
                                          <p:val>
                                            <p:strVal val="#ppt_x"/>
                                          </p:val>
                                        </p:tav>
                                        <p:tav tm="100000">
                                          <p:val>
                                            <p:strVal val="#ppt_x"/>
                                          </p:val>
                                        </p:tav>
                                      </p:tavLst>
                                    </p:anim>
                                    <p:anim calcmode="lin" valueType="num">
                                      <p:cBhvr additive="base">
                                        <p:cTn id="62" dur="500" fill="hold"/>
                                        <p:tgtEl>
                                          <p:spTgt spid="36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60"/>
                                        </p:tgtEl>
                                        <p:attrNameLst>
                                          <p:attrName>style.visibility</p:attrName>
                                        </p:attrNameLst>
                                      </p:cBhvr>
                                      <p:to>
                                        <p:strVal val="visible"/>
                                      </p:to>
                                    </p:set>
                                    <p:anim calcmode="lin" valueType="num">
                                      <p:cBhvr additive="base">
                                        <p:cTn id="67" dur="500" fill="hold"/>
                                        <p:tgtEl>
                                          <p:spTgt spid="360"/>
                                        </p:tgtEl>
                                        <p:attrNameLst>
                                          <p:attrName>ppt_x</p:attrName>
                                        </p:attrNameLst>
                                      </p:cBhvr>
                                      <p:tavLst>
                                        <p:tav tm="0">
                                          <p:val>
                                            <p:strVal val="#ppt_x"/>
                                          </p:val>
                                        </p:tav>
                                        <p:tav tm="100000">
                                          <p:val>
                                            <p:strVal val="#ppt_x"/>
                                          </p:val>
                                        </p:tav>
                                      </p:tavLst>
                                    </p:anim>
                                    <p:anim calcmode="lin" valueType="num">
                                      <p:cBhvr additive="base">
                                        <p:cTn id="68" dur="500" fill="hold"/>
                                        <p:tgtEl>
                                          <p:spTgt spid="360"/>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341"/>
                                        </p:tgtEl>
                                        <p:attrNameLst>
                                          <p:attrName>style.visibility</p:attrName>
                                        </p:attrNameLst>
                                      </p:cBhvr>
                                      <p:to>
                                        <p:strVal val="visible"/>
                                      </p:to>
                                    </p:set>
                                    <p:anim calcmode="lin" valueType="num">
                                      <p:cBhvr additive="base">
                                        <p:cTn id="73" dur="500" fill="hold"/>
                                        <p:tgtEl>
                                          <p:spTgt spid="341"/>
                                        </p:tgtEl>
                                        <p:attrNameLst>
                                          <p:attrName>ppt_x</p:attrName>
                                        </p:attrNameLst>
                                      </p:cBhvr>
                                      <p:tavLst>
                                        <p:tav tm="0">
                                          <p:val>
                                            <p:strVal val="#ppt_x"/>
                                          </p:val>
                                        </p:tav>
                                        <p:tav tm="100000">
                                          <p:val>
                                            <p:strVal val="#ppt_x"/>
                                          </p:val>
                                        </p:tav>
                                      </p:tavLst>
                                    </p:anim>
                                    <p:anim calcmode="lin" valueType="num">
                                      <p:cBhvr additive="base">
                                        <p:cTn id="74" dur="500" fill="hold"/>
                                        <p:tgtEl>
                                          <p:spTgt spid="341"/>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2"/>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4"/>
                                        </p:tgtEl>
                                        <p:attrNameLst>
                                          <p:attrName>style.visibility</p:attrName>
                                        </p:attrNameLst>
                                      </p:cBhvr>
                                      <p:to>
                                        <p:strVal val="visible"/>
                                      </p:to>
                                    </p:set>
                                    <p:anim calcmode="lin" valueType="num">
                                      <p:cBhvr additive="base">
                                        <p:cTn id="87" dur="500" fill="hold"/>
                                        <p:tgtEl>
                                          <p:spTgt spid="4"/>
                                        </p:tgtEl>
                                        <p:attrNameLst>
                                          <p:attrName>ppt_x</p:attrName>
                                        </p:attrNameLst>
                                      </p:cBhvr>
                                      <p:tavLst>
                                        <p:tav tm="0">
                                          <p:val>
                                            <p:strVal val="#ppt_x"/>
                                          </p:val>
                                        </p:tav>
                                        <p:tav tm="100000">
                                          <p:val>
                                            <p:strVal val="#ppt_x"/>
                                          </p:val>
                                        </p:tav>
                                      </p:tavLst>
                                    </p:anim>
                                    <p:anim calcmode="lin" valueType="num">
                                      <p:cBhvr additive="base">
                                        <p:cTn id="8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1" grpId="0" animBg="1"/>
      <p:bldP spid="358" grpId="0" animBg="1"/>
      <p:bldP spid="359" grpId="0" animBg="1"/>
      <p:bldP spid="360" grpId="0" animBg="1"/>
      <p:bldP spid="361"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4177901" y="1940751"/>
            <a:ext cx="3031258" cy="2617827"/>
            <a:chOff x="1650408" y="959429"/>
            <a:chExt cx="4041125" cy="3555810"/>
          </a:xfrm>
        </p:grpSpPr>
        <p:sp>
          <p:nvSpPr>
            <p:cNvPr id="90"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93"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94"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95"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96"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7"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98"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99"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00"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101"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02"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3"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4"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5"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6"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7"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8"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9"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10"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11"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12"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13"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14"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15"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116"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117"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118"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119"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120"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121"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122"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123"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124"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25"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26"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131"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32"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33" name="Text Box 9"/>
            <p:cNvSpPr txBox="1">
              <a:spLocks noChangeArrowheads="1"/>
            </p:cNvSpPr>
            <p:nvPr/>
          </p:nvSpPr>
          <p:spPr bwMode="auto">
            <a:xfrm rot="18863331">
              <a:off x="3187473" y="1346249"/>
              <a:ext cx="1101890"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134"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135"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136"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37"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169"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sp>
          <p:nvSpPr>
            <p:cNvPr id="127"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128"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129"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130"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grpSp>
      <p:sp>
        <p:nvSpPr>
          <p:cNvPr id="5123" name="Rectangle 3"/>
          <p:cNvSpPr>
            <a:spLocks noGrp="1" noChangeArrowheads="1"/>
          </p:cNvSpPr>
          <p:nvPr>
            <p:ph type="title"/>
          </p:nvPr>
        </p:nvSpPr>
        <p:spPr>
          <a:noFill/>
        </p:spPr>
        <p:txBody>
          <a:bodyPr vert="horz" wrap="square" lIns="32424" tIns="32424" rIns="32424" bIns="32424" rtlCol="0" anchor="ctr" anchorCtr="0">
            <a:spAutoFit/>
          </a:bodyPr>
          <a:lstStyle/>
          <a:p>
            <a:pPr defTabSz="798116"/>
            <a:r>
              <a:rPr lang="en-US" dirty="0"/>
              <a:t>Interface Contracts</a:t>
            </a:r>
          </a:p>
        </p:txBody>
      </p:sp>
      <p:grpSp>
        <p:nvGrpSpPr>
          <p:cNvPr id="3" name="Group 20"/>
          <p:cNvGrpSpPr>
            <a:grpSpLocks/>
          </p:cNvGrpSpPr>
          <p:nvPr/>
        </p:nvGrpSpPr>
        <p:grpSpPr bwMode="auto">
          <a:xfrm>
            <a:off x="1446577" y="3623837"/>
            <a:ext cx="2705379" cy="513161"/>
            <a:chOff x="703" y="2512"/>
            <a:chExt cx="2277" cy="431"/>
          </a:xfrm>
        </p:grpSpPr>
        <p:sp>
          <p:nvSpPr>
            <p:cNvPr id="5158" name="Line 21"/>
            <p:cNvSpPr>
              <a:spLocks noChangeShapeType="1"/>
            </p:cNvSpPr>
            <p:nvPr/>
          </p:nvSpPr>
          <p:spPr bwMode="auto">
            <a:xfrm flipH="1">
              <a:off x="2154" y="2512"/>
              <a:ext cx="826" cy="238"/>
            </a:xfrm>
            <a:prstGeom prst="line">
              <a:avLst/>
            </a:prstGeom>
            <a:noFill/>
            <a:ln w="38100">
              <a:solidFill>
                <a:schemeClr val="accent1">
                  <a:lumMod val="75000"/>
                </a:schemeClr>
              </a:solidFill>
              <a:round/>
              <a:headEnd type="none" w="sm" len="sm"/>
              <a:tailEnd type="stealth" w="med" len="med"/>
            </a:ln>
          </p:spPr>
          <p:txBody>
            <a:bodyPr wrap="none" anchor="ctr"/>
            <a:lstStyle/>
            <a:p>
              <a:endParaRPr lang="en-US" sz="1400">
                <a:solidFill>
                  <a:srgbClr val="1A1818"/>
                </a:solidFill>
              </a:endParaRPr>
            </a:p>
          </p:txBody>
        </p:sp>
        <p:sp>
          <p:nvSpPr>
            <p:cNvPr id="5159" name="Rectangle 22"/>
            <p:cNvSpPr>
              <a:spLocks noChangeArrowheads="1"/>
            </p:cNvSpPr>
            <p:nvPr/>
          </p:nvSpPr>
          <p:spPr bwMode="auto">
            <a:xfrm>
              <a:off x="703" y="2523"/>
              <a:ext cx="1584" cy="420"/>
            </a:xfrm>
            <a:prstGeom prst="rect">
              <a:avLst/>
            </a:prstGeom>
            <a:noFill/>
            <a:ln w="25400">
              <a:noFill/>
              <a:miter lim="800000"/>
              <a:headEnd/>
              <a:tailEnd/>
            </a:ln>
          </p:spPr>
          <p:txBody>
            <a:bodyPr lIns="69056" tIns="34529" rIns="69056" bIns="34529">
              <a:spAutoFit/>
            </a:bodyPr>
            <a:lstStyle/>
            <a:p>
              <a:pPr algn="ctr" eaLnBrk="0" hangingPunct="0">
                <a:lnSpc>
                  <a:spcPct val="100000"/>
                </a:lnSpc>
              </a:pPr>
              <a:r>
                <a:rPr lang="en-US" sz="1400" dirty="0">
                  <a:solidFill>
                    <a:srgbClr val="1A1818"/>
                  </a:solidFill>
                </a:rPr>
                <a:t>Infrastructure Services Configuration</a:t>
              </a:r>
            </a:p>
          </p:txBody>
        </p:sp>
      </p:grpSp>
      <p:sp>
        <p:nvSpPr>
          <p:cNvPr id="5" name="TextBox 4"/>
          <p:cNvSpPr txBox="1"/>
          <p:nvPr/>
        </p:nvSpPr>
        <p:spPr>
          <a:xfrm>
            <a:off x="358776" y="823422"/>
            <a:ext cx="3835470" cy="931018"/>
          </a:xfrm>
          <a:prstGeom prst="rect">
            <a:avLst/>
          </a:prstGeom>
          <a:noFill/>
        </p:spPr>
        <p:txBody>
          <a:bodyPr wrap="square" lIns="68574" tIns="34287" rIns="68574" bIns="34287" rtlCol="0">
            <a:spAutoFit/>
          </a:bodyPr>
          <a:lstStyle/>
          <a:p>
            <a:r>
              <a:rPr lang="en-US" sz="1400" dirty="0"/>
              <a:t>Each Tier/ Layer has an Implicit Interface to the next; layering.</a:t>
            </a:r>
          </a:p>
          <a:p>
            <a:pPr marL="285750" indent="-285750">
              <a:buFont typeface="Arial" charset="0"/>
              <a:buChar char="•"/>
            </a:pPr>
            <a:r>
              <a:rPr lang="en-US" sz="1400" dirty="0"/>
              <a:t>Only some of these need formal contracts.</a:t>
            </a:r>
          </a:p>
          <a:p>
            <a:pPr marL="285750" indent="-285750">
              <a:buFont typeface="Arial" charset="0"/>
              <a:buChar char="•"/>
            </a:pPr>
            <a:r>
              <a:rPr lang="en-US" sz="1400" dirty="0"/>
              <a:t>Other artefacts help view the system;</a:t>
            </a:r>
          </a:p>
        </p:txBody>
      </p:sp>
      <p:grpSp>
        <p:nvGrpSpPr>
          <p:cNvPr id="2" name="Group 4"/>
          <p:cNvGrpSpPr>
            <a:grpSpLocks/>
          </p:cNvGrpSpPr>
          <p:nvPr/>
        </p:nvGrpSpPr>
        <p:grpSpPr bwMode="auto">
          <a:xfrm>
            <a:off x="1947855" y="2598129"/>
            <a:ext cx="2186286" cy="981076"/>
            <a:chOff x="1364" y="1230"/>
            <a:chExt cx="1695" cy="824"/>
          </a:xfrm>
        </p:grpSpPr>
        <p:sp>
          <p:nvSpPr>
            <p:cNvPr id="5168" name="Rectangle 5"/>
            <p:cNvSpPr>
              <a:spLocks noChangeArrowheads="1"/>
            </p:cNvSpPr>
            <p:nvPr/>
          </p:nvSpPr>
          <p:spPr bwMode="auto">
            <a:xfrm>
              <a:off x="1364" y="1230"/>
              <a:ext cx="1248" cy="420"/>
            </a:xfrm>
            <a:prstGeom prst="rect">
              <a:avLst/>
            </a:prstGeom>
            <a:noFill/>
            <a:ln w="25400">
              <a:noFill/>
              <a:miter lim="800000"/>
              <a:headEnd/>
              <a:tailEnd/>
            </a:ln>
          </p:spPr>
          <p:txBody>
            <a:bodyPr lIns="69056" tIns="34529" rIns="69056" bIns="34529">
              <a:spAutoFit/>
            </a:bodyPr>
            <a:lstStyle/>
            <a:p>
              <a:pPr algn="ctr" eaLnBrk="0" hangingPunct="0">
                <a:lnSpc>
                  <a:spcPct val="100000"/>
                </a:lnSpc>
              </a:pPr>
              <a:r>
                <a:rPr lang="en-US" sz="1400" dirty="0">
                  <a:solidFill>
                    <a:srgbClr val="1A1818"/>
                  </a:solidFill>
                </a:rPr>
                <a:t>Business Services Configuration</a:t>
              </a:r>
            </a:p>
          </p:txBody>
        </p:sp>
        <p:sp>
          <p:nvSpPr>
            <p:cNvPr id="5169" name="Line 6"/>
            <p:cNvSpPr>
              <a:spLocks noChangeShapeType="1"/>
            </p:cNvSpPr>
            <p:nvPr/>
          </p:nvSpPr>
          <p:spPr bwMode="auto">
            <a:xfrm flipH="1" flipV="1">
              <a:off x="2470" y="1538"/>
              <a:ext cx="589" cy="516"/>
            </a:xfrm>
            <a:prstGeom prst="line">
              <a:avLst/>
            </a:prstGeom>
            <a:noFill/>
            <a:ln w="38100">
              <a:solidFill>
                <a:srgbClr val="FF9933"/>
              </a:solidFill>
              <a:round/>
              <a:headEnd type="none" w="sm" len="sm"/>
              <a:tailEnd type="stealth" w="med" len="med"/>
            </a:ln>
          </p:spPr>
          <p:txBody>
            <a:bodyPr wrap="none" anchor="ctr"/>
            <a:lstStyle/>
            <a:p>
              <a:endParaRPr lang="en-US" sz="1400">
                <a:solidFill>
                  <a:srgbClr val="1A1818"/>
                </a:solidFill>
              </a:endParaRPr>
            </a:p>
          </p:txBody>
        </p:sp>
      </p:grpSp>
      <p:grpSp>
        <p:nvGrpSpPr>
          <p:cNvPr id="9" name="Group 8"/>
          <p:cNvGrpSpPr/>
          <p:nvPr/>
        </p:nvGrpSpPr>
        <p:grpSpPr>
          <a:xfrm>
            <a:off x="4722684" y="564725"/>
            <a:ext cx="2486475" cy="1337553"/>
            <a:chOff x="5153912" y="752969"/>
            <a:chExt cx="3315299" cy="1783401"/>
          </a:xfrm>
        </p:grpSpPr>
        <p:grpSp>
          <p:nvGrpSpPr>
            <p:cNvPr id="4" name="Group 53"/>
            <p:cNvGrpSpPr>
              <a:grpSpLocks/>
            </p:cNvGrpSpPr>
            <p:nvPr/>
          </p:nvGrpSpPr>
          <p:grpSpPr bwMode="auto">
            <a:xfrm>
              <a:off x="5153912" y="752969"/>
              <a:ext cx="3047821" cy="1783401"/>
              <a:chOff x="6614508" y="611908"/>
              <a:chExt cx="1567087" cy="1783411"/>
            </a:xfrm>
          </p:grpSpPr>
          <p:sp>
            <p:nvSpPr>
              <p:cNvPr id="5139" name="Line 39"/>
              <p:cNvSpPr>
                <a:spLocks noChangeShapeType="1"/>
              </p:cNvSpPr>
              <p:nvPr/>
            </p:nvSpPr>
            <p:spPr bwMode="auto">
              <a:xfrm>
                <a:off x="7307091" y="1641684"/>
                <a:ext cx="874504" cy="753634"/>
              </a:xfrm>
              <a:prstGeom prst="line">
                <a:avLst/>
              </a:prstGeom>
              <a:noFill/>
              <a:ln w="38100">
                <a:solidFill>
                  <a:schemeClr val="accent5">
                    <a:lumMod val="75000"/>
                  </a:schemeClr>
                </a:solidFill>
                <a:round/>
                <a:headEnd type="stealth" w="lg" len="lg"/>
                <a:tailEnd type="none" w="med" len="med"/>
              </a:ln>
            </p:spPr>
            <p:txBody>
              <a:bodyPr wrap="none" anchor="ctr"/>
              <a:lstStyle/>
              <a:p>
                <a:endParaRPr lang="en-US" sz="1151">
                  <a:solidFill>
                    <a:srgbClr val="1A1818"/>
                  </a:solidFill>
                  <a:cs typeface="Arial" pitchFamily="34" charset="0"/>
                </a:endParaRPr>
              </a:p>
            </p:txBody>
          </p:sp>
          <p:sp>
            <p:nvSpPr>
              <p:cNvPr id="5140" name="Rectangle 40"/>
              <p:cNvSpPr>
                <a:spLocks noChangeArrowheads="1"/>
              </p:cNvSpPr>
              <p:nvPr/>
            </p:nvSpPr>
            <p:spPr bwMode="auto">
              <a:xfrm>
                <a:off x="6614508" y="611908"/>
                <a:ext cx="1353638" cy="954755"/>
              </a:xfrm>
              <a:prstGeom prst="rect">
                <a:avLst/>
              </a:prstGeom>
              <a:noFill/>
              <a:ln w="25400">
                <a:noFill/>
                <a:miter lim="800000"/>
                <a:headEnd/>
                <a:tailEnd/>
              </a:ln>
            </p:spPr>
            <p:txBody>
              <a:bodyPr wrap="none" lIns="69056" tIns="34529" rIns="69056" bIns="34529">
                <a:spAutoFit/>
              </a:bodyPr>
              <a:lstStyle/>
              <a:p>
                <a:pPr algn="ctr" eaLnBrk="0" hangingPunct="0">
                  <a:lnSpc>
                    <a:spcPct val="100000"/>
                  </a:lnSpc>
                </a:pPr>
                <a:r>
                  <a:rPr lang="en-US" sz="1400" dirty="0">
                    <a:solidFill>
                      <a:srgbClr val="1A1818"/>
                    </a:solidFill>
                  </a:rPr>
                  <a:t>Contracts, Process Flows,</a:t>
                </a:r>
                <a:br>
                  <a:rPr lang="en-US" sz="1400" dirty="0">
                    <a:solidFill>
                      <a:srgbClr val="1A1818"/>
                    </a:solidFill>
                  </a:rPr>
                </a:br>
                <a:r>
                  <a:rPr lang="en-US" sz="1400" dirty="0">
                    <a:solidFill>
                      <a:srgbClr val="1A1818"/>
                    </a:solidFill>
                  </a:rPr>
                  <a:t>Interface Specs &amp; Maps, </a:t>
                </a:r>
                <a:br>
                  <a:rPr lang="en-US" sz="1400" dirty="0">
                    <a:solidFill>
                      <a:srgbClr val="1A1818"/>
                    </a:solidFill>
                  </a:rPr>
                </a:br>
                <a:r>
                  <a:rPr lang="en-US" sz="1400" dirty="0">
                    <a:solidFill>
                      <a:srgbClr val="1A1818"/>
                    </a:solidFill>
                  </a:rPr>
                  <a:t>Service Layers</a:t>
                </a:r>
              </a:p>
            </p:txBody>
          </p:sp>
          <p:sp>
            <p:nvSpPr>
              <p:cNvPr id="50" name="Line 39"/>
              <p:cNvSpPr>
                <a:spLocks noChangeShapeType="1"/>
              </p:cNvSpPr>
              <p:nvPr/>
            </p:nvSpPr>
            <p:spPr bwMode="auto">
              <a:xfrm>
                <a:off x="7256958" y="1639879"/>
                <a:ext cx="265311" cy="755440"/>
              </a:xfrm>
              <a:prstGeom prst="line">
                <a:avLst/>
              </a:prstGeom>
              <a:noFill/>
              <a:ln w="38100">
                <a:solidFill>
                  <a:schemeClr val="accent5">
                    <a:lumMod val="75000"/>
                  </a:schemeClr>
                </a:solidFill>
                <a:round/>
                <a:headEnd type="none" w="sm" len="sm"/>
                <a:tailEnd type="stealth" w="lg" len="lg"/>
              </a:ln>
            </p:spPr>
            <p:txBody>
              <a:bodyPr wrap="none" anchor="ctr"/>
              <a:lstStyle/>
              <a:p>
                <a:endParaRPr lang="en-US" sz="1151">
                  <a:solidFill>
                    <a:srgbClr val="1A1818"/>
                  </a:solidFill>
                  <a:cs typeface="Arial" pitchFamily="34" charset="0"/>
                </a:endParaRPr>
              </a:p>
            </p:txBody>
          </p:sp>
        </p:grpSp>
        <p:sp>
          <p:nvSpPr>
            <p:cNvPr id="7" name="TextBox 6"/>
            <p:cNvSpPr txBox="1"/>
            <p:nvPr/>
          </p:nvSpPr>
          <p:spPr>
            <a:xfrm>
              <a:off x="5819835" y="2057115"/>
              <a:ext cx="857867" cy="328907"/>
            </a:xfrm>
            <a:prstGeom prst="rect">
              <a:avLst/>
            </a:prstGeom>
            <a:noFill/>
          </p:spPr>
          <p:txBody>
            <a:bodyPr wrap="none" lIns="61414" tIns="30707" rIns="61414" bIns="30707" rtlCol="0">
              <a:spAutoFit/>
            </a:bodyPr>
            <a:lstStyle/>
            <a:p>
              <a:r>
                <a:rPr lang="en-US" sz="1200" dirty="0">
                  <a:solidFill>
                    <a:srgbClr val="44484F"/>
                  </a:solidFill>
                  <a:latin typeface="Arial"/>
                  <a:cs typeface="Arial"/>
                </a:rPr>
                <a:t>Provide</a:t>
              </a:r>
            </a:p>
          </p:txBody>
        </p:sp>
        <p:sp>
          <p:nvSpPr>
            <p:cNvPr id="87" name="TextBox 86"/>
            <p:cNvSpPr txBox="1"/>
            <p:nvPr/>
          </p:nvSpPr>
          <p:spPr>
            <a:xfrm>
              <a:off x="7429670" y="1919927"/>
              <a:ext cx="1039541" cy="328907"/>
            </a:xfrm>
            <a:prstGeom prst="rect">
              <a:avLst/>
            </a:prstGeom>
            <a:noFill/>
          </p:spPr>
          <p:txBody>
            <a:bodyPr wrap="none" lIns="61414" tIns="30707" rIns="61414" bIns="30707" rtlCol="0">
              <a:spAutoFit/>
            </a:bodyPr>
            <a:lstStyle/>
            <a:p>
              <a:r>
                <a:rPr lang="en-US" sz="1200" dirty="0">
                  <a:solidFill>
                    <a:srgbClr val="44484F"/>
                  </a:solidFill>
                  <a:latin typeface="Arial"/>
                  <a:cs typeface="Arial"/>
                </a:rPr>
                <a:t>Consume</a:t>
              </a:r>
            </a:p>
          </p:txBody>
        </p:sp>
      </p:grpSp>
      <p:grpSp>
        <p:nvGrpSpPr>
          <p:cNvPr id="89" name="Group 4"/>
          <p:cNvGrpSpPr>
            <a:grpSpLocks/>
          </p:cNvGrpSpPr>
          <p:nvPr/>
        </p:nvGrpSpPr>
        <p:grpSpPr bwMode="auto">
          <a:xfrm>
            <a:off x="2223479" y="2077901"/>
            <a:ext cx="3145931" cy="701279"/>
            <a:chOff x="1894" y="1568"/>
            <a:chExt cx="2439" cy="589"/>
          </a:xfrm>
        </p:grpSpPr>
        <p:sp>
          <p:nvSpPr>
            <p:cNvPr id="91" name="Rectangle 5"/>
            <p:cNvSpPr>
              <a:spLocks noChangeArrowheads="1"/>
            </p:cNvSpPr>
            <p:nvPr/>
          </p:nvSpPr>
          <p:spPr bwMode="auto">
            <a:xfrm>
              <a:off x="1894" y="1568"/>
              <a:ext cx="1248" cy="240"/>
            </a:xfrm>
            <a:prstGeom prst="rect">
              <a:avLst/>
            </a:prstGeom>
            <a:noFill/>
            <a:ln w="25400">
              <a:noFill/>
              <a:miter lim="800000"/>
              <a:headEnd/>
              <a:tailEnd/>
            </a:ln>
          </p:spPr>
          <p:txBody>
            <a:bodyPr lIns="69056" tIns="34529" rIns="69056" bIns="34529">
              <a:spAutoFit/>
            </a:bodyPr>
            <a:lstStyle/>
            <a:p>
              <a:pPr algn="ctr" eaLnBrk="0" hangingPunct="0">
                <a:lnSpc>
                  <a:spcPct val="100000"/>
                </a:lnSpc>
              </a:pPr>
              <a:r>
                <a:rPr lang="en-US" sz="1400" dirty="0">
                  <a:solidFill>
                    <a:srgbClr val="1A1818"/>
                  </a:solidFill>
                </a:rPr>
                <a:t>Context Map</a:t>
              </a:r>
            </a:p>
          </p:txBody>
        </p:sp>
        <p:sp>
          <p:nvSpPr>
            <p:cNvPr id="92" name="Line 6"/>
            <p:cNvSpPr>
              <a:spLocks noChangeShapeType="1"/>
            </p:cNvSpPr>
            <p:nvPr/>
          </p:nvSpPr>
          <p:spPr bwMode="auto">
            <a:xfrm flipH="1" flipV="1">
              <a:off x="3013" y="1713"/>
              <a:ext cx="1320" cy="444"/>
            </a:xfrm>
            <a:prstGeom prst="line">
              <a:avLst/>
            </a:prstGeom>
            <a:noFill/>
            <a:ln w="38100">
              <a:solidFill>
                <a:srgbClr val="FF9933"/>
              </a:solidFill>
              <a:round/>
              <a:headEnd type="none" w="sm" len="sm"/>
              <a:tailEnd type="stealth" w="med" len="med"/>
            </a:ln>
          </p:spPr>
          <p:txBody>
            <a:bodyPr wrap="none" anchor="ctr"/>
            <a:lstStyle/>
            <a:p>
              <a:endParaRPr lang="en-US" sz="1400">
                <a:solidFill>
                  <a:srgbClr val="1A1818"/>
                </a:solidFill>
              </a:endParaRPr>
            </a:p>
          </p:txBody>
        </p:sp>
      </p:grpSp>
    </p:spTree>
    <p:extLst>
      <p:ext uri="{BB962C8B-B14F-4D97-AF65-F5344CB8AC3E}">
        <p14:creationId xmlns:p14="http://schemas.microsoft.com/office/powerpoint/2010/main" val="149208496"/>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0" name="Straight Arrow Connector 139"/>
          <p:cNvCxnSpPr>
            <a:stCxn id="81" idx="2"/>
          </p:cNvCxnSpPr>
          <p:nvPr/>
        </p:nvCxnSpPr>
        <p:spPr>
          <a:xfrm rot="5400000">
            <a:off x="3588499" y="1597603"/>
            <a:ext cx="150612" cy="1220575"/>
          </a:xfrm>
          <a:prstGeom prst="bentConnector2">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11" name="Straight Arrow Connector 2564"/>
          <p:cNvCxnSpPr/>
          <p:nvPr/>
        </p:nvCxnSpPr>
        <p:spPr>
          <a:xfrm rot="16200000" flipH="1">
            <a:off x="5966631" y="3753760"/>
            <a:ext cx="1812260" cy="6677"/>
          </a:xfrm>
          <a:prstGeom prst="bentConnector3">
            <a:avLst>
              <a:gd name="adj1" fmla="val 50000"/>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1729" name="Straight Arrow Connector 1728"/>
          <p:cNvCxnSpPr/>
          <p:nvPr/>
        </p:nvCxnSpPr>
        <p:spPr>
          <a:xfrm>
            <a:off x="5273607" y="2162911"/>
            <a:ext cx="0" cy="1456739"/>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 name="Title 1"/>
          <p:cNvSpPr>
            <a:spLocks noGrp="1"/>
          </p:cNvSpPr>
          <p:nvPr>
            <p:ph type="title"/>
          </p:nvPr>
        </p:nvSpPr>
        <p:spPr/>
        <p:txBody>
          <a:bodyPr>
            <a:normAutofit/>
          </a:bodyPr>
          <a:lstStyle/>
          <a:p>
            <a:r>
              <a:rPr lang="en-US" dirty="0"/>
              <a:t>High Level View </a:t>
            </a:r>
            <a:r>
              <a:rPr lang="mr-IN" dirty="0"/>
              <a:t>–</a:t>
            </a:r>
            <a:r>
              <a:rPr lang="en-US" dirty="0"/>
              <a:t> Ordering Portal and API Example</a:t>
            </a:r>
            <a:endParaRPr lang="en-AU" dirty="0">
              <a:solidFill>
                <a:srgbClr val="E46C0A"/>
              </a:solidFill>
            </a:endParaRPr>
          </a:p>
        </p:txBody>
      </p:sp>
      <p:cxnSp>
        <p:nvCxnSpPr>
          <p:cNvPr id="6" name="Straight Arrow Connector 5"/>
          <p:cNvCxnSpPr>
            <a:stCxn id="439" idx="0"/>
            <a:endCxn id="1730" idx="1"/>
          </p:cNvCxnSpPr>
          <p:nvPr/>
        </p:nvCxnSpPr>
        <p:spPr>
          <a:xfrm flipV="1">
            <a:off x="1320013" y="977624"/>
            <a:ext cx="163178" cy="83850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3571562" y="3610572"/>
            <a:ext cx="4481670" cy="775190"/>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a:defRPr/>
            </a:pPr>
            <a:endParaRPr lang="en-US" sz="1151"/>
          </a:p>
        </p:txBody>
      </p:sp>
      <p:sp>
        <p:nvSpPr>
          <p:cNvPr id="9" name="Rectangle 8"/>
          <p:cNvSpPr/>
          <p:nvPr/>
        </p:nvSpPr>
        <p:spPr>
          <a:xfrm>
            <a:off x="2377259" y="1744324"/>
            <a:ext cx="650019" cy="692018"/>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AU" sz="900" dirty="0">
                <a:solidFill>
                  <a:schemeClr val="tx1"/>
                </a:solidFill>
              </a:rPr>
              <a:t>Portal Web Server Proxy</a:t>
            </a:r>
            <a:endParaRPr lang="en-US" sz="900" dirty="0">
              <a:solidFill>
                <a:schemeClr val="tx1"/>
              </a:solidFill>
            </a:endParaRPr>
          </a:p>
        </p:txBody>
      </p:sp>
      <p:sp>
        <p:nvSpPr>
          <p:cNvPr id="10" name="Rectangle 9"/>
          <p:cNvSpPr/>
          <p:nvPr/>
        </p:nvSpPr>
        <p:spPr>
          <a:xfrm>
            <a:off x="4871807" y="652575"/>
            <a:ext cx="2354633" cy="1468350"/>
          </a:xfrm>
          <a:prstGeom prst="rect">
            <a:avLst/>
          </a:prstGeom>
        </p:spPr>
        <p:style>
          <a:lnRef idx="1">
            <a:schemeClr val="accent3"/>
          </a:lnRef>
          <a:fillRef idx="2">
            <a:schemeClr val="accent3"/>
          </a:fillRef>
          <a:effectRef idx="1">
            <a:schemeClr val="accent3"/>
          </a:effectRef>
          <a:fontRef idx="minor">
            <a:schemeClr val="dk1"/>
          </a:fontRef>
        </p:style>
        <p:txBody>
          <a:bodyPr/>
          <a:lstStyle/>
          <a:p>
            <a:pPr algn="ctr">
              <a:defRPr/>
            </a:pPr>
            <a:r>
              <a:rPr lang="en-AU" sz="900" dirty="0">
                <a:solidFill>
                  <a:schemeClr val="tx1"/>
                </a:solidFill>
              </a:rPr>
              <a:t>Portal Application</a:t>
            </a:r>
            <a:endParaRPr lang="en-US" sz="900" dirty="0">
              <a:solidFill>
                <a:schemeClr val="tx1"/>
              </a:solidFill>
            </a:endParaRPr>
          </a:p>
        </p:txBody>
      </p:sp>
      <p:sp>
        <p:nvSpPr>
          <p:cNvPr id="12" name="TextBox 12"/>
          <p:cNvSpPr txBox="1">
            <a:spLocks noChangeArrowheads="1"/>
          </p:cNvSpPr>
          <p:nvPr/>
        </p:nvSpPr>
        <p:spPr bwMode="auto">
          <a:xfrm>
            <a:off x="2446484" y="565832"/>
            <a:ext cx="471604" cy="269433"/>
          </a:xfrm>
          <a:prstGeom prst="rect">
            <a:avLst/>
          </a:prstGeom>
          <a:noFill/>
          <a:ln w="9525">
            <a:noFill/>
            <a:miter lim="800000"/>
            <a:headEnd/>
            <a:tailEnd/>
          </a:ln>
        </p:spPr>
        <p:txBody>
          <a:bodyPr wrap="none">
            <a:spAutoFit/>
          </a:bodyPr>
          <a:lstStyle/>
          <a:p>
            <a:r>
              <a:rPr lang="en-AU" sz="1151" dirty="0">
                <a:latin typeface="Calibri" pitchFamily="34" charset="0"/>
              </a:rPr>
              <a:t>DMZ</a:t>
            </a:r>
            <a:endParaRPr lang="en-US" sz="1151" dirty="0">
              <a:latin typeface="Calibri" pitchFamily="34" charset="0"/>
            </a:endParaRPr>
          </a:p>
        </p:txBody>
      </p:sp>
      <p:sp>
        <p:nvSpPr>
          <p:cNvPr id="13" name="Flowchart: Magnetic Disk 12"/>
          <p:cNvSpPr/>
          <p:nvPr/>
        </p:nvSpPr>
        <p:spPr>
          <a:xfrm>
            <a:off x="5738124" y="2419267"/>
            <a:ext cx="702469" cy="539354"/>
          </a:xfrm>
          <a:prstGeom prst="flowChartMagneticDisk">
            <a:avLst/>
          </a:prstGeom>
          <a:ln/>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AU" sz="900" dirty="0">
                <a:solidFill>
                  <a:schemeClr val="tx1"/>
                </a:solidFill>
              </a:rPr>
              <a:t>Portal DB</a:t>
            </a:r>
            <a:endParaRPr lang="en-US" sz="900" dirty="0">
              <a:solidFill>
                <a:schemeClr val="tx1"/>
              </a:solidFill>
            </a:endParaRPr>
          </a:p>
        </p:txBody>
      </p:sp>
      <p:sp>
        <p:nvSpPr>
          <p:cNvPr id="14" name="Rectangle 13"/>
          <p:cNvSpPr/>
          <p:nvPr/>
        </p:nvSpPr>
        <p:spPr>
          <a:xfrm>
            <a:off x="3934525" y="3198146"/>
            <a:ext cx="4118707" cy="216024"/>
          </a:xfrm>
          <a:prstGeom prst="rect">
            <a:avLst/>
          </a:prstGeom>
        </p:spPr>
        <p:style>
          <a:lnRef idx="1">
            <a:schemeClr val="accent5"/>
          </a:lnRef>
          <a:fillRef idx="2">
            <a:schemeClr val="accent5"/>
          </a:fillRef>
          <a:effectRef idx="1">
            <a:schemeClr val="accent5"/>
          </a:effectRef>
          <a:fontRef idx="minor">
            <a:schemeClr val="dk1"/>
          </a:fontRef>
        </p:style>
        <p:txBody>
          <a:bodyPr anchor="ctr"/>
          <a:lstStyle/>
          <a:p>
            <a:pPr algn="ctr">
              <a:defRPr/>
            </a:pPr>
            <a:r>
              <a:rPr lang="en-AU" sz="1151" dirty="0"/>
              <a:t>CAMEL ESB </a:t>
            </a:r>
            <a:endParaRPr lang="en-US" sz="1151" dirty="0"/>
          </a:p>
        </p:txBody>
      </p:sp>
      <p:sp>
        <p:nvSpPr>
          <p:cNvPr id="18" name="Rectangle 17"/>
          <p:cNvSpPr/>
          <p:nvPr/>
        </p:nvSpPr>
        <p:spPr>
          <a:xfrm>
            <a:off x="3635072" y="2422308"/>
            <a:ext cx="594122" cy="378042"/>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AU" sz="900" dirty="0"/>
              <a:t>OAM</a:t>
            </a:r>
            <a:endParaRPr lang="en-US" sz="900" dirty="0"/>
          </a:p>
        </p:txBody>
      </p:sp>
      <p:pic>
        <p:nvPicPr>
          <p:cNvPr id="19" name="Picture 439" descr="1194983cloud.png"/>
          <p:cNvPicPr>
            <a:picLocks noChangeAspect="1"/>
          </p:cNvPicPr>
          <p:nvPr/>
        </p:nvPicPr>
        <p:blipFill>
          <a:blip r:embed="rId2" cstate="print"/>
          <a:srcRect/>
          <a:stretch>
            <a:fillRect/>
          </a:stretch>
        </p:blipFill>
        <p:spPr bwMode="auto">
          <a:xfrm>
            <a:off x="918176" y="1940106"/>
            <a:ext cx="696516" cy="527447"/>
          </a:xfrm>
          <a:prstGeom prst="rect">
            <a:avLst/>
          </a:prstGeom>
          <a:noFill/>
          <a:ln w="9525">
            <a:noFill/>
            <a:miter lim="800000"/>
            <a:headEnd/>
            <a:tailEnd/>
          </a:ln>
        </p:spPr>
      </p:pic>
      <p:cxnSp>
        <p:nvCxnSpPr>
          <p:cNvPr id="20" name="Straight Arrow Connector 19"/>
          <p:cNvCxnSpPr>
            <a:stCxn id="9" idx="1"/>
            <a:endCxn id="439" idx="3"/>
          </p:cNvCxnSpPr>
          <p:nvPr/>
        </p:nvCxnSpPr>
        <p:spPr>
          <a:xfrm flipH="1" flipV="1">
            <a:off x="1668270" y="2079850"/>
            <a:ext cx="708989" cy="10483"/>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sp>
        <p:nvSpPr>
          <p:cNvPr id="21" name="Rectangle 20"/>
          <p:cNvSpPr/>
          <p:nvPr/>
        </p:nvSpPr>
        <p:spPr>
          <a:xfrm>
            <a:off x="4975123" y="898534"/>
            <a:ext cx="592388"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Orders </a:t>
            </a:r>
            <a:endParaRPr lang="en-US" sz="750" dirty="0">
              <a:solidFill>
                <a:schemeClr val="tx1"/>
              </a:solidFill>
            </a:endParaRPr>
          </a:p>
        </p:txBody>
      </p:sp>
      <p:sp>
        <p:nvSpPr>
          <p:cNvPr id="437" name="TextBox 860"/>
          <p:cNvSpPr txBox="1">
            <a:spLocks noChangeArrowheads="1"/>
          </p:cNvSpPr>
          <p:nvPr/>
        </p:nvSpPr>
        <p:spPr bwMode="auto">
          <a:xfrm>
            <a:off x="526245" y="3140028"/>
            <a:ext cx="667294" cy="369332"/>
          </a:xfrm>
          <a:prstGeom prst="rect">
            <a:avLst/>
          </a:prstGeom>
          <a:noFill/>
          <a:ln w="9525">
            <a:noFill/>
            <a:miter lim="800000"/>
            <a:headEnd/>
            <a:tailEnd/>
          </a:ln>
        </p:spPr>
        <p:txBody>
          <a:bodyPr wrap="square">
            <a:spAutoFit/>
          </a:bodyPr>
          <a:lstStyle/>
          <a:p>
            <a:pPr algn="ctr"/>
            <a:r>
              <a:rPr lang="en-AU" sz="900" dirty="0">
                <a:latin typeface="Calibri" pitchFamily="34" charset="0"/>
              </a:rPr>
              <a:t>Internal User</a:t>
            </a:r>
            <a:endParaRPr lang="en-US" sz="900" dirty="0">
              <a:latin typeface="Calibri" pitchFamily="34" charset="0"/>
            </a:endParaRPr>
          </a:p>
        </p:txBody>
      </p:sp>
      <p:cxnSp>
        <p:nvCxnSpPr>
          <p:cNvPr id="438" name="Straight Arrow Connector 437"/>
          <p:cNvCxnSpPr>
            <a:endCxn id="1786" idx="0"/>
          </p:cNvCxnSpPr>
          <p:nvPr/>
        </p:nvCxnSpPr>
        <p:spPr>
          <a:xfrm flipH="1">
            <a:off x="955807" y="2492663"/>
            <a:ext cx="144401" cy="29348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pic>
        <p:nvPicPr>
          <p:cNvPr id="439" name="Picture 862" descr="1194983cloud.png"/>
          <p:cNvPicPr>
            <a:picLocks noChangeAspect="1"/>
          </p:cNvPicPr>
          <p:nvPr/>
        </p:nvPicPr>
        <p:blipFill>
          <a:blip r:embed="rId2" cstate="print"/>
          <a:srcRect/>
          <a:stretch>
            <a:fillRect/>
          </a:stretch>
        </p:blipFill>
        <p:spPr bwMode="auto">
          <a:xfrm>
            <a:off x="971755" y="1816126"/>
            <a:ext cx="696515" cy="527447"/>
          </a:xfrm>
          <a:prstGeom prst="rect">
            <a:avLst/>
          </a:prstGeom>
          <a:noFill/>
          <a:ln w="9525">
            <a:noFill/>
            <a:miter lim="800000"/>
            <a:headEnd/>
            <a:tailEnd/>
          </a:ln>
        </p:spPr>
      </p:pic>
      <p:sp>
        <p:nvSpPr>
          <p:cNvPr id="440" name="Rectangle 439"/>
          <p:cNvSpPr/>
          <p:nvPr/>
        </p:nvSpPr>
        <p:spPr>
          <a:xfrm>
            <a:off x="5677201" y="898534"/>
            <a:ext cx="646033"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Products</a:t>
            </a:r>
            <a:endParaRPr lang="en-US" sz="750" dirty="0">
              <a:solidFill>
                <a:schemeClr val="tx1"/>
              </a:solidFill>
            </a:endParaRPr>
          </a:p>
        </p:txBody>
      </p:sp>
      <p:sp>
        <p:nvSpPr>
          <p:cNvPr id="441" name="Rectangle 440"/>
          <p:cNvSpPr/>
          <p:nvPr/>
        </p:nvSpPr>
        <p:spPr>
          <a:xfrm>
            <a:off x="4975123" y="1527952"/>
            <a:ext cx="2155254"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Framework and Common Components</a:t>
            </a:r>
            <a:endParaRPr lang="en-US" sz="750" dirty="0">
              <a:solidFill>
                <a:schemeClr val="tx1"/>
              </a:solidFill>
            </a:endParaRPr>
          </a:p>
        </p:txBody>
      </p:sp>
      <p:sp>
        <p:nvSpPr>
          <p:cNvPr id="442" name="TextBox 873"/>
          <p:cNvSpPr txBox="1">
            <a:spLocks noChangeArrowheads="1"/>
          </p:cNvSpPr>
          <p:nvPr/>
        </p:nvSpPr>
        <p:spPr bwMode="auto">
          <a:xfrm>
            <a:off x="4949965" y="1849018"/>
            <a:ext cx="2178043" cy="230832"/>
          </a:xfrm>
          <a:prstGeom prst="rect">
            <a:avLst/>
          </a:prstGeom>
          <a:ln>
            <a:headEnd/>
            <a:tailEnd/>
          </a:ln>
        </p:spPr>
        <p:style>
          <a:lnRef idx="1">
            <a:schemeClr val="dk1"/>
          </a:lnRef>
          <a:fillRef idx="2">
            <a:schemeClr val="dk1"/>
          </a:fillRef>
          <a:effectRef idx="1">
            <a:schemeClr val="dk1"/>
          </a:effectRef>
          <a:fontRef idx="minor">
            <a:schemeClr val="dk1"/>
          </a:fontRef>
        </p:style>
        <p:txBody>
          <a:bodyPr wrap="square">
            <a:spAutoFit/>
          </a:bodyPr>
          <a:lstStyle/>
          <a:p>
            <a:pPr algn="ctr"/>
            <a:r>
              <a:rPr lang="en-AU" sz="900" dirty="0">
                <a:latin typeface="Calibri" pitchFamily="34" charset="0"/>
              </a:rPr>
              <a:t>Adobe </a:t>
            </a:r>
            <a:r>
              <a:rPr lang="en-AU" sz="900">
                <a:latin typeface="Calibri" pitchFamily="34" charset="0"/>
              </a:rPr>
              <a:t>CQ5 Platform</a:t>
            </a:r>
            <a:endParaRPr lang="en-US" sz="900" dirty="0">
              <a:latin typeface="Calibri" pitchFamily="34" charset="0"/>
            </a:endParaRPr>
          </a:p>
        </p:txBody>
      </p:sp>
      <p:sp>
        <p:nvSpPr>
          <p:cNvPr id="443" name="Rectangle 442"/>
          <p:cNvSpPr/>
          <p:nvPr/>
        </p:nvSpPr>
        <p:spPr>
          <a:xfrm>
            <a:off x="6433286" y="898533"/>
            <a:ext cx="694722"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Tickets</a:t>
            </a:r>
            <a:endParaRPr lang="en-US" sz="750" dirty="0">
              <a:solidFill>
                <a:schemeClr val="tx1"/>
              </a:solidFill>
            </a:endParaRPr>
          </a:p>
        </p:txBody>
      </p:sp>
      <p:sp>
        <p:nvSpPr>
          <p:cNvPr id="444" name="Rectangle 443"/>
          <p:cNvSpPr/>
          <p:nvPr/>
        </p:nvSpPr>
        <p:spPr>
          <a:xfrm>
            <a:off x="4308015" y="3920589"/>
            <a:ext cx="464063"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Ticket System</a:t>
            </a:r>
            <a:endParaRPr lang="en-US" sz="675" dirty="0"/>
          </a:p>
        </p:txBody>
      </p:sp>
      <p:sp>
        <p:nvSpPr>
          <p:cNvPr id="445" name="TextBox 583"/>
          <p:cNvSpPr txBox="1">
            <a:spLocks noChangeArrowheads="1"/>
          </p:cNvSpPr>
          <p:nvPr/>
        </p:nvSpPr>
        <p:spPr bwMode="auto">
          <a:xfrm>
            <a:off x="4682533" y="3617362"/>
            <a:ext cx="1968809" cy="253916"/>
          </a:xfrm>
          <a:prstGeom prst="rect">
            <a:avLst/>
          </a:prstGeom>
          <a:noFill/>
          <a:ln w="9525">
            <a:noFill/>
            <a:miter lim="800000"/>
            <a:headEnd/>
            <a:tailEnd/>
          </a:ln>
        </p:spPr>
        <p:txBody>
          <a:bodyPr wrap="none">
            <a:spAutoFit/>
          </a:bodyPr>
          <a:lstStyle/>
          <a:p>
            <a:r>
              <a:rPr lang="en-AU" sz="1050" dirty="0">
                <a:latin typeface="Calibri" pitchFamily="34" charset="0"/>
              </a:rPr>
              <a:t>Enterprise Services and  Systems</a:t>
            </a:r>
            <a:endParaRPr lang="en-US" sz="1050" dirty="0">
              <a:latin typeface="Calibri" pitchFamily="34" charset="0"/>
            </a:endParaRPr>
          </a:p>
        </p:txBody>
      </p:sp>
      <p:sp>
        <p:nvSpPr>
          <p:cNvPr id="446" name="Rectangle 445"/>
          <p:cNvSpPr/>
          <p:nvPr/>
        </p:nvSpPr>
        <p:spPr>
          <a:xfrm>
            <a:off x="4825684" y="3920589"/>
            <a:ext cx="505149"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Products</a:t>
            </a:r>
            <a:endParaRPr lang="en-US" sz="675" dirty="0"/>
          </a:p>
        </p:txBody>
      </p:sp>
      <p:sp>
        <p:nvSpPr>
          <p:cNvPr id="447" name="Rectangle 446"/>
          <p:cNvSpPr/>
          <p:nvPr/>
        </p:nvSpPr>
        <p:spPr>
          <a:xfrm>
            <a:off x="2389711" y="969126"/>
            <a:ext cx="654831" cy="375047"/>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900" dirty="0"/>
              <a:t>Mail Gateway </a:t>
            </a:r>
            <a:endParaRPr lang="en-US" sz="900" dirty="0"/>
          </a:p>
        </p:txBody>
      </p:sp>
      <p:cxnSp>
        <p:nvCxnSpPr>
          <p:cNvPr id="448" name="Straight Arrow Connector 447"/>
          <p:cNvCxnSpPr>
            <a:endCxn id="447" idx="1"/>
          </p:cNvCxnSpPr>
          <p:nvPr/>
        </p:nvCxnSpPr>
        <p:spPr>
          <a:xfrm flipV="1">
            <a:off x="1622623" y="1156650"/>
            <a:ext cx="767088" cy="810222"/>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sp>
        <p:nvSpPr>
          <p:cNvPr id="864" name="TextBox 860"/>
          <p:cNvSpPr txBox="1">
            <a:spLocks noChangeArrowheads="1"/>
          </p:cNvSpPr>
          <p:nvPr/>
        </p:nvSpPr>
        <p:spPr bwMode="auto">
          <a:xfrm>
            <a:off x="1475557" y="3233682"/>
            <a:ext cx="594066" cy="369332"/>
          </a:xfrm>
          <a:prstGeom prst="rect">
            <a:avLst/>
          </a:prstGeom>
          <a:noFill/>
          <a:ln w="9525">
            <a:noFill/>
            <a:miter lim="800000"/>
            <a:headEnd/>
            <a:tailEnd/>
          </a:ln>
        </p:spPr>
        <p:txBody>
          <a:bodyPr wrap="square">
            <a:spAutoFit/>
          </a:bodyPr>
          <a:lstStyle/>
          <a:p>
            <a:pPr algn="ctr"/>
            <a:r>
              <a:rPr lang="en-AU" sz="900" dirty="0">
                <a:latin typeface="Calibri" pitchFamily="34" charset="0"/>
              </a:rPr>
              <a:t>Portal Admin</a:t>
            </a:r>
            <a:endParaRPr lang="en-US" sz="900" dirty="0">
              <a:latin typeface="Calibri" pitchFamily="34" charset="0"/>
            </a:endParaRPr>
          </a:p>
        </p:txBody>
      </p:sp>
      <p:cxnSp>
        <p:nvCxnSpPr>
          <p:cNvPr id="865" name="Straight Arrow Connector 2564"/>
          <p:cNvCxnSpPr>
            <a:endCxn id="13" idx="1"/>
          </p:cNvCxnSpPr>
          <p:nvPr/>
        </p:nvCxnSpPr>
        <p:spPr>
          <a:xfrm rot="16200000" flipH="1">
            <a:off x="5954149" y="2284057"/>
            <a:ext cx="270029" cy="392"/>
          </a:xfrm>
          <a:prstGeom prst="bentConnector3">
            <a:avLst>
              <a:gd name="adj1" fmla="val 50000"/>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866" name="Straight Arrow Connector 865"/>
          <p:cNvCxnSpPr/>
          <p:nvPr/>
        </p:nvCxnSpPr>
        <p:spPr>
          <a:xfrm>
            <a:off x="1650252" y="2259708"/>
            <a:ext cx="951972" cy="927705"/>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867" name="Straight Arrow Connector 866"/>
          <p:cNvCxnSpPr/>
          <p:nvPr/>
        </p:nvCxnSpPr>
        <p:spPr>
          <a:xfrm>
            <a:off x="5972348" y="3400949"/>
            <a:ext cx="0" cy="216024"/>
          </a:xfrm>
          <a:prstGeom prst="straightConnector1">
            <a:avLst/>
          </a:prstGeom>
          <a:ln>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869" name="Shape 2581"/>
          <p:cNvCxnSpPr>
            <a:stCxn id="1722" idx="3"/>
            <a:endCxn id="18" idx="1"/>
          </p:cNvCxnSpPr>
          <p:nvPr/>
        </p:nvCxnSpPr>
        <p:spPr>
          <a:xfrm>
            <a:off x="3028665" y="2548781"/>
            <a:ext cx="606407" cy="62548"/>
          </a:xfrm>
          <a:prstGeom prst="bentConnector3">
            <a:avLst>
              <a:gd name="adj1" fmla="val 50000"/>
            </a:avLst>
          </a:prstGeom>
          <a:ln>
            <a:headEnd type="triangle"/>
            <a:tailEnd type="triangle"/>
          </a:ln>
        </p:spPr>
        <p:style>
          <a:lnRef idx="2">
            <a:schemeClr val="accent2"/>
          </a:lnRef>
          <a:fillRef idx="0">
            <a:schemeClr val="accent2"/>
          </a:fillRef>
          <a:effectRef idx="1">
            <a:schemeClr val="accent2"/>
          </a:effectRef>
          <a:fontRef idx="minor">
            <a:schemeClr val="tx1"/>
          </a:fontRef>
        </p:style>
      </p:cxnSp>
      <p:sp>
        <p:nvSpPr>
          <p:cNvPr id="870" name="TextBox 873"/>
          <p:cNvSpPr txBox="1">
            <a:spLocks noChangeArrowheads="1"/>
          </p:cNvSpPr>
          <p:nvPr/>
        </p:nvSpPr>
        <p:spPr bwMode="auto">
          <a:xfrm>
            <a:off x="4426916" y="2457192"/>
            <a:ext cx="638316" cy="323165"/>
          </a:xfrm>
          <a:prstGeom prst="rect">
            <a:avLst/>
          </a:prstGeom>
          <a:noFill/>
          <a:ln w="9525">
            <a:noFill/>
            <a:miter lim="800000"/>
            <a:headEnd/>
            <a:tailEnd/>
          </a:ln>
        </p:spPr>
        <p:txBody>
          <a:bodyPr wrap="none">
            <a:spAutoFit/>
          </a:bodyPr>
          <a:lstStyle/>
          <a:p>
            <a:r>
              <a:rPr lang="en-AU" sz="750" dirty="0">
                <a:latin typeface="Calibri" pitchFamily="34" charset="0"/>
              </a:rPr>
              <a:t>SOAP/MQ</a:t>
            </a:r>
          </a:p>
          <a:p>
            <a:r>
              <a:rPr lang="en-AU" sz="750" dirty="0">
                <a:latin typeface="Calibri" pitchFamily="34" charset="0"/>
              </a:rPr>
              <a:t>SOAP/HTTP</a:t>
            </a:r>
            <a:endParaRPr lang="en-US" sz="750" dirty="0">
              <a:latin typeface="Calibri" pitchFamily="34" charset="0"/>
            </a:endParaRPr>
          </a:p>
        </p:txBody>
      </p:sp>
      <p:sp>
        <p:nvSpPr>
          <p:cNvPr id="871" name="Rectangle 870"/>
          <p:cNvSpPr/>
          <p:nvPr/>
        </p:nvSpPr>
        <p:spPr>
          <a:xfrm>
            <a:off x="5393399" y="3924085"/>
            <a:ext cx="662518"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Warehouse / Inventory</a:t>
            </a:r>
            <a:endParaRPr lang="en-US" sz="675" dirty="0"/>
          </a:p>
        </p:txBody>
      </p:sp>
      <p:cxnSp>
        <p:nvCxnSpPr>
          <p:cNvPr id="872" name="Straight Arrow Connector 871"/>
          <p:cNvCxnSpPr>
            <a:stCxn id="447" idx="3"/>
          </p:cNvCxnSpPr>
          <p:nvPr/>
        </p:nvCxnSpPr>
        <p:spPr>
          <a:xfrm flipV="1">
            <a:off x="3044542" y="1028518"/>
            <a:ext cx="1800159" cy="128132"/>
          </a:xfrm>
          <a:prstGeom prst="bentConnector3">
            <a:avLst>
              <a:gd name="adj1" fmla="val 32939"/>
            </a:avLst>
          </a:prstGeom>
          <a:ln w="15875">
            <a:headEnd type="triangle"/>
            <a:tailEnd type="triangle"/>
          </a:ln>
        </p:spPr>
        <p:style>
          <a:lnRef idx="1">
            <a:schemeClr val="accent1"/>
          </a:lnRef>
          <a:fillRef idx="0">
            <a:schemeClr val="accent1"/>
          </a:fillRef>
          <a:effectRef idx="0">
            <a:schemeClr val="accent1"/>
          </a:effectRef>
          <a:fontRef idx="minor">
            <a:schemeClr val="tx1"/>
          </a:fontRef>
        </p:style>
      </p:cxnSp>
      <p:sp>
        <p:nvSpPr>
          <p:cNvPr id="1290" name="TextBox 860"/>
          <p:cNvSpPr txBox="1">
            <a:spLocks noChangeArrowheads="1"/>
          </p:cNvSpPr>
          <p:nvPr/>
        </p:nvSpPr>
        <p:spPr bwMode="auto">
          <a:xfrm>
            <a:off x="803830" y="3944170"/>
            <a:ext cx="648072" cy="369332"/>
          </a:xfrm>
          <a:prstGeom prst="rect">
            <a:avLst/>
          </a:prstGeom>
          <a:noFill/>
          <a:ln w="9525">
            <a:noFill/>
            <a:miter lim="800000"/>
            <a:headEnd/>
            <a:tailEnd/>
          </a:ln>
        </p:spPr>
        <p:txBody>
          <a:bodyPr wrap="square">
            <a:spAutoFit/>
          </a:bodyPr>
          <a:lstStyle/>
          <a:p>
            <a:pPr algn="ctr"/>
            <a:r>
              <a:rPr lang="en-AU" sz="900" dirty="0">
                <a:latin typeface="Calibri" pitchFamily="34" charset="0"/>
              </a:rPr>
              <a:t>Customer User</a:t>
            </a:r>
            <a:endParaRPr lang="en-US" sz="900" dirty="0">
              <a:latin typeface="Calibri" pitchFamily="34" charset="0"/>
            </a:endParaRPr>
          </a:p>
        </p:txBody>
      </p:sp>
      <p:cxnSp>
        <p:nvCxnSpPr>
          <p:cNvPr id="1291" name="Straight Arrow Connector 1290"/>
          <p:cNvCxnSpPr>
            <a:stCxn id="19" idx="2"/>
            <a:endCxn id="1788" idx="0"/>
          </p:cNvCxnSpPr>
          <p:nvPr/>
        </p:nvCxnSpPr>
        <p:spPr>
          <a:xfrm>
            <a:off x="1266434" y="2467553"/>
            <a:ext cx="976" cy="10732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292" name="Rectangle 1291"/>
          <p:cNvSpPr/>
          <p:nvPr/>
        </p:nvSpPr>
        <p:spPr>
          <a:xfrm>
            <a:off x="4975732" y="1231157"/>
            <a:ext cx="592537"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Billing</a:t>
            </a:r>
            <a:endParaRPr lang="en-US" sz="750" dirty="0">
              <a:solidFill>
                <a:schemeClr val="tx1"/>
              </a:solidFill>
            </a:endParaRPr>
          </a:p>
        </p:txBody>
      </p:sp>
      <p:cxnSp>
        <p:nvCxnSpPr>
          <p:cNvPr id="1295" name="Straight Arrow Connector 2167"/>
          <p:cNvCxnSpPr>
            <a:stCxn id="9" idx="3"/>
          </p:cNvCxnSpPr>
          <p:nvPr/>
        </p:nvCxnSpPr>
        <p:spPr>
          <a:xfrm flipV="1">
            <a:off x="3027278" y="1336221"/>
            <a:ext cx="1804709" cy="754112"/>
          </a:xfrm>
          <a:prstGeom prst="bentConnector3">
            <a:avLst>
              <a:gd name="adj1" fmla="val 31822"/>
            </a:avLst>
          </a:prstGeom>
          <a:ln>
            <a:headEnd type="triangle"/>
            <a:tailEnd type="triangle"/>
          </a:ln>
        </p:spPr>
        <p:style>
          <a:lnRef idx="3">
            <a:schemeClr val="accent5"/>
          </a:lnRef>
          <a:fillRef idx="0">
            <a:schemeClr val="accent5"/>
          </a:fillRef>
          <a:effectRef idx="2">
            <a:schemeClr val="accent5"/>
          </a:effectRef>
          <a:fontRef idx="minor">
            <a:schemeClr val="tx1"/>
          </a:fontRef>
        </p:style>
      </p:cxnSp>
      <p:sp>
        <p:nvSpPr>
          <p:cNvPr id="1296" name="Rectangle 1295"/>
          <p:cNvSpPr/>
          <p:nvPr/>
        </p:nvSpPr>
        <p:spPr>
          <a:xfrm>
            <a:off x="6144338" y="3923280"/>
            <a:ext cx="590915"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Accounting</a:t>
            </a:r>
            <a:endParaRPr lang="en-US" sz="675" dirty="0"/>
          </a:p>
        </p:txBody>
      </p:sp>
      <p:sp>
        <p:nvSpPr>
          <p:cNvPr id="1712" name="TextBox 860"/>
          <p:cNvSpPr txBox="1">
            <a:spLocks noChangeArrowheads="1"/>
          </p:cNvSpPr>
          <p:nvPr/>
        </p:nvSpPr>
        <p:spPr bwMode="auto">
          <a:xfrm>
            <a:off x="1364416" y="4276750"/>
            <a:ext cx="644225" cy="369332"/>
          </a:xfrm>
          <a:prstGeom prst="rect">
            <a:avLst/>
          </a:prstGeom>
          <a:noFill/>
          <a:ln w="9525">
            <a:noFill/>
            <a:miter lim="800000"/>
            <a:headEnd/>
            <a:tailEnd/>
          </a:ln>
        </p:spPr>
        <p:txBody>
          <a:bodyPr wrap="square">
            <a:spAutoFit/>
          </a:bodyPr>
          <a:lstStyle/>
          <a:p>
            <a:pPr algn="ctr"/>
            <a:r>
              <a:rPr lang="en-AU" sz="900" dirty="0">
                <a:latin typeface="Calibri" pitchFamily="34" charset="0"/>
              </a:rPr>
              <a:t>Call Centre</a:t>
            </a:r>
            <a:endParaRPr lang="en-US" sz="900" dirty="0">
              <a:latin typeface="Calibri" pitchFamily="34" charset="0"/>
            </a:endParaRPr>
          </a:p>
        </p:txBody>
      </p:sp>
      <p:cxnSp>
        <p:nvCxnSpPr>
          <p:cNvPr id="1713" name="Straight Arrow Connector 1712"/>
          <p:cNvCxnSpPr/>
          <p:nvPr/>
        </p:nvCxnSpPr>
        <p:spPr>
          <a:xfrm flipH="1" flipV="1">
            <a:off x="1392209" y="2405563"/>
            <a:ext cx="191675" cy="153546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14" name="Straight Arrow Connector 1713"/>
          <p:cNvCxnSpPr/>
          <p:nvPr/>
        </p:nvCxnSpPr>
        <p:spPr>
          <a:xfrm>
            <a:off x="5046353" y="2154328"/>
            <a:ext cx="0" cy="1026114"/>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1715" name="TextBox 873"/>
          <p:cNvSpPr txBox="1">
            <a:spLocks noChangeArrowheads="1"/>
          </p:cNvSpPr>
          <p:nvPr/>
        </p:nvSpPr>
        <p:spPr bwMode="auto">
          <a:xfrm>
            <a:off x="5249648" y="2475151"/>
            <a:ext cx="443988" cy="323165"/>
          </a:xfrm>
          <a:prstGeom prst="rect">
            <a:avLst/>
          </a:prstGeom>
          <a:noFill/>
          <a:ln w="9525">
            <a:noFill/>
            <a:miter lim="800000"/>
            <a:headEnd/>
            <a:tailEnd/>
          </a:ln>
        </p:spPr>
        <p:txBody>
          <a:bodyPr wrap="square">
            <a:spAutoFit/>
          </a:bodyPr>
          <a:lstStyle/>
          <a:p>
            <a:r>
              <a:rPr lang="en-AU" sz="750" dirty="0">
                <a:latin typeface="Calibri" pitchFamily="34" charset="0"/>
              </a:rPr>
              <a:t>JSON /Http</a:t>
            </a:r>
            <a:endParaRPr lang="en-US" sz="750" dirty="0">
              <a:latin typeface="Calibri" pitchFamily="34" charset="0"/>
            </a:endParaRPr>
          </a:p>
        </p:txBody>
      </p:sp>
      <p:sp>
        <p:nvSpPr>
          <p:cNvPr id="1717" name="Rectangle 1716"/>
          <p:cNvSpPr/>
          <p:nvPr/>
        </p:nvSpPr>
        <p:spPr>
          <a:xfrm>
            <a:off x="5677773" y="1217480"/>
            <a:ext cx="646403" cy="23096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a:defRPr/>
            </a:pPr>
            <a:r>
              <a:rPr lang="en-AU" sz="750" dirty="0">
                <a:solidFill>
                  <a:schemeClr val="tx1"/>
                </a:solidFill>
              </a:rPr>
              <a:t>Customer</a:t>
            </a:r>
            <a:endParaRPr lang="en-US" sz="750" dirty="0">
              <a:solidFill>
                <a:schemeClr val="tx1"/>
              </a:solidFill>
            </a:endParaRPr>
          </a:p>
        </p:txBody>
      </p:sp>
      <p:cxnSp>
        <p:nvCxnSpPr>
          <p:cNvPr id="1718" name="Straight Arrow Connector 2564"/>
          <p:cNvCxnSpPr>
            <a:endCxn id="1719" idx="0"/>
          </p:cNvCxnSpPr>
          <p:nvPr/>
        </p:nvCxnSpPr>
        <p:spPr>
          <a:xfrm rot="16200000" flipH="1">
            <a:off x="6631417" y="2382513"/>
            <a:ext cx="480686" cy="4671"/>
          </a:xfrm>
          <a:prstGeom prst="bentConnector3">
            <a:avLst>
              <a:gd name="adj1" fmla="val 50000"/>
            </a:avLst>
          </a:prstGeom>
          <a:ln>
            <a:headEnd type="triangle"/>
            <a:tailEnd type="triangle"/>
          </a:ln>
        </p:spPr>
        <p:style>
          <a:lnRef idx="2">
            <a:schemeClr val="accent3"/>
          </a:lnRef>
          <a:fillRef idx="0">
            <a:schemeClr val="accent3"/>
          </a:fillRef>
          <a:effectRef idx="1">
            <a:schemeClr val="accent3"/>
          </a:effectRef>
          <a:fontRef idx="minor">
            <a:schemeClr val="tx1"/>
          </a:fontRef>
        </p:style>
      </p:cxnSp>
      <p:sp>
        <p:nvSpPr>
          <p:cNvPr id="1719" name="Flowchart: Card 1718"/>
          <p:cNvSpPr/>
          <p:nvPr/>
        </p:nvSpPr>
        <p:spPr>
          <a:xfrm>
            <a:off x="6675640" y="2625192"/>
            <a:ext cx="396911" cy="216024"/>
          </a:xfrm>
          <a:prstGeom prst="flowChartPunchedCard">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AU" sz="900" dirty="0"/>
              <a:t>Logs</a:t>
            </a:r>
          </a:p>
        </p:txBody>
      </p:sp>
      <p:cxnSp>
        <p:nvCxnSpPr>
          <p:cNvPr id="1721" name="Straight Arrow Connector 1720"/>
          <p:cNvCxnSpPr>
            <a:endCxn id="1732" idx="1"/>
          </p:cNvCxnSpPr>
          <p:nvPr/>
        </p:nvCxnSpPr>
        <p:spPr>
          <a:xfrm flipH="1" flipV="1">
            <a:off x="730819" y="1377584"/>
            <a:ext cx="513980" cy="54136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722" name="Rectangle 1721"/>
          <p:cNvSpPr/>
          <p:nvPr/>
        </p:nvSpPr>
        <p:spPr>
          <a:xfrm>
            <a:off x="2383707" y="2440769"/>
            <a:ext cx="644958" cy="21602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AU" sz="800" dirty="0" err="1"/>
              <a:t>Webgate</a:t>
            </a:r>
            <a:endParaRPr lang="en-AU" sz="800" dirty="0"/>
          </a:p>
        </p:txBody>
      </p:sp>
      <p:sp>
        <p:nvSpPr>
          <p:cNvPr id="1723" name="Rectangle 1722"/>
          <p:cNvSpPr/>
          <p:nvPr/>
        </p:nvSpPr>
        <p:spPr>
          <a:xfrm>
            <a:off x="6427737" y="1202362"/>
            <a:ext cx="700271" cy="23096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AU" sz="750" dirty="0"/>
              <a:t>Complaints</a:t>
            </a:r>
          </a:p>
        </p:txBody>
      </p:sp>
      <p:sp>
        <p:nvSpPr>
          <p:cNvPr id="1730" name="Cloud 1729"/>
          <p:cNvSpPr/>
          <p:nvPr/>
        </p:nvSpPr>
        <p:spPr>
          <a:xfrm>
            <a:off x="1070243" y="650654"/>
            <a:ext cx="825896" cy="327319"/>
          </a:xfrm>
          <a:prstGeom prst="cloud">
            <a:avLst/>
          </a:prstGeom>
          <a:ln/>
        </p:spPr>
        <p:style>
          <a:lnRef idx="1">
            <a:schemeClr val="accent5"/>
          </a:lnRef>
          <a:fillRef idx="2">
            <a:schemeClr val="accent5"/>
          </a:fillRef>
          <a:effectRef idx="1">
            <a:schemeClr val="accent5"/>
          </a:effectRef>
          <a:fontRef idx="minor">
            <a:schemeClr val="dk1"/>
          </a:fontRef>
        </p:style>
        <p:txBody>
          <a:bodyPr/>
          <a:lstStyle/>
          <a:p>
            <a:pPr algn="ctr"/>
            <a:r>
              <a:rPr lang="en-US" sz="900" dirty="0"/>
              <a:t>Google</a:t>
            </a:r>
          </a:p>
        </p:txBody>
      </p:sp>
      <p:sp>
        <p:nvSpPr>
          <p:cNvPr id="1732" name="Cloud 1731"/>
          <p:cNvSpPr/>
          <p:nvPr/>
        </p:nvSpPr>
        <p:spPr>
          <a:xfrm>
            <a:off x="333846" y="1064341"/>
            <a:ext cx="793946" cy="313577"/>
          </a:xfrm>
          <a:prstGeom prst="cloud">
            <a:avLst/>
          </a:prstGeom>
          <a:ln/>
        </p:spPr>
        <p:style>
          <a:lnRef idx="1">
            <a:schemeClr val="accent5"/>
          </a:lnRef>
          <a:fillRef idx="2">
            <a:schemeClr val="accent5"/>
          </a:fillRef>
          <a:effectRef idx="1">
            <a:schemeClr val="accent5"/>
          </a:effectRef>
          <a:fontRef idx="minor">
            <a:schemeClr val="dk1"/>
          </a:fontRef>
        </p:style>
        <p:txBody>
          <a:bodyPr/>
          <a:lstStyle/>
          <a:p>
            <a:pPr algn="ctr"/>
            <a:r>
              <a:rPr lang="en-US" sz="900" dirty="0"/>
              <a:t>CRM</a:t>
            </a:r>
          </a:p>
        </p:txBody>
      </p:sp>
      <p:sp>
        <p:nvSpPr>
          <p:cNvPr id="1754" name="Rectangle 1753"/>
          <p:cNvSpPr/>
          <p:nvPr/>
        </p:nvSpPr>
        <p:spPr>
          <a:xfrm>
            <a:off x="2413782" y="3222312"/>
            <a:ext cx="594066" cy="692018"/>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AU" sz="900" dirty="0">
                <a:solidFill>
                  <a:schemeClr val="tx1"/>
                </a:solidFill>
              </a:rPr>
              <a:t>B2B  API Gateway</a:t>
            </a:r>
            <a:endParaRPr lang="en-US" sz="900" dirty="0">
              <a:solidFill>
                <a:schemeClr val="tx1"/>
              </a:solidFill>
            </a:endParaRPr>
          </a:p>
        </p:txBody>
      </p:sp>
      <p:cxnSp>
        <p:nvCxnSpPr>
          <p:cNvPr id="1771" name="Straight Arrow Connector 1770"/>
          <p:cNvCxnSpPr/>
          <p:nvPr/>
        </p:nvCxnSpPr>
        <p:spPr>
          <a:xfrm>
            <a:off x="1489694" y="2382225"/>
            <a:ext cx="261646" cy="495116"/>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80" name="Straight Arrow Connector 2167"/>
          <p:cNvCxnSpPr>
            <a:stCxn id="1754" idx="3"/>
            <a:endCxn id="14" idx="1"/>
          </p:cNvCxnSpPr>
          <p:nvPr/>
        </p:nvCxnSpPr>
        <p:spPr>
          <a:xfrm flipV="1">
            <a:off x="3007848" y="3306158"/>
            <a:ext cx="926677" cy="262163"/>
          </a:xfrm>
          <a:prstGeom prst="bentConnector3">
            <a:avLst>
              <a:gd name="adj1" fmla="val 50000"/>
            </a:avLst>
          </a:prstGeom>
          <a:ln>
            <a:headEnd type="triangle"/>
            <a:tailEnd type="triangle"/>
          </a:ln>
        </p:spPr>
        <p:style>
          <a:lnRef idx="3">
            <a:schemeClr val="accent5"/>
          </a:lnRef>
          <a:fillRef idx="0">
            <a:schemeClr val="accent5"/>
          </a:fillRef>
          <a:effectRef idx="2">
            <a:schemeClr val="accent5"/>
          </a:effectRef>
          <a:fontRef idx="minor">
            <a:schemeClr val="tx1"/>
          </a:fontRef>
        </p:style>
      </p:cxnSp>
      <p:pic>
        <p:nvPicPr>
          <p:cNvPr id="1784" name="Picture 2" descr="C:\Users\kimhorn\AppData\Local\Microsoft\Windows\Temporary Internet Files\Content.IE5\O2I41E5F\MC900431564[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972" y="2180752"/>
            <a:ext cx="584033" cy="587926"/>
          </a:xfrm>
          <a:prstGeom prst="rect">
            <a:avLst/>
          </a:prstGeom>
          <a:noFill/>
          <a:extLst>
            <a:ext uri="{909E8E84-426E-40dd-AFC4-6F175D3DCCD1}">
              <a14:hiddenFill xmlns:a14="http://schemas.microsoft.com/office/drawing/2010/main" xmlns="">
                <a:solidFill>
                  <a:srgbClr val="FFFFFF"/>
                </a:solidFill>
              </a14:hiddenFill>
            </a:ext>
          </a:extLst>
        </p:spPr>
      </p:pic>
      <p:pic>
        <p:nvPicPr>
          <p:cNvPr id="1786" name="Picture 3" descr="C:\Users\kimhorn\AppData\Local\Microsoft\Windows\Temporary Internet Files\Content.IE5\VZPWMX71\MC900431566[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3524" y="2786152"/>
            <a:ext cx="444567" cy="447530"/>
          </a:xfrm>
          <a:prstGeom prst="rect">
            <a:avLst/>
          </a:prstGeom>
          <a:noFill/>
          <a:extLst>
            <a:ext uri="{909E8E84-426E-40dd-AFC4-6F175D3DCCD1}">
              <a14:hiddenFill xmlns:a14="http://schemas.microsoft.com/office/drawing/2010/main" xmlns="">
                <a:solidFill>
                  <a:srgbClr val="FFFFFF"/>
                </a:solidFill>
              </a14:hiddenFill>
            </a:ext>
          </a:extLst>
        </p:spPr>
      </p:pic>
      <p:pic>
        <p:nvPicPr>
          <p:cNvPr id="1787" name="Picture 3" descr="C:\Users\kimhorn\AppData\Local\Microsoft\Windows\Temporary Internet Files\Content.IE5\VZPWMX71\MC900431566[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556295" y="2856771"/>
            <a:ext cx="444567" cy="447530"/>
          </a:xfrm>
          <a:prstGeom prst="rect">
            <a:avLst/>
          </a:prstGeom>
          <a:noFill/>
          <a:extLst>
            <a:ext uri="{909E8E84-426E-40dd-AFC4-6F175D3DCCD1}">
              <a14:hiddenFill xmlns:a14="http://schemas.microsoft.com/office/drawing/2010/main" xmlns="">
                <a:solidFill>
                  <a:srgbClr val="FFFFFF"/>
                </a:solidFill>
              </a14:hiddenFill>
            </a:ext>
          </a:extLst>
        </p:spPr>
      </p:pic>
      <p:pic>
        <p:nvPicPr>
          <p:cNvPr id="1788" name="Picture 3" descr="C:\Users\kimhorn\AppData\Local\Microsoft\Windows\Temporary Internet Files\Content.IE5\VZPWMX71\MC900431566[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45126" y="3540828"/>
            <a:ext cx="444567" cy="447530"/>
          </a:xfrm>
          <a:prstGeom prst="rect">
            <a:avLst/>
          </a:prstGeom>
          <a:noFill/>
          <a:extLst>
            <a:ext uri="{909E8E84-426E-40dd-AFC4-6F175D3DCCD1}">
              <a14:hiddenFill xmlns:a14="http://schemas.microsoft.com/office/drawing/2010/main" xmlns="">
                <a:solidFill>
                  <a:srgbClr val="FFFFFF"/>
                </a:solidFill>
              </a14:hiddenFill>
            </a:ext>
          </a:extLst>
        </p:spPr>
      </p:pic>
      <p:pic>
        <p:nvPicPr>
          <p:cNvPr id="1789" name="Picture 3" descr="C:\Users\kimhorn\AppData\Local\Microsoft\Windows\Temporary Internet Files\Content.IE5\VZPWMX71\MC900431566[1].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81080" y="3870816"/>
            <a:ext cx="444567" cy="447530"/>
          </a:xfrm>
          <a:prstGeom prst="rect">
            <a:avLst/>
          </a:prstGeom>
          <a:noFill/>
          <a:extLst>
            <a:ext uri="{909E8E84-426E-40dd-AFC4-6F175D3DCCD1}">
              <a14:hiddenFill xmlns:a14="http://schemas.microsoft.com/office/drawing/2010/main" xmlns="">
                <a:solidFill>
                  <a:srgbClr val="FFFFFF"/>
                </a:solidFill>
              </a14:hiddenFill>
            </a:ext>
          </a:extLst>
        </p:spPr>
      </p:pic>
      <p:cxnSp>
        <p:nvCxnSpPr>
          <p:cNvPr id="1790" name="Straight Arrow Connector 1789"/>
          <p:cNvCxnSpPr/>
          <p:nvPr/>
        </p:nvCxnSpPr>
        <p:spPr>
          <a:xfrm flipH="1">
            <a:off x="687963" y="2343573"/>
            <a:ext cx="307273" cy="14513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808" name="TextBox 860"/>
          <p:cNvSpPr txBox="1">
            <a:spLocks noChangeArrowheads="1"/>
          </p:cNvSpPr>
          <p:nvPr/>
        </p:nvSpPr>
        <p:spPr bwMode="auto">
          <a:xfrm>
            <a:off x="315511" y="2677829"/>
            <a:ext cx="370043" cy="230832"/>
          </a:xfrm>
          <a:prstGeom prst="rect">
            <a:avLst/>
          </a:prstGeom>
          <a:noFill/>
          <a:ln w="9525">
            <a:noFill/>
            <a:miter lim="800000"/>
            <a:headEnd/>
            <a:tailEnd/>
          </a:ln>
        </p:spPr>
        <p:txBody>
          <a:bodyPr wrap="square">
            <a:spAutoFit/>
          </a:bodyPr>
          <a:lstStyle/>
          <a:p>
            <a:pPr algn="ctr"/>
            <a:r>
              <a:rPr lang="en-AU" sz="900" dirty="0">
                <a:latin typeface="Calibri" pitchFamily="34" charset="0"/>
              </a:rPr>
              <a:t>B2B</a:t>
            </a:r>
            <a:endParaRPr lang="en-US" sz="900" dirty="0">
              <a:latin typeface="Calibri" pitchFamily="34" charset="0"/>
            </a:endParaRPr>
          </a:p>
        </p:txBody>
      </p:sp>
      <p:sp>
        <p:nvSpPr>
          <p:cNvPr id="81" name="Rectangle 80"/>
          <p:cNvSpPr/>
          <p:nvPr/>
        </p:nvSpPr>
        <p:spPr>
          <a:xfrm>
            <a:off x="3980279" y="1695196"/>
            <a:ext cx="587625" cy="437388"/>
          </a:xfrm>
          <a:prstGeom prst="rect">
            <a:avLst/>
          </a:prstGeom>
        </p:spPr>
        <p:style>
          <a:lnRef idx="1">
            <a:schemeClr val="dk1"/>
          </a:lnRef>
          <a:fillRef idx="2">
            <a:schemeClr val="dk1"/>
          </a:fillRef>
          <a:effectRef idx="1">
            <a:schemeClr val="dk1"/>
          </a:effectRef>
          <a:fontRef idx="minor">
            <a:schemeClr val="dk1"/>
          </a:fontRef>
        </p:style>
        <p:txBody>
          <a:bodyPr anchor="ctr" anchorCtr="0"/>
          <a:lstStyle/>
          <a:p>
            <a:pPr algn="ctr">
              <a:defRPr/>
            </a:pPr>
            <a:r>
              <a:rPr lang="en-AU" sz="900" dirty="0">
                <a:solidFill>
                  <a:schemeClr val="tx1"/>
                </a:solidFill>
              </a:rPr>
              <a:t>DAM</a:t>
            </a:r>
            <a:endParaRPr lang="en-US" sz="900" dirty="0">
              <a:solidFill>
                <a:schemeClr val="tx1"/>
              </a:solidFill>
            </a:endParaRPr>
          </a:p>
        </p:txBody>
      </p:sp>
      <p:cxnSp>
        <p:nvCxnSpPr>
          <p:cNvPr id="82" name="Straight Arrow Connector 8"/>
          <p:cNvCxnSpPr>
            <a:stCxn id="81" idx="3"/>
            <a:endCxn id="442" idx="1"/>
          </p:cNvCxnSpPr>
          <p:nvPr/>
        </p:nvCxnSpPr>
        <p:spPr>
          <a:xfrm>
            <a:off x="4567904" y="1913890"/>
            <a:ext cx="382061" cy="50544"/>
          </a:xfrm>
          <a:prstGeom prst="bentConnector3">
            <a:avLst>
              <a:gd name="adj1" fmla="val 50000"/>
            </a:avLst>
          </a:prstGeom>
          <a:ln w="25400">
            <a:solidFill>
              <a:schemeClr val="tx1"/>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Rectangle 86"/>
          <p:cNvSpPr/>
          <p:nvPr/>
        </p:nvSpPr>
        <p:spPr>
          <a:xfrm>
            <a:off x="2084825" y="567520"/>
            <a:ext cx="45719" cy="3960994"/>
          </a:xfrm>
          <a:prstGeom prst="rect">
            <a:avLst/>
          </a:prstGeom>
          <a:solidFill>
            <a:srgbClr val="C00000"/>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AU" sz="900" dirty="0"/>
          </a:p>
        </p:txBody>
      </p:sp>
      <p:cxnSp>
        <p:nvCxnSpPr>
          <p:cNvPr id="97" name="Straight Arrow Connector 96"/>
          <p:cNvCxnSpPr/>
          <p:nvPr/>
        </p:nvCxnSpPr>
        <p:spPr>
          <a:xfrm flipV="1">
            <a:off x="2413782" y="4663230"/>
            <a:ext cx="5679942" cy="4113"/>
          </a:xfrm>
          <a:prstGeom prst="straightConnector1">
            <a:avLst/>
          </a:prstGeom>
          <a:ln w="38100">
            <a:solidFill>
              <a:schemeClr val="accent3"/>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4515415" y="4528513"/>
            <a:ext cx="761642" cy="269433"/>
          </a:xfrm>
          <a:prstGeom prst="rect">
            <a:avLst/>
          </a:prstGeom>
          <a:solidFill>
            <a:schemeClr val="bg1"/>
          </a:solidFill>
        </p:spPr>
        <p:txBody>
          <a:bodyPr wrap="square" rtlCol="0">
            <a:spAutoFit/>
          </a:bodyPr>
          <a:lstStyle/>
          <a:p>
            <a:pPr algn="ctr"/>
            <a:r>
              <a:rPr lang="en-AU" sz="1151" b="1" dirty="0">
                <a:solidFill>
                  <a:schemeClr val="accent3"/>
                </a:solidFill>
              </a:rPr>
              <a:t>SPLUNK</a:t>
            </a:r>
          </a:p>
        </p:txBody>
      </p:sp>
      <p:sp>
        <p:nvSpPr>
          <p:cNvPr id="101" name="Rectangle 100"/>
          <p:cNvSpPr/>
          <p:nvPr/>
        </p:nvSpPr>
        <p:spPr>
          <a:xfrm>
            <a:off x="7459110" y="2433424"/>
            <a:ext cx="594122" cy="378042"/>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a:defRPr/>
            </a:pPr>
            <a:r>
              <a:rPr lang="en-AU" sz="900" dirty="0"/>
              <a:t>Elastic</a:t>
            </a:r>
          </a:p>
          <a:p>
            <a:pPr algn="ctr">
              <a:defRPr/>
            </a:pPr>
            <a:r>
              <a:rPr lang="en-AU" sz="900" dirty="0"/>
              <a:t>Search</a:t>
            </a:r>
            <a:endParaRPr lang="en-US" sz="900" dirty="0"/>
          </a:p>
        </p:txBody>
      </p:sp>
      <p:cxnSp>
        <p:nvCxnSpPr>
          <p:cNvPr id="102" name="Straight Arrow Connector 2564"/>
          <p:cNvCxnSpPr>
            <a:stCxn id="104" idx="2"/>
            <a:endCxn id="101" idx="0"/>
          </p:cNvCxnSpPr>
          <p:nvPr/>
        </p:nvCxnSpPr>
        <p:spPr>
          <a:xfrm rot="5400000">
            <a:off x="7290081" y="1964633"/>
            <a:ext cx="934881" cy="2700"/>
          </a:xfrm>
          <a:prstGeom prst="bentConnector3">
            <a:avLst>
              <a:gd name="adj1" fmla="val 50000"/>
            </a:avLst>
          </a:prstGeom>
          <a:ln>
            <a:headEnd type="triangle"/>
            <a:tailEnd type="triangle"/>
          </a:ln>
        </p:spPr>
        <p:style>
          <a:lnRef idx="2">
            <a:schemeClr val="accent3"/>
          </a:lnRef>
          <a:fillRef idx="0">
            <a:schemeClr val="accent3"/>
          </a:fillRef>
          <a:effectRef idx="1">
            <a:schemeClr val="accent3"/>
          </a:effectRef>
          <a:fontRef idx="minor">
            <a:schemeClr val="tx1"/>
          </a:fontRef>
        </p:style>
      </p:cxnSp>
      <p:sp>
        <p:nvSpPr>
          <p:cNvPr id="103" name="TextBox 873"/>
          <p:cNvSpPr txBox="1">
            <a:spLocks noChangeArrowheads="1"/>
          </p:cNvSpPr>
          <p:nvPr/>
        </p:nvSpPr>
        <p:spPr bwMode="auto">
          <a:xfrm>
            <a:off x="7715683" y="1812961"/>
            <a:ext cx="378041" cy="207749"/>
          </a:xfrm>
          <a:prstGeom prst="rect">
            <a:avLst/>
          </a:prstGeom>
          <a:noFill/>
          <a:ln w="9525">
            <a:noFill/>
            <a:miter lim="800000"/>
            <a:headEnd/>
            <a:tailEnd/>
          </a:ln>
        </p:spPr>
        <p:txBody>
          <a:bodyPr wrap="square">
            <a:spAutoFit/>
          </a:bodyPr>
          <a:lstStyle/>
          <a:p>
            <a:r>
              <a:rPr lang="en-AU" sz="750" dirty="0">
                <a:latin typeface="Calibri" pitchFamily="34" charset="0"/>
              </a:rPr>
              <a:t>REST</a:t>
            </a:r>
            <a:endParaRPr lang="en-US" sz="750" dirty="0">
              <a:latin typeface="Calibri" pitchFamily="34" charset="0"/>
            </a:endParaRPr>
          </a:p>
        </p:txBody>
      </p:sp>
      <p:sp>
        <p:nvSpPr>
          <p:cNvPr id="104" name="Rectangle 103"/>
          <p:cNvSpPr/>
          <p:nvPr/>
        </p:nvSpPr>
        <p:spPr>
          <a:xfrm>
            <a:off x="7461838" y="1282519"/>
            <a:ext cx="594066" cy="21602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AU" sz="900" dirty="0" err="1"/>
              <a:t>Nginx</a:t>
            </a:r>
            <a:endParaRPr lang="en-AU" sz="900" dirty="0"/>
          </a:p>
        </p:txBody>
      </p:sp>
      <p:cxnSp>
        <p:nvCxnSpPr>
          <p:cNvPr id="105" name="Straight Arrow Connector 2564"/>
          <p:cNvCxnSpPr>
            <a:stCxn id="10" idx="3"/>
            <a:endCxn id="104" idx="1"/>
          </p:cNvCxnSpPr>
          <p:nvPr/>
        </p:nvCxnSpPr>
        <p:spPr>
          <a:xfrm>
            <a:off x="7226440" y="1386750"/>
            <a:ext cx="235398" cy="3781"/>
          </a:xfrm>
          <a:prstGeom prst="bentConnector3">
            <a:avLst>
              <a:gd name="adj1" fmla="val 50000"/>
            </a:avLst>
          </a:prstGeom>
          <a:ln>
            <a:headEnd type="triangle"/>
            <a:tailEnd type="triangle"/>
          </a:ln>
        </p:spPr>
        <p:style>
          <a:lnRef idx="2">
            <a:schemeClr val="accent3"/>
          </a:lnRef>
          <a:fillRef idx="0">
            <a:schemeClr val="accent3"/>
          </a:fillRef>
          <a:effectRef idx="1">
            <a:schemeClr val="accent3"/>
          </a:effectRef>
          <a:fontRef idx="minor">
            <a:schemeClr val="tx1"/>
          </a:fontRef>
        </p:style>
      </p:cxnSp>
      <p:cxnSp>
        <p:nvCxnSpPr>
          <p:cNvPr id="106" name="Straight Arrow Connector 105"/>
          <p:cNvCxnSpPr/>
          <p:nvPr/>
        </p:nvCxnSpPr>
        <p:spPr>
          <a:xfrm>
            <a:off x="5567660" y="2149238"/>
            <a:ext cx="0" cy="1048909"/>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114" name="Rectangle 113"/>
          <p:cNvSpPr/>
          <p:nvPr/>
        </p:nvSpPr>
        <p:spPr>
          <a:xfrm>
            <a:off x="6809841" y="3923279"/>
            <a:ext cx="498379"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Shipping</a:t>
            </a:r>
            <a:endParaRPr lang="en-US" sz="675" dirty="0"/>
          </a:p>
        </p:txBody>
      </p:sp>
      <p:cxnSp>
        <p:nvCxnSpPr>
          <p:cNvPr id="117" name="Shape 2581"/>
          <p:cNvCxnSpPr/>
          <p:nvPr/>
        </p:nvCxnSpPr>
        <p:spPr>
          <a:xfrm flipV="1">
            <a:off x="3030857" y="2747450"/>
            <a:ext cx="610592" cy="579233"/>
          </a:xfrm>
          <a:prstGeom prst="bentConnector3">
            <a:avLst>
              <a:gd name="adj1" fmla="val 50000"/>
            </a:avLst>
          </a:prstGeom>
          <a:ln>
            <a:headEnd type="triangle"/>
            <a:tailEnd type="triangle"/>
          </a:ln>
        </p:spPr>
        <p:style>
          <a:lnRef idx="2">
            <a:schemeClr val="accent2"/>
          </a:lnRef>
          <a:fillRef idx="0">
            <a:schemeClr val="accent2"/>
          </a:fillRef>
          <a:effectRef idx="1">
            <a:schemeClr val="accent2"/>
          </a:effectRef>
          <a:fontRef idx="minor">
            <a:schemeClr val="tx1"/>
          </a:fontRef>
        </p:style>
      </p:cxnSp>
      <p:sp>
        <p:nvSpPr>
          <p:cNvPr id="120" name="Rectangle 119"/>
          <p:cNvSpPr/>
          <p:nvPr/>
        </p:nvSpPr>
        <p:spPr>
          <a:xfrm>
            <a:off x="3635072" y="3919866"/>
            <a:ext cx="619337" cy="303523"/>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AU" sz="900" dirty="0"/>
              <a:t>Identity</a:t>
            </a:r>
          </a:p>
          <a:p>
            <a:pPr algn="ctr"/>
            <a:r>
              <a:rPr lang="en-AU" sz="900" dirty="0"/>
              <a:t>MS</a:t>
            </a:r>
          </a:p>
        </p:txBody>
      </p:sp>
      <p:cxnSp>
        <p:nvCxnSpPr>
          <p:cNvPr id="121" name="Shape 2581"/>
          <p:cNvCxnSpPr>
            <a:stCxn id="120" idx="1"/>
            <a:endCxn id="18" idx="2"/>
          </p:cNvCxnSpPr>
          <p:nvPr/>
        </p:nvCxnSpPr>
        <p:spPr>
          <a:xfrm rot="10800000" flipH="1">
            <a:off x="3635071" y="2800350"/>
            <a:ext cx="297061" cy="1271278"/>
          </a:xfrm>
          <a:prstGeom prst="bentConnector4">
            <a:avLst>
              <a:gd name="adj1" fmla="val -76954"/>
              <a:gd name="adj2" fmla="val 79030"/>
            </a:avLst>
          </a:prstGeom>
          <a:ln>
            <a:headEnd type="triangle"/>
            <a:tailEnd type="triangle"/>
          </a:ln>
        </p:spPr>
        <p:style>
          <a:lnRef idx="2">
            <a:schemeClr val="accent2"/>
          </a:lnRef>
          <a:fillRef idx="0">
            <a:schemeClr val="accent2"/>
          </a:fillRef>
          <a:effectRef idx="1">
            <a:schemeClr val="accent2"/>
          </a:effectRef>
          <a:fontRef idx="minor">
            <a:schemeClr val="tx1"/>
          </a:fontRef>
        </p:style>
      </p:cxnSp>
      <p:sp>
        <p:nvSpPr>
          <p:cNvPr id="46" name="TextBox 45"/>
          <p:cNvSpPr txBox="1"/>
          <p:nvPr/>
        </p:nvSpPr>
        <p:spPr>
          <a:xfrm>
            <a:off x="1807762" y="4521118"/>
            <a:ext cx="554126" cy="328423"/>
          </a:xfrm>
          <a:prstGeom prst="rect">
            <a:avLst/>
          </a:prstGeom>
          <a:noFill/>
        </p:spPr>
        <p:txBody>
          <a:bodyPr wrap="none" rtlCol="0">
            <a:spAutoFit/>
          </a:bodyPr>
          <a:lstStyle/>
          <a:p>
            <a:r>
              <a:rPr lang="en-US">
                <a:solidFill>
                  <a:srgbClr val="C00000"/>
                </a:solidFill>
              </a:rPr>
              <a:t>WAF</a:t>
            </a:r>
          </a:p>
        </p:txBody>
      </p:sp>
      <p:sp>
        <p:nvSpPr>
          <p:cNvPr id="138" name="Rectangle 137"/>
          <p:cNvSpPr/>
          <p:nvPr/>
        </p:nvSpPr>
        <p:spPr>
          <a:xfrm>
            <a:off x="7382808" y="3923278"/>
            <a:ext cx="536766" cy="312767"/>
          </a:xfrm>
          <a:prstGeom prst="rect">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r>
              <a:rPr lang="en-AU" sz="675" dirty="0"/>
              <a:t>Analytics</a:t>
            </a:r>
            <a:endParaRPr lang="en-US" sz="675" dirty="0"/>
          </a:p>
        </p:txBody>
      </p:sp>
      <p:sp>
        <p:nvSpPr>
          <p:cNvPr id="146" name="Rectangle 145"/>
          <p:cNvSpPr/>
          <p:nvPr/>
        </p:nvSpPr>
        <p:spPr>
          <a:xfrm>
            <a:off x="3234028" y="579876"/>
            <a:ext cx="45719" cy="3960994"/>
          </a:xfrm>
          <a:prstGeom prst="rect">
            <a:avLst/>
          </a:prstGeom>
          <a:solidFill>
            <a:srgbClr val="C00000"/>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AU" sz="900" dirty="0"/>
          </a:p>
        </p:txBody>
      </p:sp>
    </p:spTree>
    <p:extLst>
      <p:ext uri="{BB962C8B-B14F-4D97-AF65-F5344CB8AC3E}">
        <p14:creationId xmlns:p14="http://schemas.microsoft.com/office/powerpoint/2010/main" val="1081494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p:cNvSpPr>
            <a:spLocks noGrp="1" noChangeArrowheads="1"/>
          </p:cNvSpPr>
          <p:nvPr>
            <p:ph type="title"/>
          </p:nvPr>
        </p:nvSpPr>
        <p:spPr>
          <a:xfrm>
            <a:off x="358776" y="162135"/>
            <a:ext cx="7360072" cy="309578"/>
          </a:xfrm>
          <a:noFill/>
        </p:spPr>
        <p:txBody>
          <a:bodyPr lIns="29848" tIns="29848" rIns="29848" bIns="29848" anchor="ctr"/>
          <a:lstStyle/>
          <a:p>
            <a:pPr defTabSz="734693"/>
            <a:r>
              <a:rPr lang="en-US" dirty="0"/>
              <a:t>Architecture has 3 main Common Themes</a:t>
            </a:r>
          </a:p>
        </p:txBody>
      </p:sp>
      <p:sp>
        <p:nvSpPr>
          <p:cNvPr id="185347" name="Rectangle 3"/>
          <p:cNvSpPr>
            <a:spLocks noGrp="1" noChangeArrowheads="1"/>
          </p:cNvSpPr>
          <p:nvPr>
            <p:ph type="body" sz="quarter" idx="14"/>
          </p:nvPr>
        </p:nvSpPr>
        <p:spPr>
          <a:xfrm>
            <a:off x="790293" y="1542290"/>
            <a:ext cx="7151632" cy="1581054"/>
          </a:xfrm>
          <a:noFill/>
        </p:spPr>
        <p:txBody>
          <a:bodyPr lIns="65437" tIns="32144" rIns="65437" bIns="32144"/>
          <a:lstStyle/>
          <a:p>
            <a:pPr marL="668888" lvl="1" indent="-342900" defTabSz="734693">
              <a:lnSpc>
                <a:spcPct val="75000"/>
              </a:lnSpc>
              <a:buFont typeface="+mj-lt"/>
              <a:buAutoNum type="arabicPeriod"/>
            </a:pPr>
            <a:r>
              <a:rPr lang="en-US" sz="2400" dirty="0"/>
              <a:t>Done for a Purpose</a:t>
            </a:r>
          </a:p>
          <a:p>
            <a:pPr marL="668888" lvl="1" indent="-342900" defTabSz="734693">
              <a:lnSpc>
                <a:spcPct val="75000"/>
              </a:lnSpc>
              <a:buFont typeface="+mj-lt"/>
              <a:buAutoNum type="arabicPeriod"/>
            </a:pPr>
            <a:r>
              <a:rPr lang="en-US" sz="2400" dirty="0"/>
              <a:t>Structure and Organization</a:t>
            </a:r>
          </a:p>
          <a:p>
            <a:pPr marL="668888" lvl="1" indent="-342900" defTabSz="734693">
              <a:lnSpc>
                <a:spcPct val="75000"/>
              </a:lnSpc>
              <a:buFont typeface="+mj-lt"/>
              <a:buAutoNum type="arabicPeriod"/>
            </a:pPr>
            <a:r>
              <a:rPr lang="en-US" sz="2400" dirty="0"/>
              <a:t>Done to the Degree Required</a:t>
            </a:r>
          </a:p>
        </p:txBody>
      </p:sp>
    </p:spTree>
    <p:extLst>
      <p:ext uri="{BB962C8B-B14F-4D97-AF65-F5344CB8AC3E}">
        <p14:creationId xmlns:p14="http://schemas.microsoft.com/office/powerpoint/2010/main" val="1741110111"/>
      </p:ext>
    </p:extLst>
  </p:cSld>
  <p:clrMapOvr>
    <a:masterClrMapping/>
  </p:clrMapOvr>
  <p:transition>
    <p:wipe dir="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Views </a:t>
            </a:r>
            <a:r>
              <a:rPr lang="mr-IN" dirty="0"/>
              <a:t>–</a:t>
            </a:r>
            <a:r>
              <a:rPr lang="en-US" dirty="0"/>
              <a:t> Context and Scope</a:t>
            </a: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329039" y="634980"/>
            <a:ext cx="3871253" cy="2145271"/>
          </a:xfrm>
          <a:prstGeom prst="rect">
            <a:avLst/>
          </a:prstGeom>
        </p:spPr>
      </p:pic>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4497658" y="2299534"/>
            <a:ext cx="4288960" cy="2396598"/>
          </a:xfrm>
          <a:prstGeom prst="rect">
            <a:avLst/>
          </a:prstGeom>
          <a:ln w="12700">
            <a:solidFill>
              <a:schemeClr val="tx2"/>
            </a:solidFill>
          </a:ln>
        </p:spPr>
      </p:pic>
      <p:sp>
        <p:nvSpPr>
          <p:cNvPr id="5" name="Rectangle 4"/>
          <p:cNvSpPr/>
          <p:nvPr/>
        </p:nvSpPr>
        <p:spPr>
          <a:xfrm>
            <a:off x="433116" y="2753303"/>
            <a:ext cx="3663097" cy="1815882"/>
          </a:xfrm>
          <a:prstGeom prst="rect">
            <a:avLst/>
          </a:prstGeom>
        </p:spPr>
        <p:txBody>
          <a:bodyPr wrap="square">
            <a:spAutoFit/>
          </a:bodyPr>
          <a:lstStyle/>
          <a:p>
            <a:pPr>
              <a:spcAft>
                <a:spcPts val="0"/>
              </a:spcAft>
            </a:pPr>
            <a:r>
              <a:rPr lang="en-US" sz="1400" dirty="0">
                <a:latin typeface="Calibri" charset="0"/>
                <a:ea typeface="Calibri" charset="0"/>
                <a:cs typeface="Times New Roman" charset="0"/>
              </a:rPr>
              <a:t>The Solution Context artefact helps define the scope of the system at an early stage in the project. </a:t>
            </a:r>
          </a:p>
          <a:p>
            <a:pPr marL="285750" indent="-285750">
              <a:spcAft>
                <a:spcPts val="0"/>
              </a:spcAft>
              <a:buFont typeface="Arial" charset="0"/>
              <a:buChar char="•"/>
            </a:pPr>
            <a:r>
              <a:rPr lang="en-US" sz="1400" dirty="0">
                <a:latin typeface="Calibri" charset="0"/>
                <a:ea typeface="Calibri" charset="0"/>
                <a:cs typeface="Times New Roman" charset="0"/>
              </a:rPr>
              <a:t>Used amongst the key stakeholders to set expectations, gain agreement on the scope and assist in delineating the project team and client responsibilities.</a:t>
            </a:r>
          </a:p>
          <a:p>
            <a:pPr marL="285750" indent="-285750">
              <a:spcAft>
                <a:spcPts val="0"/>
              </a:spcAft>
              <a:buFont typeface="Arial" charset="0"/>
              <a:buChar char="•"/>
            </a:pPr>
            <a:r>
              <a:rPr lang="en-US" sz="1400" dirty="0">
                <a:effectLst/>
                <a:latin typeface="Calibri" charset="0"/>
                <a:ea typeface="Calibri" charset="0"/>
                <a:cs typeface="Times New Roman" charset="0"/>
              </a:rPr>
              <a:t>Can be developed Iteratively</a:t>
            </a:r>
            <a:endParaRPr lang="en-GB" sz="1400" dirty="0">
              <a:effectLst/>
              <a:latin typeface="Calibri" charset="0"/>
              <a:ea typeface="Calibri" charset="0"/>
              <a:cs typeface="Times New Roman" charset="0"/>
            </a:endParaRPr>
          </a:p>
        </p:txBody>
      </p:sp>
      <p:sp>
        <p:nvSpPr>
          <p:cNvPr id="8" name="Rectangle 7"/>
          <p:cNvSpPr/>
          <p:nvPr/>
        </p:nvSpPr>
        <p:spPr>
          <a:xfrm>
            <a:off x="4497658" y="642701"/>
            <a:ext cx="4288960" cy="1600438"/>
          </a:xfrm>
          <a:prstGeom prst="rect">
            <a:avLst/>
          </a:prstGeom>
        </p:spPr>
        <p:txBody>
          <a:bodyPr wrap="square">
            <a:spAutoFit/>
          </a:bodyPr>
          <a:lstStyle/>
          <a:p>
            <a:pPr>
              <a:spcAft>
                <a:spcPts val="0"/>
              </a:spcAft>
            </a:pPr>
            <a:r>
              <a:rPr lang="en-US" sz="1400" dirty="0">
                <a:latin typeface="Calibri" charset="0"/>
                <a:ea typeface="Calibri" charset="0"/>
                <a:cs typeface="Times New Roman" charset="0"/>
              </a:rPr>
              <a:t>A Use Case Diagram describes the scope from point of view of the various users of the system and how they achieve their goals. </a:t>
            </a:r>
          </a:p>
          <a:p>
            <a:pPr marL="285750" indent="-285750">
              <a:spcAft>
                <a:spcPts val="0"/>
              </a:spcAft>
              <a:buFont typeface="Arial" charset="0"/>
              <a:buChar char="•"/>
            </a:pPr>
            <a:r>
              <a:rPr lang="en-US" sz="1400" dirty="0">
                <a:latin typeface="Calibri" charset="0"/>
                <a:ea typeface="Calibri" charset="0"/>
                <a:cs typeface="Times New Roman" charset="0"/>
              </a:rPr>
              <a:t>Shows how actors use the system or how they are are impacted.</a:t>
            </a:r>
          </a:p>
          <a:p>
            <a:pPr marL="285750" indent="-285750">
              <a:spcAft>
                <a:spcPts val="0"/>
              </a:spcAft>
              <a:buFont typeface="Arial" charset="0"/>
              <a:buChar char="•"/>
            </a:pPr>
            <a:r>
              <a:rPr lang="en-US" sz="1400" dirty="0">
                <a:latin typeface="Calibri" charset="0"/>
                <a:ea typeface="Calibri" charset="0"/>
                <a:cs typeface="Times New Roman" charset="0"/>
              </a:rPr>
              <a:t>Provides some visibility into the system explaining the systems capabilities.  </a:t>
            </a:r>
            <a:endParaRPr lang="en-GB" sz="1400" dirty="0">
              <a:effectLst/>
              <a:latin typeface="Calibri" charset="0"/>
              <a:ea typeface="Calibri" charset="0"/>
              <a:cs typeface="Times New Roman" charset="0"/>
            </a:endParaRPr>
          </a:p>
        </p:txBody>
      </p:sp>
    </p:spTree>
    <p:extLst>
      <p:ext uri="{BB962C8B-B14F-4D97-AF65-F5344CB8AC3E}">
        <p14:creationId xmlns:p14="http://schemas.microsoft.com/office/powerpoint/2010/main" val="171707732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175" dirty="0"/>
              <a:t>Application Structure View - Example</a:t>
            </a:r>
            <a:endParaRPr lang="en-US" sz="2025" dirty="0"/>
          </a:p>
        </p:txBody>
      </p:sp>
      <p:pic>
        <p:nvPicPr>
          <p:cNvPr id="4" name="Picture 3" descr="HighLevelPackages.bmp"/>
          <p:cNvPicPr>
            <a:picLocks noChangeAspect="1"/>
          </p:cNvPicPr>
          <p:nvPr/>
        </p:nvPicPr>
        <p:blipFill>
          <a:blip r:embed="rId3" cstate="print"/>
          <a:stretch>
            <a:fillRect/>
          </a:stretch>
        </p:blipFill>
        <p:spPr>
          <a:xfrm>
            <a:off x="1139849" y="874044"/>
            <a:ext cx="6707556" cy="1894841"/>
          </a:xfrm>
          <a:prstGeom prst="rect">
            <a:avLst/>
          </a:prstGeom>
        </p:spPr>
      </p:pic>
      <p:pic>
        <p:nvPicPr>
          <p:cNvPr id="5" name="Picture 4" descr="DomainModel.bmp"/>
          <p:cNvPicPr>
            <a:picLocks noChangeAspect="1"/>
          </p:cNvPicPr>
          <p:nvPr/>
        </p:nvPicPr>
        <p:blipFill>
          <a:blip r:embed="rId4" cstate="print"/>
          <a:stretch>
            <a:fillRect/>
          </a:stretch>
        </p:blipFill>
        <p:spPr>
          <a:xfrm>
            <a:off x="4850626" y="3071052"/>
            <a:ext cx="2691527" cy="1619543"/>
          </a:xfrm>
          <a:prstGeom prst="rect">
            <a:avLst/>
          </a:prstGeom>
        </p:spPr>
      </p:pic>
      <p:pic>
        <p:nvPicPr>
          <p:cNvPr id="6" name="Picture 5" descr="WebPackages.bmp"/>
          <p:cNvPicPr>
            <a:picLocks noChangeAspect="1"/>
          </p:cNvPicPr>
          <p:nvPr/>
        </p:nvPicPr>
        <p:blipFill>
          <a:blip r:embed="rId5" cstate="print"/>
          <a:stretch>
            <a:fillRect/>
          </a:stretch>
        </p:blipFill>
        <p:spPr>
          <a:xfrm>
            <a:off x="1228497" y="2994421"/>
            <a:ext cx="2856424" cy="1696172"/>
          </a:xfrm>
          <a:prstGeom prst="rect">
            <a:avLst/>
          </a:prstGeom>
        </p:spPr>
      </p:pic>
      <p:cxnSp>
        <p:nvCxnSpPr>
          <p:cNvPr id="8" name="Straight Arrow Connector 7"/>
          <p:cNvCxnSpPr/>
          <p:nvPr/>
        </p:nvCxnSpPr>
        <p:spPr>
          <a:xfrm>
            <a:off x="2389434" y="2768884"/>
            <a:ext cx="2461191" cy="471659"/>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1530966" y="2768884"/>
            <a:ext cx="765594" cy="348971"/>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5872253" y="822600"/>
            <a:ext cx="1848859" cy="416213"/>
          </a:xfrm>
          <a:prstGeom prst="rect">
            <a:avLst/>
          </a:prstGeom>
          <a:noFill/>
        </p:spPr>
        <p:txBody>
          <a:bodyPr wrap="none" lIns="61414" tIns="30707" rIns="61414" bIns="30707" rtlCol="0">
            <a:spAutoFit/>
          </a:bodyPr>
          <a:lstStyle/>
          <a:p>
            <a:r>
              <a:rPr lang="en-US" sz="1151" b="1" dirty="0">
                <a:solidFill>
                  <a:srgbClr val="44484F"/>
                </a:solidFill>
                <a:latin typeface="Arial"/>
                <a:cs typeface="Arial"/>
              </a:rPr>
              <a:t>UML Package Diagram</a:t>
            </a:r>
          </a:p>
          <a:p>
            <a:r>
              <a:rPr lang="en-US" sz="1151" b="1" dirty="0">
                <a:solidFill>
                  <a:srgbClr val="44484F"/>
                </a:solidFill>
                <a:latin typeface="Arial"/>
                <a:cs typeface="Arial"/>
              </a:rPr>
              <a:t>A static view of the code</a:t>
            </a:r>
          </a:p>
        </p:txBody>
      </p:sp>
    </p:spTree>
    <p:extLst>
      <p:ext uri="{BB962C8B-B14F-4D97-AF65-F5344CB8AC3E}">
        <p14:creationId xmlns:p14="http://schemas.microsoft.com/office/powerpoint/2010/main" val="8042314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a:noFill/>
        </p:spPr>
        <p:txBody>
          <a:bodyPr vert="horz" wrap="square" lIns="32424" tIns="32424" rIns="32424" bIns="32424" rtlCol="0" anchor="ctr" anchorCtr="0">
            <a:normAutofit fontScale="90000"/>
          </a:bodyPr>
          <a:lstStyle/>
          <a:p>
            <a:pPr defTabSz="798116"/>
            <a:r>
              <a:rPr lang="en-US" sz="1875" dirty="0"/>
              <a:t>Application Configuration View – Runtime Deployment - Example</a:t>
            </a:r>
          </a:p>
        </p:txBody>
      </p:sp>
      <p:sp>
        <p:nvSpPr>
          <p:cNvPr id="865283" name="Rectangle 3"/>
          <p:cNvSpPr>
            <a:spLocks noChangeArrowheads="1"/>
          </p:cNvSpPr>
          <p:nvPr/>
        </p:nvSpPr>
        <p:spPr bwMode="auto">
          <a:xfrm>
            <a:off x="2555975" y="139304"/>
            <a:ext cx="7429500" cy="0"/>
          </a:xfrm>
          <a:prstGeom prst="rect">
            <a:avLst/>
          </a:prstGeom>
          <a:noFill/>
          <a:ln w="9525">
            <a:noFill/>
            <a:miter lim="800000"/>
            <a:headEnd/>
            <a:tailEnd/>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865284" name="Rectangle 4"/>
          <p:cNvSpPr>
            <a:spLocks noChangeArrowheads="1"/>
          </p:cNvSpPr>
          <p:nvPr/>
        </p:nvSpPr>
        <p:spPr bwMode="auto">
          <a:xfrm>
            <a:off x="2250281" y="1496616"/>
            <a:ext cx="7429500" cy="0"/>
          </a:xfrm>
          <a:prstGeom prst="rect">
            <a:avLst/>
          </a:prstGeom>
          <a:noFill/>
          <a:ln w="9525">
            <a:noFill/>
            <a:miter lim="800000"/>
            <a:headEnd/>
            <a:tailEnd/>
          </a:ln>
          <a:effectLst>
            <a:prstShdw prst="shdw17" dist="17961" dir="2700000">
              <a:schemeClr val="accent1">
                <a:gamma/>
                <a:shade val="60000"/>
                <a:invGamma/>
              </a:schemeClr>
            </a:prstShdw>
          </a:effectLst>
        </p:spPr>
        <p:txBody>
          <a:bodyPr wrap="none" lIns="71831" tIns="35916" rIns="71831" bIns="35916" anchor="ctr"/>
          <a:lstStyle/>
          <a:p>
            <a:pPr>
              <a:defRPr/>
            </a:pPr>
            <a:endParaRPr lang="en-AU" sz="1575" dirty="0">
              <a:latin typeface="SunSans-Demi" pitchFamily="2" charset="0"/>
            </a:endParaRPr>
          </a:p>
        </p:txBody>
      </p:sp>
      <p:sp>
        <p:nvSpPr>
          <p:cNvPr id="865285" name="Rectangle 5"/>
          <p:cNvSpPr>
            <a:spLocks noChangeArrowheads="1"/>
          </p:cNvSpPr>
          <p:nvPr/>
        </p:nvSpPr>
        <p:spPr bwMode="auto">
          <a:xfrm>
            <a:off x="1529260" y="3921920"/>
            <a:ext cx="2909888" cy="250136"/>
          </a:xfrm>
          <a:prstGeom prst="rect">
            <a:avLst/>
          </a:prstGeom>
          <a:noFill/>
          <a:ln w="9525">
            <a:noFill/>
            <a:miter lim="800000"/>
            <a:headEnd/>
            <a:tailEnd/>
          </a:ln>
          <a:effectLst>
            <a:prstShdw prst="shdw17" dist="17961" dir="2700000">
              <a:schemeClr val="accent1">
                <a:gamma/>
                <a:shade val="60000"/>
                <a:invGamma/>
              </a:schemeClr>
            </a:prstShdw>
          </a:effectLst>
        </p:spPr>
        <p:txBody>
          <a:bodyPr lIns="72329" tIns="36165" rIns="72329" bIns="36165">
            <a:spAutoFit/>
          </a:bodyPr>
          <a:lstStyle/>
          <a:p>
            <a:pPr algn="ctr" eaLnBrk="0" hangingPunct="0">
              <a:lnSpc>
                <a:spcPct val="100000"/>
              </a:lnSpc>
              <a:defRPr/>
            </a:pPr>
            <a:r>
              <a:rPr lang="en-US" sz="1151">
                <a:latin typeface="+mj-lt"/>
              </a:rPr>
              <a:t>UML Deployment Diagram</a:t>
            </a:r>
          </a:p>
        </p:txBody>
      </p:sp>
      <p:graphicFrame>
        <p:nvGraphicFramePr>
          <p:cNvPr id="9218" name="Object 7"/>
          <p:cNvGraphicFramePr>
            <a:graphicFrameLocks noChangeAspect="1"/>
          </p:cNvGraphicFramePr>
          <p:nvPr>
            <p:extLst/>
          </p:nvPr>
        </p:nvGraphicFramePr>
        <p:xfrm>
          <a:off x="1135621" y="764050"/>
          <a:ext cx="6772994" cy="3881201"/>
        </p:xfrm>
        <a:graphic>
          <a:graphicData uri="http://schemas.openxmlformats.org/presentationml/2006/ole">
            <mc:AlternateContent xmlns:mc="http://schemas.openxmlformats.org/markup-compatibility/2006">
              <mc:Choice xmlns:v="urn:schemas-microsoft-com:vml" Requires="v">
                <p:oleObj spid="_x0000_s1265" name="VISIO" r:id="rId4" imgW="9809640" imgH="6089040" progId="Visio.Drawing.11">
                  <p:embed/>
                </p:oleObj>
              </mc:Choice>
              <mc:Fallback>
                <p:oleObj name="VISIO" r:id="rId4" imgW="9809640" imgH="6089040"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5621" y="764050"/>
                        <a:ext cx="6772994" cy="3881201"/>
                      </a:xfrm>
                      <a:prstGeom prst="rect">
                        <a:avLst/>
                      </a:prstGeom>
                      <a:noFill/>
                      <a:ln>
                        <a:noFill/>
                      </a:ln>
                      <a:effectLst/>
                      <a:extLst/>
                    </p:spPr>
                  </p:pic>
                </p:oleObj>
              </mc:Fallback>
            </mc:AlternateContent>
          </a:graphicData>
        </a:graphic>
      </p:graphicFrame>
    </p:spTree>
    <p:extLst>
      <p:ext uri="{BB962C8B-B14F-4D97-AF65-F5344CB8AC3E}">
        <p14:creationId xmlns:p14="http://schemas.microsoft.com/office/powerpoint/2010/main" val="456006774"/>
      </p:ext>
    </p:extLst>
  </p:cSld>
  <p:clrMapOvr>
    <a:masterClrMapping/>
  </p:clrMapOvr>
  <p:transition>
    <p:wipe dir="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55" name="Elbow Connector 454"/>
          <p:cNvCxnSpPr>
            <a:stCxn id="484" idx="2"/>
            <a:endCxn id="428" idx="2"/>
          </p:cNvCxnSpPr>
          <p:nvPr/>
        </p:nvCxnSpPr>
        <p:spPr>
          <a:xfrm rot="5400000" flipH="1" flipV="1">
            <a:off x="5304285" y="636561"/>
            <a:ext cx="57564" cy="4908953"/>
          </a:xfrm>
          <a:prstGeom prst="bentConnector3">
            <a:avLst>
              <a:gd name="adj1" fmla="val -397123"/>
            </a:avLst>
          </a:prstGeom>
          <a:ln w="22225">
            <a:tailEnd type="arrow"/>
          </a:ln>
        </p:spPr>
        <p:style>
          <a:lnRef idx="2">
            <a:schemeClr val="accent2"/>
          </a:lnRef>
          <a:fillRef idx="0">
            <a:schemeClr val="accent2"/>
          </a:fillRef>
          <a:effectRef idx="1">
            <a:schemeClr val="accent2"/>
          </a:effectRef>
          <a:fontRef idx="minor">
            <a:schemeClr val="tx1"/>
          </a:fontRef>
        </p:style>
      </p:cxnSp>
      <p:cxnSp>
        <p:nvCxnSpPr>
          <p:cNvPr id="457" name="Elbow Connector 456"/>
          <p:cNvCxnSpPr>
            <a:stCxn id="3" idx="2"/>
            <a:endCxn id="422" idx="2"/>
          </p:cNvCxnSpPr>
          <p:nvPr/>
        </p:nvCxnSpPr>
        <p:spPr>
          <a:xfrm rot="5400000" flipH="1" flipV="1">
            <a:off x="7245124" y="1830759"/>
            <a:ext cx="78693" cy="2541687"/>
          </a:xfrm>
          <a:prstGeom prst="bentConnector3">
            <a:avLst>
              <a:gd name="adj1" fmla="val -265773"/>
            </a:avLst>
          </a:prstGeom>
          <a:ln w="22225">
            <a:tailEnd type="arrow"/>
          </a:ln>
        </p:spPr>
        <p:style>
          <a:lnRef idx="2">
            <a:schemeClr val="accent2"/>
          </a:lnRef>
          <a:fillRef idx="0">
            <a:schemeClr val="accent2"/>
          </a:fillRef>
          <a:effectRef idx="1">
            <a:schemeClr val="accent2"/>
          </a:effectRef>
          <a:fontRef idx="minor">
            <a:schemeClr val="tx1"/>
          </a:fontRef>
        </p:style>
      </p:cxnSp>
      <p:cxnSp>
        <p:nvCxnSpPr>
          <p:cNvPr id="1023" name="Elbow Connector 1022"/>
          <p:cNvCxnSpPr>
            <a:stCxn id="435" idx="2"/>
            <a:endCxn id="428" idx="2"/>
          </p:cNvCxnSpPr>
          <p:nvPr/>
        </p:nvCxnSpPr>
        <p:spPr>
          <a:xfrm rot="5400000" flipH="1" flipV="1">
            <a:off x="6043404" y="1395084"/>
            <a:ext cx="76968" cy="3411311"/>
          </a:xfrm>
          <a:prstGeom prst="bentConnector3">
            <a:avLst>
              <a:gd name="adj1" fmla="val -278049"/>
            </a:avLst>
          </a:prstGeom>
          <a:ln w="22225">
            <a:tailEnd type="arrow"/>
          </a:ln>
        </p:spPr>
        <p:style>
          <a:lnRef idx="2">
            <a:schemeClr val="accent2"/>
          </a:lnRef>
          <a:fillRef idx="0">
            <a:schemeClr val="accent2"/>
          </a:fillRef>
          <a:effectRef idx="1">
            <a:schemeClr val="accent2"/>
          </a:effectRef>
          <a:fontRef idx="minor">
            <a:schemeClr val="tx1"/>
          </a:fontRef>
        </p:style>
      </p:cxnSp>
      <p:sp>
        <p:nvSpPr>
          <p:cNvPr id="2" name="Title 1"/>
          <p:cNvSpPr>
            <a:spLocks noGrp="1"/>
          </p:cNvSpPr>
          <p:nvPr>
            <p:ph type="title"/>
          </p:nvPr>
        </p:nvSpPr>
        <p:spPr/>
        <p:txBody>
          <a:bodyPr/>
          <a:lstStyle/>
          <a:p>
            <a:r>
              <a:rPr lang="en-US" dirty="0"/>
              <a:t>Network Configuration </a:t>
            </a:r>
            <a:r>
              <a:rPr lang="en-AU" dirty="0"/>
              <a:t>+</a:t>
            </a:r>
            <a:r>
              <a:rPr lang="en-US" dirty="0"/>
              <a:t> Tiers across Security zones</a:t>
            </a:r>
          </a:p>
        </p:txBody>
      </p:sp>
      <p:sp>
        <p:nvSpPr>
          <p:cNvPr id="4" name="Rectangle 3"/>
          <p:cNvSpPr/>
          <p:nvPr/>
        </p:nvSpPr>
        <p:spPr>
          <a:xfrm>
            <a:off x="2923369" y="2067805"/>
            <a:ext cx="970018" cy="192103"/>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en-AU" sz="800">
                <a:solidFill>
                  <a:schemeClr val="tx1"/>
                </a:solidFill>
              </a:rPr>
              <a:t>Proxy</a:t>
            </a:r>
            <a:endParaRPr lang="en-US" sz="800" dirty="0">
              <a:solidFill>
                <a:schemeClr val="tx1"/>
              </a:solidFill>
            </a:endParaRPr>
          </a:p>
        </p:txBody>
      </p:sp>
      <p:pic>
        <p:nvPicPr>
          <p:cNvPr id="421" name="Picture 862" descr="1194983cloud.png"/>
          <p:cNvPicPr>
            <a:picLocks noChangeAspect="1"/>
          </p:cNvPicPr>
          <p:nvPr/>
        </p:nvPicPr>
        <p:blipFill>
          <a:blip r:embed="rId3" cstate="print"/>
          <a:srcRect/>
          <a:stretch>
            <a:fillRect/>
          </a:stretch>
        </p:blipFill>
        <p:spPr bwMode="auto">
          <a:xfrm>
            <a:off x="4114934" y="609739"/>
            <a:ext cx="720749" cy="504056"/>
          </a:xfrm>
          <a:prstGeom prst="rect">
            <a:avLst/>
          </a:prstGeom>
          <a:noFill/>
          <a:ln w="9525">
            <a:noFill/>
            <a:miter lim="800000"/>
            <a:headEnd/>
            <a:tailEnd/>
          </a:ln>
        </p:spPr>
      </p:pic>
      <p:sp>
        <p:nvSpPr>
          <p:cNvPr id="422" name="Rectangle 421"/>
          <p:cNvSpPr/>
          <p:nvPr/>
        </p:nvSpPr>
        <p:spPr>
          <a:xfrm>
            <a:off x="8201463" y="2634202"/>
            <a:ext cx="707704" cy="428054"/>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en-AU" sz="800" dirty="0"/>
              <a:t>Mail Gateway </a:t>
            </a:r>
            <a:endParaRPr lang="en-US" sz="800" dirty="0"/>
          </a:p>
        </p:txBody>
      </p:sp>
      <p:sp>
        <p:nvSpPr>
          <p:cNvPr id="424" name="Rectangle 423"/>
          <p:cNvSpPr/>
          <p:nvPr/>
        </p:nvSpPr>
        <p:spPr>
          <a:xfrm>
            <a:off x="4885580" y="2075292"/>
            <a:ext cx="983647" cy="192103"/>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en-AU" sz="800" dirty="0">
                <a:solidFill>
                  <a:schemeClr val="tx1"/>
                </a:solidFill>
              </a:rPr>
              <a:t>Proxy</a:t>
            </a:r>
            <a:endParaRPr lang="en-US" sz="800" dirty="0">
              <a:solidFill>
                <a:schemeClr val="tx1"/>
              </a:solidFill>
            </a:endParaRPr>
          </a:p>
        </p:txBody>
      </p:sp>
      <p:sp>
        <p:nvSpPr>
          <p:cNvPr id="425" name="Rectangle 424"/>
          <p:cNvSpPr/>
          <p:nvPr/>
        </p:nvSpPr>
        <p:spPr>
          <a:xfrm>
            <a:off x="3895167" y="1592574"/>
            <a:ext cx="1169567" cy="183428"/>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en-AU" sz="800" dirty="0"/>
              <a:t>Load Balancer</a:t>
            </a:r>
            <a:endParaRPr lang="en-US" sz="800" dirty="0"/>
          </a:p>
        </p:txBody>
      </p:sp>
      <p:grpSp>
        <p:nvGrpSpPr>
          <p:cNvPr id="978" name="Group 977"/>
          <p:cNvGrpSpPr/>
          <p:nvPr/>
        </p:nvGrpSpPr>
        <p:grpSpPr>
          <a:xfrm>
            <a:off x="5428844" y="2586063"/>
            <a:ext cx="1169567" cy="554886"/>
            <a:chOff x="5428844" y="2714655"/>
            <a:chExt cx="1169567" cy="554886"/>
          </a:xfrm>
        </p:grpSpPr>
        <p:sp>
          <p:nvSpPr>
            <p:cNvPr id="3" name="Rectangle 2"/>
            <p:cNvSpPr/>
            <p:nvPr/>
          </p:nvSpPr>
          <p:spPr>
            <a:xfrm>
              <a:off x="5428844" y="2714655"/>
              <a:ext cx="1169567" cy="554886"/>
            </a:xfrm>
            <a:prstGeom prst="rect">
              <a:avLst/>
            </a:prstGeom>
          </p:spPr>
          <p:style>
            <a:lnRef idx="1">
              <a:schemeClr val="accent5"/>
            </a:lnRef>
            <a:fillRef idx="2">
              <a:schemeClr val="accent5"/>
            </a:fillRef>
            <a:effectRef idx="1">
              <a:schemeClr val="accent5"/>
            </a:effectRef>
            <a:fontRef idx="minor">
              <a:schemeClr val="dk1"/>
            </a:fontRef>
          </p:style>
          <p:txBody>
            <a:bodyPr/>
            <a:lstStyle/>
            <a:p>
              <a:pPr algn="ctr" fontAlgn="auto">
                <a:spcBef>
                  <a:spcPts val="0"/>
                </a:spcBef>
                <a:spcAft>
                  <a:spcPts val="0"/>
                </a:spcAft>
                <a:defRPr/>
              </a:pPr>
              <a:r>
                <a:rPr lang="en-AU" sz="800" dirty="0">
                  <a:solidFill>
                    <a:schemeClr val="tx1"/>
                  </a:solidFill>
                </a:rPr>
                <a:t>Host VM /  Firewall</a:t>
              </a:r>
              <a:endParaRPr lang="en-US" sz="800" dirty="0">
                <a:solidFill>
                  <a:schemeClr val="tx1"/>
                </a:solidFill>
              </a:endParaRPr>
            </a:p>
          </p:txBody>
        </p:sp>
        <p:sp>
          <p:nvSpPr>
            <p:cNvPr id="426" name="Rectangle 425"/>
            <p:cNvSpPr/>
            <p:nvPr/>
          </p:nvSpPr>
          <p:spPr>
            <a:xfrm>
              <a:off x="5584786" y="2900600"/>
              <a:ext cx="857683" cy="318111"/>
            </a:xfrm>
            <a:prstGeom prst="rect">
              <a:avLst/>
            </a:prstGeom>
          </p:spPr>
          <p:style>
            <a:lnRef idx="1">
              <a:schemeClr val="accent1"/>
            </a:lnRef>
            <a:fillRef idx="2">
              <a:schemeClr val="accent1"/>
            </a:fillRef>
            <a:effectRef idx="1">
              <a:schemeClr val="accent1"/>
            </a:effectRef>
            <a:fontRef idx="minor">
              <a:schemeClr val="dk1"/>
            </a:fontRef>
          </p:style>
          <p:txBody>
            <a:bodyPr/>
            <a:lstStyle/>
            <a:p>
              <a:pPr algn="ctr" fontAlgn="auto">
                <a:spcBef>
                  <a:spcPts val="0"/>
                </a:spcBef>
                <a:spcAft>
                  <a:spcPts val="0"/>
                </a:spcAft>
                <a:defRPr/>
              </a:pPr>
              <a:r>
                <a:rPr lang="en-AU" sz="800" dirty="0">
                  <a:solidFill>
                    <a:schemeClr val="tx1"/>
                  </a:solidFill>
                </a:rPr>
                <a:t>Portal Jetty Server</a:t>
              </a:r>
              <a:endParaRPr lang="en-US" sz="800" dirty="0">
                <a:solidFill>
                  <a:schemeClr val="tx1"/>
                </a:solidFill>
              </a:endParaRPr>
            </a:p>
          </p:txBody>
        </p:sp>
      </p:grpSp>
      <p:sp>
        <p:nvSpPr>
          <p:cNvPr id="427" name="Flowchart: Magnetic Disk 850"/>
          <p:cNvSpPr/>
          <p:nvPr/>
        </p:nvSpPr>
        <p:spPr>
          <a:xfrm>
            <a:off x="3936003" y="4135702"/>
            <a:ext cx="857683" cy="648072"/>
          </a:xfrm>
          <a:prstGeom prst="flowChartMagneticDisk">
            <a:avLst/>
          </a:prstGeom>
          <a:ln/>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en-AU" sz="800" dirty="0">
                <a:solidFill>
                  <a:schemeClr val="tx1"/>
                </a:solidFill>
              </a:rPr>
              <a:t>Portal DB</a:t>
            </a:r>
            <a:endParaRPr lang="en-US" sz="800" dirty="0">
              <a:solidFill>
                <a:schemeClr val="tx1"/>
              </a:solidFill>
            </a:endParaRPr>
          </a:p>
        </p:txBody>
      </p:sp>
      <p:sp>
        <p:nvSpPr>
          <p:cNvPr id="428" name="Rectangle 427"/>
          <p:cNvSpPr/>
          <p:nvPr/>
        </p:nvSpPr>
        <p:spPr>
          <a:xfrm>
            <a:off x="7435549" y="2630208"/>
            <a:ext cx="703989" cy="432048"/>
          </a:xfrm>
          <a:prstGeom prst="rect">
            <a:avLst/>
          </a:prstGeom>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en-AU" sz="800" dirty="0"/>
              <a:t> ESB</a:t>
            </a:r>
            <a:endParaRPr lang="en-US" sz="800" dirty="0"/>
          </a:p>
        </p:txBody>
      </p:sp>
      <p:cxnSp>
        <p:nvCxnSpPr>
          <p:cNvPr id="429" name="Straight Connector 428"/>
          <p:cNvCxnSpPr/>
          <p:nvPr/>
        </p:nvCxnSpPr>
        <p:spPr>
          <a:xfrm>
            <a:off x="662205" y="1232188"/>
            <a:ext cx="8109001" cy="0"/>
          </a:xfrm>
          <a:prstGeom prst="line">
            <a:avLst/>
          </a:prstGeom>
        </p:spPr>
        <p:style>
          <a:lnRef idx="2">
            <a:schemeClr val="accent6"/>
          </a:lnRef>
          <a:fillRef idx="0">
            <a:schemeClr val="accent6"/>
          </a:fillRef>
          <a:effectRef idx="1">
            <a:schemeClr val="accent6"/>
          </a:effectRef>
          <a:fontRef idx="minor">
            <a:schemeClr val="tx1"/>
          </a:fontRef>
        </p:style>
      </p:cxnSp>
      <p:cxnSp>
        <p:nvCxnSpPr>
          <p:cNvPr id="430" name="Straight Connector 429"/>
          <p:cNvCxnSpPr>
            <a:stCxn id="438" idx="3"/>
          </p:cNvCxnSpPr>
          <p:nvPr/>
        </p:nvCxnSpPr>
        <p:spPr>
          <a:xfrm flipV="1">
            <a:off x="1199717" y="1948525"/>
            <a:ext cx="7658132" cy="4990"/>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431" name="TextBox 430"/>
          <p:cNvSpPr txBox="1"/>
          <p:nvPr/>
        </p:nvSpPr>
        <p:spPr>
          <a:xfrm>
            <a:off x="1208507" y="1181637"/>
            <a:ext cx="967619" cy="215444"/>
          </a:xfrm>
          <a:prstGeom prst="rect">
            <a:avLst/>
          </a:prstGeom>
          <a:noFill/>
        </p:spPr>
        <p:txBody>
          <a:bodyPr wrap="square" rtlCol="0">
            <a:spAutoFit/>
          </a:bodyPr>
          <a:lstStyle/>
          <a:p>
            <a:r>
              <a:rPr lang="en-AU" sz="800" dirty="0"/>
              <a:t>Intermediary Zone</a:t>
            </a:r>
          </a:p>
        </p:txBody>
      </p:sp>
      <p:cxnSp>
        <p:nvCxnSpPr>
          <p:cNvPr id="433" name="Straight Connector 432"/>
          <p:cNvCxnSpPr>
            <a:stCxn id="1003" idx="3"/>
          </p:cNvCxnSpPr>
          <p:nvPr/>
        </p:nvCxnSpPr>
        <p:spPr>
          <a:xfrm>
            <a:off x="1199717" y="3975235"/>
            <a:ext cx="7658132" cy="20706"/>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434" name="TextBox 433"/>
          <p:cNvSpPr txBox="1"/>
          <p:nvPr/>
        </p:nvSpPr>
        <p:spPr>
          <a:xfrm>
            <a:off x="1233730" y="4002276"/>
            <a:ext cx="2261164" cy="215444"/>
          </a:xfrm>
          <a:prstGeom prst="rect">
            <a:avLst/>
          </a:prstGeom>
          <a:noFill/>
        </p:spPr>
        <p:txBody>
          <a:bodyPr wrap="square" rtlCol="0">
            <a:spAutoFit/>
          </a:bodyPr>
          <a:lstStyle/>
          <a:p>
            <a:r>
              <a:rPr lang="en-AU" sz="800" dirty="0"/>
              <a:t>Trusted Data Zone</a:t>
            </a:r>
          </a:p>
        </p:txBody>
      </p:sp>
      <p:grpSp>
        <p:nvGrpSpPr>
          <p:cNvPr id="979" name="Group 978"/>
          <p:cNvGrpSpPr/>
          <p:nvPr/>
        </p:nvGrpSpPr>
        <p:grpSpPr>
          <a:xfrm>
            <a:off x="3791449" y="2586064"/>
            <a:ext cx="1169567" cy="553160"/>
            <a:chOff x="3791449" y="2714656"/>
            <a:chExt cx="1169567" cy="553160"/>
          </a:xfrm>
        </p:grpSpPr>
        <p:sp>
          <p:nvSpPr>
            <p:cNvPr id="435" name="Rectangle 434"/>
            <p:cNvSpPr/>
            <p:nvPr/>
          </p:nvSpPr>
          <p:spPr>
            <a:xfrm>
              <a:off x="3791449" y="2714656"/>
              <a:ext cx="1169567" cy="553160"/>
            </a:xfrm>
            <a:prstGeom prst="rect">
              <a:avLst/>
            </a:prstGeom>
          </p:spPr>
          <p:style>
            <a:lnRef idx="1">
              <a:schemeClr val="accent5"/>
            </a:lnRef>
            <a:fillRef idx="2">
              <a:schemeClr val="accent5"/>
            </a:fillRef>
            <a:effectRef idx="1">
              <a:schemeClr val="accent5"/>
            </a:effectRef>
            <a:fontRef idx="minor">
              <a:schemeClr val="dk1"/>
            </a:fontRef>
          </p:style>
          <p:txBody>
            <a:bodyPr/>
            <a:lstStyle/>
            <a:p>
              <a:pPr algn="ctr" fontAlgn="auto">
                <a:spcBef>
                  <a:spcPts val="0"/>
                </a:spcBef>
                <a:spcAft>
                  <a:spcPts val="0"/>
                </a:spcAft>
                <a:defRPr/>
              </a:pPr>
              <a:r>
                <a:rPr lang="en-AU" sz="800" dirty="0">
                  <a:solidFill>
                    <a:schemeClr val="tx1"/>
                  </a:solidFill>
                </a:rPr>
                <a:t>Host VM /  Firewall</a:t>
              </a:r>
              <a:endParaRPr lang="en-US" sz="800" dirty="0">
                <a:solidFill>
                  <a:schemeClr val="tx1"/>
                </a:solidFill>
              </a:endParaRPr>
            </a:p>
          </p:txBody>
        </p:sp>
        <p:sp>
          <p:nvSpPr>
            <p:cNvPr id="436" name="Rectangle 435"/>
            <p:cNvSpPr/>
            <p:nvPr/>
          </p:nvSpPr>
          <p:spPr>
            <a:xfrm>
              <a:off x="3947390" y="2907701"/>
              <a:ext cx="857683" cy="311010"/>
            </a:xfrm>
            <a:prstGeom prst="rect">
              <a:avLst/>
            </a:prstGeom>
          </p:spPr>
          <p:style>
            <a:lnRef idx="1">
              <a:schemeClr val="accent1"/>
            </a:lnRef>
            <a:fillRef idx="2">
              <a:schemeClr val="accent1"/>
            </a:fillRef>
            <a:effectRef idx="1">
              <a:schemeClr val="accent1"/>
            </a:effectRef>
            <a:fontRef idx="minor">
              <a:schemeClr val="dk1"/>
            </a:fontRef>
          </p:style>
          <p:txBody>
            <a:bodyPr/>
            <a:lstStyle/>
            <a:p>
              <a:pPr algn="ctr" fontAlgn="auto">
                <a:spcBef>
                  <a:spcPts val="0"/>
                </a:spcBef>
                <a:spcAft>
                  <a:spcPts val="0"/>
                </a:spcAft>
                <a:defRPr/>
              </a:pPr>
              <a:r>
                <a:rPr lang="en-AU" sz="800" dirty="0">
                  <a:solidFill>
                    <a:schemeClr val="tx1"/>
                  </a:solidFill>
                </a:rPr>
                <a:t>Portal Jetty Server</a:t>
              </a:r>
              <a:endParaRPr lang="en-US" sz="800" dirty="0">
                <a:solidFill>
                  <a:schemeClr val="tx1"/>
                </a:solidFill>
              </a:endParaRPr>
            </a:p>
          </p:txBody>
        </p:sp>
      </p:grpSp>
      <p:sp>
        <p:nvSpPr>
          <p:cNvPr id="437" name="Rounded Rectangle 436"/>
          <p:cNvSpPr/>
          <p:nvPr/>
        </p:nvSpPr>
        <p:spPr>
          <a:xfrm>
            <a:off x="6355549" y="1563200"/>
            <a:ext cx="1691864" cy="288032"/>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AU" sz="1000" dirty="0"/>
              <a:t>Perimeter security</a:t>
            </a:r>
          </a:p>
        </p:txBody>
      </p:sp>
      <p:sp>
        <p:nvSpPr>
          <p:cNvPr id="438" name="Rounded Rectangle 437"/>
          <p:cNvSpPr/>
          <p:nvPr/>
        </p:nvSpPr>
        <p:spPr>
          <a:xfrm>
            <a:off x="410621" y="1818751"/>
            <a:ext cx="789096" cy="269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AU" sz="800" dirty="0"/>
              <a:t>Firewall</a:t>
            </a:r>
          </a:p>
        </p:txBody>
      </p:sp>
      <p:sp>
        <p:nvSpPr>
          <p:cNvPr id="439" name="Rounded Rectangle 438"/>
          <p:cNvSpPr/>
          <p:nvPr/>
        </p:nvSpPr>
        <p:spPr>
          <a:xfrm>
            <a:off x="7291203" y="5048612"/>
            <a:ext cx="1691864" cy="288032"/>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AU" sz="800" dirty="0"/>
              <a:t>Firewall</a:t>
            </a:r>
          </a:p>
        </p:txBody>
      </p:sp>
      <p:cxnSp>
        <p:nvCxnSpPr>
          <p:cNvPr id="440" name="Straight Arrow Connector 439"/>
          <p:cNvCxnSpPr>
            <a:stCxn id="435" idx="2"/>
            <a:endCxn id="427" idx="1"/>
          </p:cNvCxnSpPr>
          <p:nvPr/>
        </p:nvCxnSpPr>
        <p:spPr>
          <a:xfrm flipH="1">
            <a:off x="4364845" y="3139224"/>
            <a:ext cx="11388" cy="99647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1" name="Straight Arrow Connector 440"/>
          <p:cNvCxnSpPr>
            <a:stCxn id="3" idx="2"/>
            <a:endCxn id="427" idx="1"/>
          </p:cNvCxnSpPr>
          <p:nvPr/>
        </p:nvCxnSpPr>
        <p:spPr>
          <a:xfrm flipH="1">
            <a:off x="4364845" y="3140949"/>
            <a:ext cx="1648783" cy="994753"/>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2" name="Straight Arrow Connector 441"/>
          <p:cNvCxnSpPr>
            <a:stCxn id="421" idx="2"/>
            <a:endCxn id="425" idx="0"/>
          </p:cNvCxnSpPr>
          <p:nvPr/>
        </p:nvCxnSpPr>
        <p:spPr>
          <a:xfrm>
            <a:off x="4475309" y="1113795"/>
            <a:ext cx="4642" cy="478779"/>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3" name="Straight Arrow Connector 442"/>
          <p:cNvCxnSpPr>
            <a:stCxn id="425" idx="2"/>
            <a:endCxn id="4" idx="0"/>
          </p:cNvCxnSpPr>
          <p:nvPr/>
        </p:nvCxnSpPr>
        <p:spPr>
          <a:xfrm flipH="1">
            <a:off x="3408378" y="1776002"/>
            <a:ext cx="1071573" cy="291803"/>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4" name="Straight Arrow Connector 443"/>
          <p:cNvCxnSpPr>
            <a:stCxn id="425" idx="2"/>
            <a:endCxn id="424" idx="0"/>
          </p:cNvCxnSpPr>
          <p:nvPr/>
        </p:nvCxnSpPr>
        <p:spPr>
          <a:xfrm>
            <a:off x="4479951" y="1776002"/>
            <a:ext cx="897453" cy="29929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5" name="Straight Arrow Connector 444"/>
          <p:cNvCxnSpPr>
            <a:endCxn id="435" idx="0"/>
          </p:cNvCxnSpPr>
          <p:nvPr/>
        </p:nvCxnSpPr>
        <p:spPr>
          <a:xfrm>
            <a:off x="3408378" y="2272907"/>
            <a:ext cx="967855" cy="31315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6" name="Straight Arrow Connector 445"/>
          <p:cNvCxnSpPr>
            <a:endCxn id="3" idx="0"/>
          </p:cNvCxnSpPr>
          <p:nvPr/>
        </p:nvCxnSpPr>
        <p:spPr>
          <a:xfrm>
            <a:off x="5396642" y="2272907"/>
            <a:ext cx="616986" cy="31315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7" name="Straight Arrow Connector 446"/>
          <p:cNvCxnSpPr>
            <a:endCxn id="435" idx="0"/>
          </p:cNvCxnSpPr>
          <p:nvPr/>
        </p:nvCxnSpPr>
        <p:spPr>
          <a:xfrm flipH="1">
            <a:off x="4376233" y="2272907"/>
            <a:ext cx="1020410" cy="313157"/>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48" name="Straight Arrow Connector 447"/>
          <p:cNvCxnSpPr>
            <a:endCxn id="3" idx="0"/>
          </p:cNvCxnSpPr>
          <p:nvPr/>
        </p:nvCxnSpPr>
        <p:spPr>
          <a:xfrm>
            <a:off x="3408378" y="2272907"/>
            <a:ext cx="2605250" cy="31315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49" name="TextBox 448"/>
          <p:cNvSpPr txBox="1"/>
          <p:nvPr/>
        </p:nvSpPr>
        <p:spPr>
          <a:xfrm>
            <a:off x="4466519" y="1416763"/>
            <a:ext cx="338554" cy="215444"/>
          </a:xfrm>
          <a:prstGeom prst="rect">
            <a:avLst/>
          </a:prstGeom>
          <a:noFill/>
        </p:spPr>
        <p:txBody>
          <a:bodyPr wrap="square" rtlCol="0">
            <a:spAutoFit/>
          </a:bodyPr>
          <a:lstStyle/>
          <a:p>
            <a:r>
              <a:rPr lang="en-AU" sz="800" dirty="0"/>
              <a:t>443</a:t>
            </a:r>
          </a:p>
        </p:txBody>
      </p:sp>
      <p:sp>
        <p:nvSpPr>
          <p:cNvPr id="450" name="TextBox 449"/>
          <p:cNvSpPr txBox="1"/>
          <p:nvPr/>
        </p:nvSpPr>
        <p:spPr>
          <a:xfrm>
            <a:off x="5330132" y="1900885"/>
            <a:ext cx="287258" cy="215444"/>
          </a:xfrm>
          <a:prstGeom prst="rect">
            <a:avLst/>
          </a:prstGeom>
          <a:noFill/>
        </p:spPr>
        <p:txBody>
          <a:bodyPr wrap="square" rtlCol="0">
            <a:spAutoFit/>
          </a:bodyPr>
          <a:lstStyle/>
          <a:p>
            <a:r>
              <a:rPr lang="en-AU" sz="800" dirty="0"/>
              <a:t>80</a:t>
            </a:r>
          </a:p>
        </p:txBody>
      </p:sp>
      <p:sp>
        <p:nvSpPr>
          <p:cNvPr id="453" name="TextBox 452"/>
          <p:cNvSpPr txBox="1"/>
          <p:nvPr/>
        </p:nvSpPr>
        <p:spPr>
          <a:xfrm>
            <a:off x="5986746" y="2414183"/>
            <a:ext cx="389850" cy="215444"/>
          </a:xfrm>
          <a:prstGeom prst="rect">
            <a:avLst/>
          </a:prstGeom>
          <a:noFill/>
        </p:spPr>
        <p:txBody>
          <a:bodyPr wrap="square" rtlCol="0">
            <a:spAutoFit/>
          </a:bodyPr>
          <a:lstStyle/>
          <a:p>
            <a:r>
              <a:rPr lang="en-AU" sz="800" dirty="0"/>
              <a:t>8083</a:t>
            </a:r>
          </a:p>
        </p:txBody>
      </p:sp>
      <p:sp>
        <p:nvSpPr>
          <p:cNvPr id="458" name="Rectangle 457"/>
          <p:cNvSpPr/>
          <p:nvPr/>
        </p:nvSpPr>
        <p:spPr>
          <a:xfrm>
            <a:off x="3899778" y="1261002"/>
            <a:ext cx="1156783" cy="188370"/>
          </a:xfrm>
          <a:prstGeom prst="rect">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en-AU" sz="800" dirty="0"/>
              <a:t>Global Site </a:t>
            </a:r>
            <a:r>
              <a:rPr lang="en-AU" sz="800" dirty="0" err="1"/>
              <a:t>Sel</a:t>
            </a:r>
            <a:endParaRPr lang="en-US" sz="800" dirty="0"/>
          </a:p>
        </p:txBody>
      </p:sp>
      <p:sp>
        <p:nvSpPr>
          <p:cNvPr id="459" name="Rectangle 458"/>
          <p:cNvSpPr/>
          <p:nvPr/>
        </p:nvSpPr>
        <p:spPr>
          <a:xfrm>
            <a:off x="6148929" y="525243"/>
            <a:ext cx="2806962" cy="1037377"/>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AU" sz="1000" dirty="0"/>
          </a:p>
        </p:txBody>
      </p:sp>
      <p:sp>
        <p:nvSpPr>
          <p:cNvPr id="461" name="Rectangle 460"/>
          <p:cNvSpPr/>
          <p:nvPr/>
        </p:nvSpPr>
        <p:spPr>
          <a:xfrm>
            <a:off x="6247836" y="870989"/>
            <a:ext cx="545798" cy="144016"/>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AU"/>
          </a:p>
        </p:txBody>
      </p:sp>
      <p:sp>
        <p:nvSpPr>
          <p:cNvPr id="462" name="Rectangle 461"/>
          <p:cNvSpPr/>
          <p:nvPr/>
        </p:nvSpPr>
        <p:spPr>
          <a:xfrm>
            <a:off x="6247836" y="1109147"/>
            <a:ext cx="545798" cy="144016"/>
          </a:xfrm>
          <a:prstGeom prst="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AU"/>
          </a:p>
        </p:txBody>
      </p:sp>
      <p:sp>
        <p:nvSpPr>
          <p:cNvPr id="463" name="Rectangle 462"/>
          <p:cNvSpPr/>
          <p:nvPr/>
        </p:nvSpPr>
        <p:spPr>
          <a:xfrm>
            <a:off x="6247836" y="1325171"/>
            <a:ext cx="545798" cy="144016"/>
          </a:xfrm>
          <a:prstGeom prst="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a:p>
        </p:txBody>
      </p:sp>
      <p:sp>
        <p:nvSpPr>
          <p:cNvPr id="465" name="TextBox 464"/>
          <p:cNvSpPr txBox="1"/>
          <p:nvPr/>
        </p:nvSpPr>
        <p:spPr>
          <a:xfrm>
            <a:off x="6824576" y="810888"/>
            <a:ext cx="853119" cy="246221"/>
          </a:xfrm>
          <a:prstGeom prst="rect">
            <a:avLst/>
          </a:prstGeom>
          <a:noFill/>
        </p:spPr>
        <p:txBody>
          <a:bodyPr wrap="none" rtlCol="0">
            <a:spAutoFit/>
          </a:bodyPr>
          <a:lstStyle/>
          <a:p>
            <a:r>
              <a:rPr lang="en-AU" sz="1000" dirty="0"/>
              <a:t>Access Tier</a:t>
            </a:r>
          </a:p>
        </p:txBody>
      </p:sp>
      <p:sp>
        <p:nvSpPr>
          <p:cNvPr id="466" name="TextBox 465"/>
          <p:cNvSpPr txBox="1"/>
          <p:nvPr/>
        </p:nvSpPr>
        <p:spPr>
          <a:xfrm>
            <a:off x="6842047" y="1055115"/>
            <a:ext cx="1997663" cy="246221"/>
          </a:xfrm>
          <a:prstGeom prst="rect">
            <a:avLst/>
          </a:prstGeom>
          <a:noFill/>
        </p:spPr>
        <p:txBody>
          <a:bodyPr wrap="none" rtlCol="0">
            <a:spAutoFit/>
          </a:bodyPr>
          <a:lstStyle/>
          <a:p>
            <a:r>
              <a:rPr lang="en-AU" sz="1000" dirty="0"/>
              <a:t>Presentation to Integration Tiers</a:t>
            </a:r>
          </a:p>
        </p:txBody>
      </p:sp>
      <p:sp>
        <p:nvSpPr>
          <p:cNvPr id="467" name="TextBox 466"/>
          <p:cNvSpPr txBox="1"/>
          <p:nvPr/>
        </p:nvSpPr>
        <p:spPr>
          <a:xfrm>
            <a:off x="6830351" y="1257174"/>
            <a:ext cx="987771" cy="246221"/>
          </a:xfrm>
          <a:prstGeom prst="rect">
            <a:avLst/>
          </a:prstGeom>
          <a:noFill/>
        </p:spPr>
        <p:txBody>
          <a:bodyPr wrap="none" rtlCol="0">
            <a:spAutoFit/>
          </a:bodyPr>
          <a:lstStyle/>
          <a:p>
            <a:r>
              <a:rPr lang="en-AU" sz="1000" dirty="0"/>
              <a:t>Resource Tier</a:t>
            </a:r>
          </a:p>
        </p:txBody>
      </p:sp>
      <p:sp>
        <p:nvSpPr>
          <p:cNvPr id="468" name="TextBox 467"/>
          <p:cNvSpPr txBox="1"/>
          <p:nvPr/>
        </p:nvSpPr>
        <p:spPr>
          <a:xfrm>
            <a:off x="7189731" y="591661"/>
            <a:ext cx="710451" cy="246221"/>
          </a:xfrm>
          <a:prstGeom prst="rect">
            <a:avLst/>
          </a:prstGeom>
          <a:noFill/>
        </p:spPr>
        <p:txBody>
          <a:bodyPr wrap="none" rtlCol="0">
            <a:spAutoFit/>
          </a:bodyPr>
          <a:lstStyle/>
          <a:p>
            <a:r>
              <a:rPr lang="en-AU" sz="1000" dirty="0"/>
              <a:t>LEGEND</a:t>
            </a:r>
          </a:p>
        </p:txBody>
      </p:sp>
      <p:grpSp>
        <p:nvGrpSpPr>
          <p:cNvPr id="974" name="Group 973"/>
          <p:cNvGrpSpPr/>
          <p:nvPr/>
        </p:nvGrpSpPr>
        <p:grpSpPr>
          <a:xfrm>
            <a:off x="1734173" y="3453820"/>
            <a:ext cx="1169567" cy="425703"/>
            <a:chOff x="1908302" y="4306694"/>
            <a:chExt cx="1169567" cy="425703"/>
          </a:xfrm>
        </p:grpSpPr>
        <p:sp>
          <p:nvSpPr>
            <p:cNvPr id="473" name="Rectangle 472"/>
            <p:cNvSpPr/>
            <p:nvPr/>
          </p:nvSpPr>
          <p:spPr>
            <a:xfrm>
              <a:off x="1908302" y="4306694"/>
              <a:ext cx="1169567" cy="425703"/>
            </a:xfrm>
            <a:prstGeom prst="rect">
              <a:avLst/>
            </a:prstGeom>
          </p:spPr>
          <p:style>
            <a:lnRef idx="1">
              <a:schemeClr val="accent5"/>
            </a:lnRef>
            <a:fillRef idx="2">
              <a:schemeClr val="accent5"/>
            </a:fillRef>
            <a:effectRef idx="1">
              <a:schemeClr val="accent5"/>
            </a:effectRef>
            <a:fontRef idx="minor">
              <a:schemeClr val="dk1"/>
            </a:fontRef>
          </p:style>
          <p:txBody>
            <a:bodyPr/>
            <a:lstStyle/>
            <a:p>
              <a:pPr algn="ctr" fontAlgn="auto">
                <a:spcBef>
                  <a:spcPts val="0"/>
                </a:spcBef>
                <a:spcAft>
                  <a:spcPts val="0"/>
                </a:spcAft>
                <a:defRPr/>
              </a:pPr>
              <a:r>
                <a:rPr lang="en-AU" sz="800" dirty="0">
                  <a:solidFill>
                    <a:schemeClr val="tx1"/>
                  </a:solidFill>
                </a:rPr>
                <a:t>Host VM / Firewall</a:t>
              </a:r>
              <a:endParaRPr lang="en-US" sz="800" dirty="0">
                <a:solidFill>
                  <a:schemeClr val="tx1"/>
                </a:solidFill>
              </a:endParaRPr>
            </a:p>
          </p:txBody>
        </p:sp>
        <p:sp>
          <p:nvSpPr>
            <p:cNvPr id="474" name="Rectangle 473"/>
            <p:cNvSpPr/>
            <p:nvPr/>
          </p:nvSpPr>
          <p:spPr>
            <a:xfrm>
              <a:off x="2074577" y="4492496"/>
              <a:ext cx="830697" cy="189313"/>
            </a:xfrm>
            <a:prstGeom prst="rect">
              <a:avLst/>
            </a:prstGeom>
          </p:spPr>
          <p:style>
            <a:lnRef idx="1">
              <a:schemeClr val="accent1"/>
            </a:lnRef>
            <a:fillRef idx="2">
              <a:schemeClr val="accent1"/>
            </a:fillRef>
            <a:effectRef idx="1">
              <a:schemeClr val="accent1"/>
            </a:effectRef>
            <a:fontRef idx="minor">
              <a:schemeClr val="dk1"/>
            </a:fontRef>
          </p:style>
          <p:txBody>
            <a:bodyPr/>
            <a:lstStyle/>
            <a:p>
              <a:pPr algn="ctr" fontAlgn="auto">
                <a:spcBef>
                  <a:spcPts val="0"/>
                </a:spcBef>
                <a:spcAft>
                  <a:spcPts val="0"/>
                </a:spcAft>
                <a:defRPr/>
              </a:pPr>
              <a:r>
                <a:rPr lang="en-AU" sz="800">
                  <a:solidFill>
                    <a:schemeClr val="tx1"/>
                  </a:solidFill>
                </a:rPr>
                <a:t>Elastic  Search</a:t>
              </a:r>
              <a:endParaRPr lang="en-US" sz="800" dirty="0">
                <a:solidFill>
                  <a:schemeClr val="tx1"/>
                </a:solidFill>
              </a:endParaRPr>
            </a:p>
          </p:txBody>
        </p:sp>
      </p:grpSp>
      <p:sp>
        <p:nvSpPr>
          <p:cNvPr id="475" name="TextBox 474"/>
          <p:cNvSpPr txBox="1"/>
          <p:nvPr/>
        </p:nvSpPr>
        <p:spPr>
          <a:xfrm>
            <a:off x="1953779" y="3240005"/>
            <a:ext cx="389850" cy="215444"/>
          </a:xfrm>
          <a:prstGeom prst="rect">
            <a:avLst/>
          </a:prstGeom>
          <a:noFill/>
        </p:spPr>
        <p:txBody>
          <a:bodyPr wrap="square" rtlCol="0">
            <a:spAutoFit/>
          </a:bodyPr>
          <a:lstStyle/>
          <a:p>
            <a:r>
              <a:rPr lang="en-AU" sz="800" dirty="0"/>
              <a:t>9100</a:t>
            </a:r>
          </a:p>
        </p:txBody>
      </p:sp>
      <p:sp>
        <p:nvSpPr>
          <p:cNvPr id="476" name="TextBox 475"/>
          <p:cNvSpPr txBox="1"/>
          <p:nvPr/>
        </p:nvSpPr>
        <p:spPr>
          <a:xfrm>
            <a:off x="7252068" y="3389823"/>
            <a:ext cx="389850" cy="215444"/>
          </a:xfrm>
          <a:prstGeom prst="rect">
            <a:avLst/>
          </a:prstGeom>
          <a:noFill/>
        </p:spPr>
        <p:txBody>
          <a:bodyPr wrap="square" rtlCol="0">
            <a:spAutoFit/>
          </a:bodyPr>
          <a:lstStyle/>
          <a:p>
            <a:r>
              <a:rPr lang="en-AU" sz="800" dirty="0"/>
              <a:t>9100</a:t>
            </a:r>
          </a:p>
        </p:txBody>
      </p:sp>
      <p:cxnSp>
        <p:nvCxnSpPr>
          <p:cNvPr id="477" name="Straight Connector 476"/>
          <p:cNvCxnSpPr>
            <a:stCxn id="3" idx="2"/>
            <a:endCxn id="473" idx="0"/>
          </p:cNvCxnSpPr>
          <p:nvPr/>
        </p:nvCxnSpPr>
        <p:spPr>
          <a:xfrm flipH="1">
            <a:off x="2318957" y="3140949"/>
            <a:ext cx="3694671" cy="312871"/>
          </a:xfrm>
          <a:prstGeom prst="line">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8" name="Straight Arrow Connector 477"/>
          <p:cNvCxnSpPr>
            <a:stCxn id="435" idx="2"/>
            <a:endCxn id="976" idx="0"/>
          </p:cNvCxnSpPr>
          <p:nvPr/>
        </p:nvCxnSpPr>
        <p:spPr>
          <a:xfrm>
            <a:off x="4376233" y="3139224"/>
            <a:ext cx="2337780" cy="319178"/>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79" name="Straight Arrow Connector 478"/>
          <p:cNvCxnSpPr>
            <a:stCxn id="435" idx="2"/>
            <a:endCxn id="473" idx="0"/>
          </p:cNvCxnSpPr>
          <p:nvPr/>
        </p:nvCxnSpPr>
        <p:spPr>
          <a:xfrm flipH="1">
            <a:off x="2318957" y="3139224"/>
            <a:ext cx="2057276" cy="314596"/>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0" name="Straight Arrow Connector 479"/>
          <p:cNvCxnSpPr>
            <a:stCxn id="3" idx="2"/>
            <a:endCxn id="976" idx="0"/>
          </p:cNvCxnSpPr>
          <p:nvPr/>
        </p:nvCxnSpPr>
        <p:spPr>
          <a:xfrm>
            <a:off x="6013628" y="3140949"/>
            <a:ext cx="700385" cy="317453"/>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2" name="TextBox 481"/>
          <p:cNvSpPr txBox="1"/>
          <p:nvPr/>
        </p:nvSpPr>
        <p:spPr>
          <a:xfrm>
            <a:off x="5759079" y="3644204"/>
            <a:ext cx="389850" cy="215444"/>
          </a:xfrm>
          <a:prstGeom prst="rect">
            <a:avLst/>
          </a:prstGeom>
          <a:noFill/>
        </p:spPr>
        <p:txBody>
          <a:bodyPr wrap="square" rtlCol="0">
            <a:spAutoFit/>
          </a:bodyPr>
          <a:lstStyle/>
          <a:p>
            <a:r>
              <a:rPr lang="en-AU" sz="800" dirty="0"/>
              <a:t>9400</a:t>
            </a:r>
          </a:p>
        </p:txBody>
      </p:sp>
      <p:sp>
        <p:nvSpPr>
          <p:cNvPr id="483" name="TextBox 482"/>
          <p:cNvSpPr txBox="1"/>
          <p:nvPr/>
        </p:nvSpPr>
        <p:spPr>
          <a:xfrm>
            <a:off x="2845845" y="3644204"/>
            <a:ext cx="389850" cy="215444"/>
          </a:xfrm>
          <a:prstGeom prst="rect">
            <a:avLst/>
          </a:prstGeom>
          <a:noFill/>
        </p:spPr>
        <p:txBody>
          <a:bodyPr wrap="square" rtlCol="0">
            <a:spAutoFit/>
          </a:bodyPr>
          <a:lstStyle/>
          <a:p>
            <a:r>
              <a:rPr lang="en-AU" sz="800" dirty="0"/>
              <a:t>9400</a:t>
            </a:r>
          </a:p>
        </p:txBody>
      </p:sp>
      <p:grpSp>
        <p:nvGrpSpPr>
          <p:cNvPr id="980" name="Group 979"/>
          <p:cNvGrpSpPr/>
          <p:nvPr/>
        </p:nvGrpSpPr>
        <p:grpSpPr>
          <a:xfrm>
            <a:off x="2308969" y="2576808"/>
            <a:ext cx="1139243" cy="543012"/>
            <a:chOff x="2308969" y="2705400"/>
            <a:chExt cx="1139243" cy="543012"/>
          </a:xfrm>
        </p:grpSpPr>
        <p:sp>
          <p:nvSpPr>
            <p:cNvPr id="484" name="Rectangle 483"/>
            <p:cNvSpPr/>
            <p:nvPr/>
          </p:nvSpPr>
          <p:spPr>
            <a:xfrm>
              <a:off x="2308969" y="2705400"/>
              <a:ext cx="1139243" cy="543012"/>
            </a:xfrm>
            <a:prstGeom prst="rect">
              <a:avLst/>
            </a:prstGeom>
          </p:spPr>
          <p:style>
            <a:lnRef idx="1">
              <a:schemeClr val="accent5"/>
            </a:lnRef>
            <a:fillRef idx="2">
              <a:schemeClr val="accent5"/>
            </a:fillRef>
            <a:effectRef idx="1">
              <a:schemeClr val="accent5"/>
            </a:effectRef>
            <a:fontRef idx="minor">
              <a:schemeClr val="dk1"/>
            </a:fontRef>
          </p:style>
          <p:txBody>
            <a:bodyPr/>
            <a:lstStyle/>
            <a:p>
              <a:pPr algn="ctr" fontAlgn="auto">
                <a:spcBef>
                  <a:spcPts val="0"/>
                </a:spcBef>
                <a:spcAft>
                  <a:spcPts val="0"/>
                </a:spcAft>
                <a:defRPr/>
              </a:pPr>
              <a:r>
                <a:rPr lang="en-AU" sz="800" dirty="0">
                  <a:solidFill>
                    <a:schemeClr val="tx1"/>
                  </a:solidFill>
                </a:rPr>
                <a:t>Host VM / Firewall</a:t>
              </a:r>
              <a:endParaRPr lang="en-US" sz="800" dirty="0">
                <a:solidFill>
                  <a:schemeClr val="tx1"/>
                </a:solidFill>
              </a:endParaRPr>
            </a:p>
          </p:txBody>
        </p:sp>
        <p:sp>
          <p:nvSpPr>
            <p:cNvPr id="485" name="Rectangle 484"/>
            <p:cNvSpPr/>
            <p:nvPr/>
          </p:nvSpPr>
          <p:spPr>
            <a:xfrm>
              <a:off x="2431466" y="2906840"/>
              <a:ext cx="866788" cy="303719"/>
            </a:xfrm>
            <a:prstGeom prst="rect">
              <a:avLst/>
            </a:prstGeom>
          </p:spPr>
          <p:style>
            <a:lnRef idx="1">
              <a:schemeClr val="accent1"/>
            </a:lnRef>
            <a:fillRef idx="2">
              <a:schemeClr val="accent1"/>
            </a:fillRef>
            <a:effectRef idx="1">
              <a:schemeClr val="accent1"/>
            </a:effectRef>
            <a:fontRef idx="minor">
              <a:schemeClr val="dk1"/>
            </a:fontRef>
          </p:style>
          <p:txBody>
            <a:bodyPr/>
            <a:lstStyle/>
            <a:p>
              <a:pPr algn="ctr" fontAlgn="auto">
                <a:spcBef>
                  <a:spcPts val="0"/>
                </a:spcBef>
                <a:spcAft>
                  <a:spcPts val="0"/>
                </a:spcAft>
                <a:defRPr/>
              </a:pPr>
              <a:r>
                <a:rPr lang="en-AU" sz="800" dirty="0">
                  <a:solidFill>
                    <a:schemeClr val="tx1"/>
                  </a:solidFill>
                </a:rPr>
                <a:t>Portal Jetty Server</a:t>
              </a:r>
              <a:endParaRPr lang="en-US" sz="800" dirty="0">
                <a:solidFill>
                  <a:schemeClr val="tx1"/>
                </a:solidFill>
              </a:endParaRPr>
            </a:p>
          </p:txBody>
        </p:sp>
      </p:grpSp>
      <p:cxnSp>
        <p:nvCxnSpPr>
          <p:cNvPr id="487" name="Straight Arrow Connector 486"/>
          <p:cNvCxnSpPr>
            <a:stCxn id="4" idx="2"/>
            <a:endCxn id="484" idx="0"/>
          </p:cNvCxnSpPr>
          <p:nvPr/>
        </p:nvCxnSpPr>
        <p:spPr>
          <a:xfrm flipH="1">
            <a:off x="2878591" y="2259908"/>
            <a:ext cx="529787" cy="3169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8" name="Straight Arrow Connector 487"/>
          <p:cNvCxnSpPr>
            <a:stCxn id="424" idx="2"/>
            <a:endCxn id="484" idx="0"/>
          </p:cNvCxnSpPr>
          <p:nvPr/>
        </p:nvCxnSpPr>
        <p:spPr>
          <a:xfrm flipH="1">
            <a:off x="2878591" y="2267395"/>
            <a:ext cx="2498813" cy="30941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89" name="Straight Arrow Connector 488"/>
          <p:cNvCxnSpPr>
            <a:stCxn id="484" idx="2"/>
            <a:endCxn id="473" idx="0"/>
          </p:cNvCxnSpPr>
          <p:nvPr/>
        </p:nvCxnSpPr>
        <p:spPr>
          <a:xfrm flipH="1">
            <a:off x="2318957" y="3119820"/>
            <a:ext cx="559634" cy="334000"/>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0" name="Straight Arrow Connector 489"/>
          <p:cNvCxnSpPr>
            <a:stCxn id="484" idx="2"/>
            <a:endCxn id="976" idx="0"/>
          </p:cNvCxnSpPr>
          <p:nvPr/>
        </p:nvCxnSpPr>
        <p:spPr>
          <a:xfrm>
            <a:off x="2878591" y="3119820"/>
            <a:ext cx="3835422" cy="338582"/>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91" name="Straight Arrow Connector 490"/>
          <p:cNvCxnSpPr>
            <a:stCxn id="484" idx="2"/>
            <a:endCxn id="427" idx="1"/>
          </p:cNvCxnSpPr>
          <p:nvPr/>
        </p:nvCxnSpPr>
        <p:spPr>
          <a:xfrm>
            <a:off x="2878591" y="3119820"/>
            <a:ext cx="1486254" cy="101588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531" name="Group 1033"/>
          <p:cNvGrpSpPr>
            <a:grpSpLocks/>
          </p:cNvGrpSpPr>
          <p:nvPr/>
        </p:nvGrpSpPr>
        <p:grpSpPr bwMode="auto">
          <a:xfrm>
            <a:off x="3080925" y="637113"/>
            <a:ext cx="615691" cy="393635"/>
            <a:chOff x="1671638" y="4297363"/>
            <a:chExt cx="1900230" cy="1471057"/>
          </a:xfrm>
          <a:solidFill>
            <a:schemeClr val="accent3">
              <a:lumMod val="60000"/>
              <a:lumOff val="40000"/>
            </a:schemeClr>
          </a:solidFill>
        </p:grpSpPr>
        <p:grpSp>
          <p:nvGrpSpPr>
            <p:cNvPr id="532" name="Group 242"/>
            <p:cNvGrpSpPr>
              <a:grpSpLocks/>
            </p:cNvGrpSpPr>
            <p:nvPr/>
          </p:nvGrpSpPr>
          <p:grpSpPr bwMode="auto">
            <a:xfrm>
              <a:off x="1671638" y="5397444"/>
              <a:ext cx="1900230" cy="370986"/>
              <a:chOff x="2165" y="1392"/>
              <a:chExt cx="726" cy="157"/>
            </a:xfrm>
            <a:grpFill/>
          </p:grpSpPr>
          <p:sp>
            <p:nvSpPr>
              <p:cNvPr id="746" name="Freeform 42"/>
              <p:cNvSpPr>
                <a:spLocks/>
              </p:cNvSpPr>
              <p:nvPr/>
            </p:nvSpPr>
            <p:spPr bwMode="auto">
              <a:xfrm>
                <a:off x="2165" y="1392"/>
                <a:ext cx="726" cy="143"/>
              </a:xfrm>
              <a:custGeom>
                <a:avLst/>
                <a:gdLst>
                  <a:gd name="T0" fmla="*/ 0 w 726"/>
                  <a:gd name="T1" fmla="*/ 143 h 143"/>
                  <a:gd name="T2" fmla="*/ 26 w 726"/>
                  <a:gd name="T3" fmla="*/ 0 h 143"/>
                  <a:gd name="T4" fmla="*/ 689 w 726"/>
                  <a:gd name="T5" fmla="*/ 0 h 143"/>
                  <a:gd name="T6" fmla="*/ 726 w 726"/>
                  <a:gd name="T7" fmla="*/ 143 h 143"/>
                  <a:gd name="T8" fmla="*/ 0 w 726"/>
                  <a:gd name="T9" fmla="*/ 143 h 143"/>
                  <a:gd name="T10" fmla="*/ 0 60000 65536"/>
                  <a:gd name="T11" fmla="*/ 0 60000 65536"/>
                  <a:gd name="T12" fmla="*/ 0 60000 65536"/>
                  <a:gd name="T13" fmla="*/ 0 60000 65536"/>
                  <a:gd name="T14" fmla="*/ 0 60000 65536"/>
                  <a:gd name="T15" fmla="*/ 0 w 726"/>
                  <a:gd name="T16" fmla="*/ 0 h 143"/>
                  <a:gd name="T17" fmla="*/ 726 w 726"/>
                  <a:gd name="T18" fmla="*/ 143 h 143"/>
                </a:gdLst>
                <a:ahLst/>
                <a:cxnLst>
                  <a:cxn ang="T10">
                    <a:pos x="T0" y="T1"/>
                  </a:cxn>
                  <a:cxn ang="T11">
                    <a:pos x="T2" y="T3"/>
                  </a:cxn>
                  <a:cxn ang="T12">
                    <a:pos x="T4" y="T5"/>
                  </a:cxn>
                  <a:cxn ang="T13">
                    <a:pos x="T6" y="T7"/>
                  </a:cxn>
                  <a:cxn ang="T14">
                    <a:pos x="T8" y="T9"/>
                  </a:cxn>
                </a:cxnLst>
                <a:rect l="T15" t="T16" r="T17" b="T18"/>
                <a:pathLst>
                  <a:path w="726" h="143">
                    <a:moveTo>
                      <a:pt x="0" y="143"/>
                    </a:moveTo>
                    <a:lnTo>
                      <a:pt x="26" y="0"/>
                    </a:lnTo>
                    <a:lnTo>
                      <a:pt x="689" y="0"/>
                    </a:lnTo>
                    <a:lnTo>
                      <a:pt x="726" y="143"/>
                    </a:lnTo>
                    <a:lnTo>
                      <a:pt x="0" y="143"/>
                    </a:lnTo>
                    <a:close/>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7" name="Freeform 43"/>
              <p:cNvSpPr>
                <a:spLocks/>
              </p:cNvSpPr>
              <p:nvPr/>
            </p:nvSpPr>
            <p:spPr bwMode="auto">
              <a:xfrm>
                <a:off x="2165" y="1392"/>
                <a:ext cx="726" cy="143"/>
              </a:xfrm>
              <a:custGeom>
                <a:avLst/>
                <a:gdLst>
                  <a:gd name="T0" fmla="*/ 0 w 726"/>
                  <a:gd name="T1" fmla="*/ 143 h 143"/>
                  <a:gd name="T2" fmla="*/ 26 w 726"/>
                  <a:gd name="T3" fmla="*/ 0 h 143"/>
                  <a:gd name="T4" fmla="*/ 689 w 726"/>
                  <a:gd name="T5" fmla="*/ 0 h 143"/>
                  <a:gd name="T6" fmla="*/ 726 w 726"/>
                  <a:gd name="T7" fmla="*/ 143 h 143"/>
                  <a:gd name="T8" fmla="*/ 0 w 726"/>
                  <a:gd name="T9" fmla="*/ 143 h 143"/>
                  <a:gd name="T10" fmla="*/ 0 60000 65536"/>
                  <a:gd name="T11" fmla="*/ 0 60000 65536"/>
                  <a:gd name="T12" fmla="*/ 0 60000 65536"/>
                  <a:gd name="T13" fmla="*/ 0 60000 65536"/>
                  <a:gd name="T14" fmla="*/ 0 60000 65536"/>
                  <a:gd name="T15" fmla="*/ 0 w 726"/>
                  <a:gd name="T16" fmla="*/ 0 h 143"/>
                  <a:gd name="T17" fmla="*/ 726 w 726"/>
                  <a:gd name="T18" fmla="*/ 143 h 143"/>
                </a:gdLst>
                <a:ahLst/>
                <a:cxnLst>
                  <a:cxn ang="T10">
                    <a:pos x="T0" y="T1"/>
                  </a:cxn>
                  <a:cxn ang="T11">
                    <a:pos x="T2" y="T3"/>
                  </a:cxn>
                  <a:cxn ang="T12">
                    <a:pos x="T4" y="T5"/>
                  </a:cxn>
                  <a:cxn ang="T13">
                    <a:pos x="T6" y="T7"/>
                  </a:cxn>
                  <a:cxn ang="T14">
                    <a:pos x="T8" y="T9"/>
                  </a:cxn>
                </a:cxnLst>
                <a:rect l="T15" t="T16" r="T17" b="T18"/>
                <a:pathLst>
                  <a:path w="726" h="143">
                    <a:moveTo>
                      <a:pt x="0" y="143"/>
                    </a:moveTo>
                    <a:lnTo>
                      <a:pt x="26" y="0"/>
                    </a:lnTo>
                    <a:lnTo>
                      <a:pt x="689" y="0"/>
                    </a:lnTo>
                    <a:lnTo>
                      <a:pt x="726" y="143"/>
                    </a:lnTo>
                    <a:lnTo>
                      <a:pt x="0" y="143"/>
                    </a:lnTo>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8" name="Freeform 44"/>
              <p:cNvSpPr>
                <a:spLocks/>
              </p:cNvSpPr>
              <p:nvPr/>
            </p:nvSpPr>
            <p:spPr bwMode="auto">
              <a:xfrm>
                <a:off x="2165" y="1534"/>
                <a:ext cx="726" cy="15"/>
              </a:xfrm>
              <a:custGeom>
                <a:avLst/>
                <a:gdLst>
                  <a:gd name="T0" fmla="*/ 0 w 726"/>
                  <a:gd name="T1" fmla="*/ 0 h 15"/>
                  <a:gd name="T2" fmla="*/ 7 w 726"/>
                  <a:gd name="T3" fmla="*/ 15 h 15"/>
                  <a:gd name="T4" fmla="*/ 721 w 726"/>
                  <a:gd name="T5" fmla="*/ 15 h 15"/>
                  <a:gd name="T6" fmla="*/ 726 w 726"/>
                  <a:gd name="T7" fmla="*/ 0 h 15"/>
                  <a:gd name="T8" fmla="*/ 0 w 726"/>
                  <a:gd name="T9" fmla="*/ 0 h 15"/>
                  <a:gd name="T10" fmla="*/ 0 60000 65536"/>
                  <a:gd name="T11" fmla="*/ 0 60000 65536"/>
                  <a:gd name="T12" fmla="*/ 0 60000 65536"/>
                  <a:gd name="T13" fmla="*/ 0 60000 65536"/>
                  <a:gd name="T14" fmla="*/ 0 60000 65536"/>
                  <a:gd name="T15" fmla="*/ 0 w 726"/>
                  <a:gd name="T16" fmla="*/ 0 h 15"/>
                  <a:gd name="T17" fmla="*/ 726 w 726"/>
                  <a:gd name="T18" fmla="*/ 15 h 15"/>
                </a:gdLst>
                <a:ahLst/>
                <a:cxnLst>
                  <a:cxn ang="T10">
                    <a:pos x="T0" y="T1"/>
                  </a:cxn>
                  <a:cxn ang="T11">
                    <a:pos x="T2" y="T3"/>
                  </a:cxn>
                  <a:cxn ang="T12">
                    <a:pos x="T4" y="T5"/>
                  </a:cxn>
                  <a:cxn ang="T13">
                    <a:pos x="T6" y="T7"/>
                  </a:cxn>
                  <a:cxn ang="T14">
                    <a:pos x="T8" y="T9"/>
                  </a:cxn>
                </a:cxnLst>
                <a:rect l="T15" t="T16" r="T17" b="T18"/>
                <a:pathLst>
                  <a:path w="726" h="15">
                    <a:moveTo>
                      <a:pt x="0" y="0"/>
                    </a:moveTo>
                    <a:lnTo>
                      <a:pt x="7" y="15"/>
                    </a:lnTo>
                    <a:lnTo>
                      <a:pt x="721" y="15"/>
                    </a:lnTo>
                    <a:lnTo>
                      <a:pt x="726" y="0"/>
                    </a:lnTo>
                    <a:lnTo>
                      <a:pt x="0" y="0"/>
                    </a:lnTo>
                    <a:close/>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9" name="Freeform 45"/>
              <p:cNvSpPr>
                <a:spLocks/>
              </p:cNvSpPr>
              <p:nvPr/>
            </p:nvSpPr>
            <p:spPr bwMode="auto">
              <a:xfrm>
                <a:off x="2165" y="1534"/>
                <a:ext cx="726" cy="15"/>
              </a:xfrm>
              <a:custGeom>
                <a:avLst/>
                <a:gdLst>
                  <a:gd name="T0" fmla="*/ 0 w 726"/>
                  <a:gd name="T1" fmla="*/ 0 h 15"/>
                  <a:gd name="T2" fmla="*/ 7 w 726"/>
                  <a:gd name="T3" fmla="*/ 15 h 15"/>
                  <a:gd name="T4" fmla="*/ 721 w 726"/>
                  <a:gd name="T5" fmla="*/ 15 h 15"/>
                  <a:gd name="T6" fmla="*/ 726 w 726"/>
                  <a:gd name="T7" fmla="*/ 0 h 15"/>
                  <a:gd name="T8" fmla="*/ 0 w 726"/>
                  <a:gd name="T9" fmla="*/ 0 h 15"/>
                  <a:gd name="T10" fmla="*/ 0 60000 65536"/>
                  <a:gd name="T11" fmla="*/ 0 60000 65536"/>
                  <a:gd name="T12" fmla="*/ 0 60000 65536"/>
                  <a:gd name="T13" fmla="*/ 0 60000 65536"/>
                  <a:gd name="T14" fmla="*/ 0 60000 65536"/>
                  <a:gd name="T15" fmla="*/ 0 w 726"/>
                  <a:gd name="T16" fmla="*/ 0 h 15"/>
                  <a:gd name="T17" fmla="*/ 726 w 726"/>
                  <a:gd name="T18" fmla="*/ 15 h 15"/>
                </a:gdLst>
                <a:ahLst/>
                <a:cxnLst>
                  <a:cxn ang="T10">
                    <a:pos x="T0" y="T1"/>
                  </a:cxn>
                  <a:cxn ang="T11">
                    <a:pos x="T2" y="T3"/>
                  </a:cxn>
                  <a:cxn ang="T12">
                    <a:pos x="T4" y="T5"/>
                  </a:cxn>
                  <a:cxn ang="T13">
                    <a:pos x="T6" y="T7"/>
                  </a:cxn>
                  <a:cxn ang="T14">
                    <a:pos x="T8" y="T9"/>
                  </a:cxn>
                </a:cxnLst>
                <a:rect l="T15" t="T16" r="T17" b="T18"/>
                <a:pathLst>
                  <a:path w="726" h="15">
                    <a:moveTo>
                      <a:pt x="0" y="0"/>
                    </a:moveTo>
                    <a:lnTo>
                      <a:pt x="7" y="15"/>
                    </a:lnTo>
                    <a:lnTo>
                      <a:pt x="721" y="15"/>
                    </a:lnTo>
                    <a:lnTo>
                      <a:pt x="726" y="0"/>
                    </a:lnTo>
                    <a:lnTo>
                      <a:pt x="0" y="0"/>
                    </a:lnTo>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0" name="Freeform 46"/>
              <p:cNvSpPr>
                <a:spLocks/>
              </p:cNvSpPr>
              <p:nvPr/>
            </p:nvSpPr>
            <p:spPr bwMode="auto">
              <a:xfrm>
                <a:off x="2292"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1" name="Rectangle 47"/>
              <p:cNvSpPr>
                <a:spLocks noChangeArrowheads="1"/>
              </p:cNvSpPr>
              <p:nvPr/>
            </p:nvSpPr>
            <p:spPr bwMode="auto">
              <a:xfrm>
                <a:off x="2295"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52" name="Freeform 48"/>
              <p:cNvSpPr>
                <a:spLocks/>
              </p:cNvSpPr>
              <p:nvPr/>
            </p:nvSpPr>
            <p:spPr bwMode="auto">
              <a:xfrm>
                <a:off x="2289"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3" name="Freeform 49"/>
              <p:cNvSpPr>
                <a:spLocks/>
              </p:cNvSpPr>
              <p:nvPr/>
            </p:nvSpPr>
            <p:spPr bwMode="auto">
              <a:xfrm>
                <a:off x="2306"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4" name="Freeform 50"/>
              <p:cNvSpPr>
                <a:spLocks/>
              </p:cNvSpPr>
              <p:nvPr/>
            </p:nvSpPr>
            <p:spPr bwMode="auto">
              <a:xfrm>
                <a:off x="2318"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5" name="Rectangle 51"/>
              <p:cNvSpPr>
                <a:spLocks noChangeArrowheads="1"/>
              </p:cNvSpPr>
              <p:nvPr/>
            </p:nvSpPr>
            <p:spPr bwMode="auto">
              <a:xfrm>
                <a:off x="2321"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56" name="Freeform 52"/>
              <p:cNvSpPr>
                <a:spLocks/>
              </p:cNvSpPr>
              <p:nvPr/>
            </p:nvSpPr>
            <p:spPr bwMode="auto">
              <a:xfrm>
                <a:off x="231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7" name="Freeform 53"/>
              <p:cNvSpPr>
                <a:spLocks/>
              </p:cNvSpPr>
              <p:nvPr/>
            </p:nvSpPr>
            <p:spPr bwMode="auto">
              <a:xfrm>
                <a:off x="2332"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8" name="Freeform 54"/>
              <p:cNvSpPr>
                <a:spLocks/>
              </p:cNvSpPr>
              <p:nvPr/>
            </p:nvSpPr>
            <p:spPr bwMode="auto">
              <a:xfrm>
                <a:off x="2344" y="1457"/>
                <a:ext cx="17" cy="10"/>
              </a:xfrm>
              <a:custGeom>
                <a:avLst/>
                <a:gdLst>
                  <a:gd name="T0" fmla="*/ 14 w 17"/>
                  <a:gd name="T1" fmla="*/ 0 h 10"/>
                  <a:gd name="T2" fmla="*/ 3 w 17"/>
                  <a:gd name="T3" fmla="*/ 0 h 10"/>
                  <a:gd name="T4" fmla="*/ 0 w 17"/>
                  <a:gd name="T5" fmla="*/ 10 h 10"/>
                  <a:gd name="T6" fmla="*/ 17 w 17"/>
                  <a:gd name="T7" fmla="*/ 10 h 10"/>
                  <a:gd name="T8" fmla="*/ 14 w 17"/>
                  <a:gd name="T9" fmla="*/ 0 h 10"/>
                  <a:gd name="T10" fmla="*/ 0 60000 65536"/>
                  <a:gd name="T11" fmla="*/ 0 60000 65536"/>
                  <a:gd name="T12" fmla="*/ 0 60000 65536"/>
                  <a:gd name="T13" fmla="*/ 0 60000 65536"/>
                  <a:gd name="T14" fmla="*/ 0 60000 65536"/>
                  <a:gd name="T15" fmla="*/ 0 w 17"/>
                  <a:gd name="T16" fmla="*/ 0 h 10"/>
                  <a:gd name="T17" fmla="*/ 17 w 17"/>
                  <a:gd name="T18" fmla="*/ 10 h 10"/>
                </a:gdLst>
                <a:ahLst/>
                <a:cxnLst>
                  <a:cxn ang="T10">
                    <a:pos x="T0" y="T1"/>
                  </a:cxn>
                  <a:cxn ang="T11">
                    <a:pos x="T2" y="T3"/>
                  </a:cxn>
                  <a:cxn ang="T12">
                    <a:pos x="T4" y="T5"/>
                  </a:cxn>
                  <a:cxn ang="T13">
                    <a:pos x="T6" y="T7"/>
                  </a:cxn>
                  <a:cxn ang="T14">
                    <a:pos x="T8" y="T9"/>
                  </a:cxn>
                </a:cxnLst>
                <a:rect l="T15" t="T16" r="T17" b="T18"/>
                <a:pathLst>
                  <a:path w="17" h="10">
                    <a:moveTo>
                      <a:pt x="14" y="0"/>
                    </a:moveTo>
                    <a:lnTo>
                      <a:pt x="3" y="0"/>
                    </a:lnTo>
                    <a:lnTo>
                      <a:pt x="0" y="10"/>
                    </a:lnTo>
                    <a:lnTo>
                      <a:pt x="17"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59" name="Rectangle 55"/>
              <p:cNvSpPr>
                <a:spLocks noChangeArrowheads="1"/>
              </p:cNvSpPr>
              <p:nvPr/>
            </p:nvSpPr>
            <p:spPr bwMode="auto">
              <a:xfrm>
                <a:off x="2347"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60" name="Freeform 56"/>
              <p:cNvSpPr>
                <a:spLocks/>
              </p:cNvSpPr>
              <p:nvPr/>
            </p:nvSpPr>
            <p:spPr bwMode="auto">
              <a:xfrm>
                <a:off x="2341"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1" name="Freeform 57"/>
              <p:cNvSpPr>
                <a:spLocks/>
              </p:cNvSpPr>
              <p:nvPr/>
            </p:nvSpPr>
            <p:spPr bwMode="auto">
              <a:xfrm>
                <a:off x="2358"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2" name="Freeform 58"/>
              <p:cNvSpPr>
                <a:spLocks/>
              </p:cNvSpPr>
              <p:nvPr/>
            </p:nvSpPr>
            <p:spPr bwMode="auto">
              <a:xfrm>
                <a:off x="2371"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3" name="Rectangle 59"/>
              <p:cNvSpPr>
                <a:spLocks noChangeArrowheads="1"/>
              </p:cNvSpPr>
              <p:nvPr/>
            </p:nvSpPr>
            <p:spPr bwMode="auto">
              <a:xfrm>
                <a:off x="2373"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64" name="Freeform 60"/>
              <p:cNvSpPr>
                <a:spLocks/>
              </p:cNvSpPr>
              <p:nvPr/>
            </p:nvSpPr>
            <p:spPr bwMode="auto">
              <a:xfrm>
                <a:off x="2368"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5" name="Freeform 61"/>
              <p:cNvSpPr>
                <a:spLocks/>
              </p:cNvSpPr>
              <p:nvPr/>
            </p:nvSpPr>
            <p:spPr bwMode="auto">
              <a:xfrm>
                <a:off x="2384"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6" name="Freeform 62"/>
              <p:cNvSpPr>
                <a:spLocks/>
              </p:cNvSpPr>
              <p:nvPr/>
            </p:nvSpPr>
            <p:spPr bwMode="auto">
              <a:xfrm>
                <a:off x="2397"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7" name="Rectangle 63"/>
              <p:cNvSpPr>
                <a:spLocks noChangeArrowheads="1"/>
              </p:cNvSpPr>
              <p:nvPr/>
            </p:nvSpPr>
            <p:spPr bwMode="auto">
              <a:xfrm>
                <a:off x="2400"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68" name="Freeform 64"/>
              <p:cNvSpPr>
                <a:spLocks/>
              </p:cNvSpPr>
              <p:nvPr/>
            </p:nvSpPr>
            <p:spPr bwMode="auto">
              <a:xfrm>
                <a:off x="2394"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69" name="Freeform 65"/>
              <p:cNvSpPr>
                <a:spLocks/>
              </p:cNvSpPr>
              <p:nvPr/>
            </p:nvSpPr>
            <p:spPr bwMode="auto">
              <a:xfrm>
                <a:off x="2410"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0" name="Freeform 66"/>
              <p:cNvSpPr>
                <a:spLocks/>
              </p:cNvSpPr>
              <p:nvPr/>
            </p:nvSpPr>
            <p:spPr bwMode="auto">
              <a:xfrm>
                <a:off x="2423"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1" name="Rectangle 67"/>
              <p:cNvSpPr>
                <a:spLocks noChangeArrowheads="1"/>
              </p:cNvSpPr>
              <p:nvPr/>
            </p:nvSpPr>
            <p:spPr bwMode="auto">
              <a:xfrm>
                <a:off x="2426"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72" name="Freeform 68"/>
              <p:cNvSpPr>
                <a:spLocks/>
              </p:cNvSpPr>
              <p:nvPr/>
            </p:nvSpPr>
            <p:spPr bwMode="auto">
              <a:xfrm>
                <a:off x="2420"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3" name="Freeform 69"/>
              <p:cNvSpPr>
                <a:spLocks/>
              </p:cNvSpPr>
              <p:nvPr/>
            </p:nvSpPr>
            <p:spPr bwMode="auto">
              <a:xfrm>
                <a:off x="2437"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4" name="Freeform 70"/>
              <p:cNvSpPr>
                <a:spLocks/>
              </p:cNvSpPr>
              <p:nvPr/>
            </p:nvSpPr>
            <p:spPr bwMode="auto">
              <a:xfrm>
                <a:off x="2449"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5" name="Rectangle 71"/>
              <p:cNvSpPr>
                <a:spLocks noChangeArrowheads="1"/>
              </p:cNvSpPr>
              <p:nvPr/>
            </p:nvSpPr>
            <p:spPr bwMode="auto">
              <a:xfrm>
                <a:off x="2451"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76" name="Freeform 72"/>
              <p:cNvSpPr>
                <a:spLocks/>
              </p:cNvSpPr>
              <p:nvPr/>
            </p:nvSpPr>
            <p:spPr bwMode="auto">
              <a:xfrm>
                <a:off x="244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7" name="Freeform 73"/>
              <p:cNvSpPr>
                <a:spLocks/>
              </p:cNvSpPr>
              <p:nvPr/>
            </p:nvSpPr>
            <p:spPr bwMode="auto">
              <a:xfrm>
                <a:off x="2462"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8" name="Freeform 74"/>
              <p:cNvSpPr>
                <a:spLocks/>
              </p:cNvSpPr>
              <p:nvPr/>
            </p:nvSpPr>
            <p:spPr bwMode="auto">
              <a:xfrm>
                <a:off x="2475"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79" name="Rectangle 75"/>
              <p:cNvSpPr>
                <a:spLocks noChangeArrowheads="1"/>
              </p:cNvSpPr>
              <p:nvPr/>
            </p:nvSpPr>
            <p:spPr bwMode="auto">
              <a:xfrm>
                <a:off x="2478"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80" name="Freeform 76"/>
              <p:cNvSpPr>
                <a:spLocks/>
              </p:cNvSpPr>
              <p:nvPr/>
            </p:nvSpPr>
            <p:spPr bwMode="auto">
              <a:xfrm>
                <a:off x="2472"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1" name="Freeform 77"/>
              <p:cNvSpPr>
                <a:spLocks/>
              </p:cNvSpPr>
              <p:nvPr/>
            </p:nvSpPr>
            <p:spPr bwMode="auto">
              <a:xfrm>
                <a:off x="2489"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2" name="Freeform 78"/>
              <p:cNvSpPr>
                <a:spLocks/>
              </p:cNvSpPr>
              <p:nvPr/>
            </p:nvSpPr>
            <p:spPr bwMode="auto">
              <a:xfrm>
                <a:off x="2501" y="1457"/>
                <a:ext cx="16" cy="10"/>
              </a:xfrm>
              <a:custGeom>
                <a:avLst/>
                <a:gdLst>
                  <a:gd name="T0" fmla="*/ 14 w 16"/>
                  <a:gd name="T1" fmla="*/ 0 h 10"/>
                  <a:gd name="T2" fmla="*/ 3 w 16"/>
                  <a:gd name="T3" fmla="*/ 0 h 10"/>
                  <a:gd name="T4" fmla="*/ 0 w 16"/>
                  <a:gd name="T5" fmla="*/ 10 h 10"/>
                  <a:gd name="T6" fmla="*/ 16 w 16"/>
                  <a:gd name="T7" fmla="*/ 10 h 10"/>
                  <a:gd name="T8" fmla="*/ 14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4" y="0"/>
                    </a:moveTo>
                    <a:lnTo>
                      <a:pt x="3" y="0"/>
                    </a:lnTo>
                    <a:lnTo>
                      <a:pt x="0" y="10"/>
                    </a:lnTo>
                    <a:lnTo>
                      <a:pt x="16"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3" name="Rectangle 79"/>
              <p:cNvSpPr>
                <a:spLocks noChangeArrowheads="1"/>
              </p:cNvSpPr>
              <p:nvPr/>
            </p:nvSpPr>
            <p:spPr bwMode="auto">
              <a:xfrm>
                <a:off x="2504"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84" name="Freeform 80"/>
              <p:cNvSpPr>
                <a:spLocks/>
              </p:cNvSpPr>
              <p:nvPr/>
            </p:nvSpPr>
            <p:spPr bwMode="auto">
              <a:xfrm>
                <a:off x="2498"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5" name="Freeform 81"/>
              <p:cNvSpPr>
                <a:spLocks/>
              </p:cNvSpPr>
              <p:nvPr/>
            </p:nvSpPr>
            <p:spPr bwMode="auto">
              <a:xfrm>
                <a:off x="2515"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6" name="Freeform 82"/>
              <p:cNvSpPr>
                <a:spLocks/>
              </p:cNvSpPr>
              <p:nvPr/>
            </p:nvSpPr>
            <p:spPr bwMode="auto">
              <a:xfrm>
                <a:off x="2528"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7" name="Rectangle 83"/>
              <p:cNvSpPr>
                <a:spLocks noChangeArrowheads="1"/>
              </p:cNvSpPr>
              <p:nvPr/>
            </p:nvSpPr>
            <p:spPr bwMode="auto">
              <a:xfrm>
                <a:off x="2531"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88" name="Freeform 84"/>
              <p:cNvSpPr>
                <a:spLocks/>
              </p:cNvSpPr>
              <p:nvPr/>
            </p:nvSpPr>
            <p:spPr bwMode="auto">
              <a:xfrm>
                <a:off x="2525"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89" name="Freeform 85"/>
              <p:cNvSpPr>
                <a:spLocks/>
              </p:cNvSpPr>
              <p:nvPr/>
            </p:nvSpPr>
            <p:spPr bwMode="auto">
              <a:xfrm>
                <a:off x="2541"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0" name="Freeform 86"/>
              <p:cNvSpPr>
                <a:spLocks/>
              </p:cNvSpPr>
              <p:nvPr/>
            </p:nvSpPr>
            <p:spPr bwMode="auto">
              <a:xfrm>
                <a:off x="2554"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1" name="Rectangle 87"/>
              <p:cNvSpPr>
                <a:spLocks noChangeArrowheads="1"/>
              </p:cNvSpPr>
              <p:nvPr/>
            </p:nvSpPr>
            <p:spPr bwMode="auto">
              <a:xfrm>
                <a:off x="2556"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92" name="Freeform 88"/>
              <p:cNvSpPr>
                <a:spLocks/>
              </p:cNvSpPr>
              <p:nvPr/>
            </p:nvSpPr>
            <p:spPr bwMode="auto">
              <a:xfrm>
                <a:off x="2551"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3" name="Freeform 89"/>
              <p:cNvSpPr>
                <a:spLocks/>
              </p:cNvSpPr>
              <p:nvPr/>
            </p:nvSpPr>
            <p:spPr bwMode="auto">
              <a:xfrm>
                <a:off x="2567"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4" name="Freeform 90"/>
              <p:cNvSpPr>
                <a:spLocks/>
              </p:cNvSpPr>
              <p:nvPr/>
            </p:nvSpPr>
            <p:spPr bwMode="auto">
              <a:xfrm>
                <a:off x="2580"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5" name="Rectangle 91"/>
              <p:cNvSpPr>
                <a:spLocks noChangeArrowheads="1"/>
              </p:cNvSpPr>
              <p:nvPr/>
            </p:nvSpPr>
            <p:spPr bwMode="auto">
              <a:xfrm>
                <a:off x="2582"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96" name="Freeform 92"/>
              <p:cNvSpPr>
                <a:spLocks/>
              </p:cNvSpPr>
              <p:nvPr/>
            </p:nvSpPr>
            <p:spPr bwMode="auto">
              <a:xfrm>
                <a:off x="2577"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7" name="Freeform 93"/>
              <p:cNvSpPr>
                <a:spLocks/>
              </p:cNvSpPr>
              <p:nvPr/>
            </p:nvSpPr>
            <p:spPr bwMode="auto">
              <a:xfrm>
                <a:off x="2593"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8" name="Freeform 94"/>
              <p:cNvSpPr>
                <a:spLocks/>
              </p:cNvSpPr>
              <p:nvPr/>
            </p:nvSpPr>
            <p:spPr bwMode="auto">
              <a:xfrm>
                <a:off x="2243"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99" name="Rectangle 95"/>
              <p:cNvSpPr>
                <a:spLocks noChangeArrowheads="1"/>
              </p:cNvSpPr>
              <p:nvPr/>
            </p:nvSpPr>
            <p:spPr bwMode="auto">
              <a:xfrm>
                <a:off x="2246"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00" name="Freeform 96"/>
              <p:cNvSpPr>
                <a:spLocks/>
              </p:cNvSpPr>
              <p:nvPr/>
            </p:nvSpPr>
            <p:spPr bwMode="auto">
              <a:xfrm>
                <a:off x="2240"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1" name="Freeform 97"/>
              <p:cNvSpPr>
                <a:spLocks/>
              </p:cNvSpPr>
              <p:nvPr/>
            </p:nvSpPr>
            <p:spPr bwMode="auto">
              <a:xfrm>
                <a:off x="2256"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2" name="Freeform 98"/>
              <p:cNvSpPr>
                <a:spLocks/>
              </p:cNvSpPr>
              <p:nvPr/>
            </p:nvSpPr>
            <p:spPr bwMode="auto">
              <a:xfrm>
                <a:off x="2269"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3" name="Rectangle 99"/>
              <p:cNvSpPr>
                <a:spLocks noChangeArrowheads="1"/>
              </p:cNvSpPr>
              <p:nvPr/>
            </p:nvSpPr>
            <p:spPr bwMode="auto">
              <a:xfrm>
                <a:off x="2272"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04" name="Freeform 100"/>
              <p:cNvSpPr>
                <a:spLocks/>
              </p:cNvSpPr>
              <p:nvPr/>
            </p:nvSpPr>
            <p:spPr bwMode="auto">
              <a:xfrm>
                <a:off x="2267"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5" name="Freeform 101"/>
              <p:cNvSpPr>
                <a:spLocks/>
              </p:cNvSpPr>
              <p:nvPr/>
            </p:nvSpPr>
            <p:spPr bwMode="auto">
              <a:xfrm>
                <a:off x="2283"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6" name="Freeform 102"/>
              <p:cNvSpPr>
                <a:spLocks/>
              </p:cNvSpPr>
              <p:nvPr/>
            </p:nvSpPr>
            <p:spPr bwMode="auto">
              <a:xfrm>
                <a:off x="2295"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7" name="Rectangle 103"/>
              <p:cNvSpPr>
                <a:spLocks noChangeArrowheads="1"/>
              </p:cNvSpPr>
              <p:nvPr/>
            </p:nvSpPr>
            <p:spPr bwMode="auto">
              <a:xfrm>
                <a:off x="2298"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08" name="Freeform 104"/>
              <p:cNvSpPr>
                <a:spLocks/>
              </p:cNvSpPr>
              <p:nvPr/>
            </p:nvSpPr>
            <p:spPr bwMode="auto">
              <a:xfrm>
                <a:off x="2293"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09" name="Freeform 105"/>
              <p:cNvSpPr>
                <a:spLocks/>
              </p:cNvSpPr>
              <p:nvPr/>
            </p:nvSpPr>
            <p:spPr bwMode="auto">
              <a:xfrm>
                <a:off x="2309"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0" name="Freeform 106"/>
              <p:cNvSpPr>
                <a:spLocks/>
              </p:cNvSpPr>
              <p:nvPr/>
            </p:nvSpPr>
            <p:spPr bwMode="auto">
              <a:xfrm>
                <a:off x="2322"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1" name="Rectangle 107"/>
              <p:cNvSpPr>
                <a:spLocks noChangeArrowheads="1"/>
              </p:cNvSpPr>
              <p:nvPr/>
            </p:nvSpPr>
            <p:spPr bwMode="auto">
              <a:xfrm>
                <a:off x="2324"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12" name="Freeform 108"/>
              <p:cNvSpPr>
                <a:spLocks/>
              </p:cNvSpPr>
              <p:nvPr/>
            </p:nvSpPr>
            <p:spPr bwMode="auto">
              <a:xfrm>
                <a:off x="2319"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3" name="Freeform 109"/>
              <p:cNvSpPr>
                <a:spLocks/>
              </p:cNvSpPr>
              <p:nvPr/>
            </p:nvSpPr>
            <p:spPr bwMode="auto">
              <a:xfrm>
                <a:off x="2335"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4" name="Freeform 110"/>
              <p:cNvSpPr>
                <a:spLocks/>
              </p:cNvSpPr>
              <p:nvPr/>
            </p:nvSpPr>
            <p:spPr bwMode="auto">
              <a:xfrm>
                <a:off x="2348"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5" name="Rectangle 111"/>
              <p:cNvSpPr>
                <a:spLocks noChangeArrowheads="1"/>
              </p:cNvSpPr>
              <p:nvPr/>
            </p:nvSpPr>
            <p:spPr bwMode="auto">
              <a:xfrm>
                <a:off x="2351"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16" name="Freeform 112"/>
              <p:cNvSpPr>
                <a:spLocks/>
              </p:cNvSpPr>
              <p:nvPr/>
            </p:nvSpPr>
            <p:spPr bwMode="auto">
              <a:xfrm>
                <a:off x="2345"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7" name="Freeform 113"/>
              <p:cNvSpPr>
                <a:spLocks/>
              </p:cNvSpPr>
              <p:nvPr/>
            </p:nvSpPr>
            <p:spPr bwMode="auto">
              <a:xfrm>
                <a:off x="2361"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8" name="Freeform 114"/>
              <p:cNvSpPr>
                <a:spLocks/>
              </p:cNvSpPr>
              <p:nvPr/>
            </p:nvSpPr>
            <p:spPr bwMode="auto">
              <a:xfrm>
                <a:off x="2374"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19" name="Rectangle 115"/>
              <p:cNvSpPr>
                <a:spLocks noChangeArrowheads="1"/>
              </p:cNvSpPr>
              <p:nvPr/>
            </p:nvSpPr>
            <p:spPr bwMode="auto">
              <a:xfrm>
                <a:off x="2377"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20" name="Freeform 116"/>
              <p:cNvSpPr>
                <a:spLocks/>
              </p:cNvSpPr>
              <p:nvPr/>
            </p:nvSpPr>
            <p:spPr bwMode="auto">
              <a:xfrm>
                <a:off x="2371"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1" name="Freeform 117"/>
              <p:cNvSpPr>
                <a:spLocks/>
              </p:cNvSpPr>
              <p:nvPr/>
            </p:nvSpPr>
            <p:spPr bwMode="auto">
              <a:xfrm>
                <a:off x="2388"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2" name="Freeform 118"/>
              <p:cNvSpPr>
                <a:spLocks/>
              </p:cNvSpPr>
              <p:nvPr/>
            </p:nvSpPr>
            <p:spPr bwMode="auto">
              <a:xfrm>
                <a:off x="2400"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3" name="Rectangle 119"/>
              <p:cNvSpPr>
                <a:spLocks noChangeArrowheads="1"/>
              </p:cNvSpPr>
              <p:nvPr/>
            </p:nvSpPr>
            <p:spPr bwMode="auto">
              <a:xfrm>
                <a:off x="2403"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24" name="Freeform 120"/>
              <p:cNvSpPr>
                <a:spLocks/>
              </p:cNvSpPr>
              <p:nvPr/>
            </p:nvSpPr>
            <p:spPr bwMode="auto">
              <a:xfrm>
                <a:off x="2398"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5" name="Freeform 121"/>
              <p:cNvSpPr>
                <a:spLocks/>
              </p:cNvSpPr>
              <p:nvPr/>
            </p:nvSpPr>
            <p:spPr bwMode="auto">
              <a:xfrm>
                <a:off x="2414"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6" name="Freeform 122"/>
              <p:cNvSpPr>
                <a:spLocks/>
              </p:cNvSpPr>
              <p:nvPr/>
            </p:nvSpPr>
            <p:spPr bwMode="auto">
              <a:xfrm>
                <a:off x="2427"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7" name="Rectangle 123"/>
              <p:cNvSpPr>
                <a:spLocks noChangeArrowheads="1"/>
              </p:cNvSpPr>
              <p:nvPr/>
            </p:nvSpPr>
            <p:spPr bwMode="auto">
              <a:xfrm>
                <a:off x="2429"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28" name="Freeform 124"/>
              <p:cNvSpPr>
                <a:spLocks/>
              </p:cNvSpPr>
              <p:nvPr/>
            </p:nvSpPr>
            <p:spPr bwMode="auto">
              <a:xfrm>
                <a:off x="2424"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29" name="Freeform 125"/>
              <p:cNvSpPr>
                <a:spLocks/>
              </p:cNvSpPr>
              <p:nvPr/>
            </p:nvSpPr>
            <p:spPr bwMode="auto">
              <a:xfrm>
                <a:off x="2440"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0" name="Freeform 126"/>
              <p:cNvSpPr>
                <a:spLocks/>
              </p:cNvSpPr>
              <p:nvPr/>
            </p:nvSpPr>
            <p:spPr bwMode="auto">
              <a:xfrm>
                <a:off x="2453"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1" name="Rectangle 127"/>
              <p:cNvSpPr>
                <a:spLocks noChangeArrowheads="1"/>
              </p:cNvSpPr>
              <p:nvPr/>
            </p:nvSpPr>
            <p:spPr bwMode="auto">
              <a:xfrm>
                <a:off x="2455"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32" name="Freeform 128"/>
              <p:cNvSpPr>
                <a:spLocks/>
              </p:cNvSpPr>
              <p:nvPr/>
            </p:nvSpPr>
            <p:spPr bwMode="auto">
              <a:xfrm>
                <a:off x="2450"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3" name="Freeform 129"/>
              <p:cNvSpPr>
                <a:spLocks/>
              </p:cNvSpPr>
              <p:nvPr/>
            </p:nvSpPr>
            <p:spPr bwMode="auto">
              <a:xfrm>
                <a:off x="2466"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4" name="Freeform 130"/>
              <p:cNvSpPr>
                <a:spLocks/>
              </p:cNvSpPr>
              <p:nvPr/>
            </p:nvSpPr>
            <p:spPr bwMode="auto">
              <a:xfrm>
                <a:off x="2479"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5" name="Rectangle 131"/>
              <p:cNvSpPr>
                <a:spLocks noChangeArrowheads="1"/>
              </p:cNvSpPr>
              <p:nvPr/>
            </p:nvSpPr>
            <p:spPr bwMode="auto">
              <a:xfrm>
                <a:off x="2482"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36" name="Freeform 132"/>
              <p:cNvSpPr>
                <a:spLocks/>
              </p:cNvSpPr>
              <p:nvPr/>
            </p:nvSpPr>
            <p:spPr bwMode="auto">
              <a:xfrm>
                <a:off x="2476"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7" name="Freeform 133"/>
              <p:cNvSpPr>
                <a:spLocks/>
              </p:cNvSpPr>
              <p:nvPr/>
            </p:nvSpPr>
            <p:spPr bwMode="auto">
              <a:xfrm>
                <a:off x="2492"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8" name="Freeform 134"/>
              <p:cNvSpPr>
                <a:spLocks/>
              </p:cNvSpPr>
              <p:nvPr/>
            </p:nvSpPr>
            <p:spPr bwMode="auto">
              <a:xfrm>
                <a:off x="2505"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39" name="Rectangle 135"/>
              <p:cNvSpPr>
                <a:spLocks noChangeArrowheads="1"/>
              </p:cNvSpPr>
              <p:nvPr/>
            </p:nvSpPr>
            <p:spPr bwMode="auto">
              <a:xfrm>
                <a:off x="2508"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40" name="Freeform 136"/>
              <p:cNvSpPr>
                <a:spLocks/>
              </p:cNvSpPr>
              <p:nvPr/>
            </p:nvSpPr>
            <p:spPr bwMode="auto">
              <a:xfrm>
                <a:off x="2502"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1" name="Freeform 137"/>
              <p:cNvSpPr>
                <a:spLocks/>
              </p:cNvSpPr>
              <p:nvPr/>
            </p:nvSpPr>
            <p:spPr bwMode="auto">
              <a:xfrm>
                <a:off x="2519"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2" name="Freeform 138"/>
              <p:cNvSpPr>
                <a:spLocks/>
              </p:cNvSpPr>
              <p:nvPr/>
            </p:nvSpPr>
            <p:spPr bwMode="auto">
              <a:xfrm>
                <a:off x="2531"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3" name="Rectangle 139"/>
              <p:cNvSpPr>
                <a:spLocks noChangeArrowheads="1"/>
              </p:cNvSpPr>
              <p:nvPr/>
            </p:nvSpPr>
            <p:spPr bwMode="auto">
              <a:xfrm>
                <a:off x="2534"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44" name="Freeform 140"/>
              <p:cNvSpPr>
                <a:spLocks/>
              </p:cNvSpPr>
              <p:nvPr/>
            </p:nvSpPr>
            <p:spPr bwMode="auto">
              <a:xfrm>
                <a:off x="2528"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5" name="Freeform 141"/>
              <p:cNvSpPr>
                <a:spLocks/>
              </p:cNvSpPr>
              <p:nvPr/>
            </p:nvSpPr>
            <p:spPr bwMode="auto">
              <a:xfrm>
                <a:off x="2545"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6" name="Freeform 142"/>
              <p:cNvSpPr>
                <a:spLocks/>
              </p:cNvSpPr>
              <p:nvPr/>
            </p:nvSpPr>
            <p:spPr bwMode="auto">
              <a:xfrm>
                <a:off x="2558"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7" name="Rectangle 143"/>
              <p:cNvSpPr>
                <a:spLocks noChangeArrowheads="1"/>
              </p:cNvSpPr>
              <p:nvPr/>
            </p:nvSpPr>
            <p:spPr bwMode="auto">
              <a:xfrm>
                <a:off x="2560"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48" name="Freeform 144"/>
              <p:cNvSpPr>
                <a:spLocks/>
              </p:cNvSpPr>
              <p:nvPr/>
            </p:nvSpPr>
            <p:spPr bwMode="auto">
              <a:xfrm>
                <a:off x="2555"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49" name="Freeform 145"/>
              <p:cNvSpPr>
                <a:spLocks/>
              </p:cNvSpPr>
              <p:nvPr/>
            </p:nvSpPr>
            <p:spPr bwMode="auto">
              <a:xfrm>
                <a:off x="2571"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0" name="Freeform 146"/>
              <p:cNvSpPr>
                <a:spLocks/>
              </p:cNvSpPr>
              <p:nvPr/>
            </p:nvSpPr>
            <p:spPr bwMode="auto">
              <a:xfrm>
                <a:off x="2316"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1" name="Rectangle 147"/>
              <p:cNvSpPr>
                <a:spLocks noChangeArrowheads="1"/>
              </p:cNvSpPr>
              <p:nvPr/>
            </p:nvSpPr>
            <p:spPr bwMode="auto">
              <a:xfrm>
                <a:off x="2319"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52" name="Freeform 148"/>
              <p:cNvSpPr>
                <a:spLocks/>
              </p:cNvSpPr>
              <p:nvPr/>
            </p:nvSpPr>
            <p:spPr bwMode="auto">
              <a:xfrm>
                <a:off x="2314"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3" name="Freeform 149"/>
              <p:cNvSpPr>
                <a:spLocks/>
              </p:cNvSpPr>
              <p:nvPr/>
            </p:nvSpPr>
            <p:spPr bwMode="auto">
              <a:xfrm>
                <a:off x="2330"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4" name="Freeform 150"/>
              <p:cNvSpPr>
                <a:spLocks/>
              </p:cNvSpPr>
              <p:nvPr/>
            </p:nvSpPr>
            <p:spPr bwMode="auto">
              <a:xfrm>
                <a:off x="2342" y="147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5" name="Rectangle 151"/>
              <p:cNvSpPr>
                <a:spLocks noChangeArrowheads="1"/>
              </p:cNvSpPr>
              <p:nvPr/>
            </p:nvSpPr>
            <p:spPr bwMode="auto">
              <a:xfrm>
                <a:off x="2345"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56" name="Freeform 152"/>
              <p:cNvSpPr>
                <a:spLocks/>
              </p:cNvSpPr>
              <p:nvPr/>
            </p:nvSpPr>
            <p:spPr bwMode="auto">
              <a:xfrm>
                <a:off x="2340"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7" name="Freeform 153"/>
              <p:cNvSpPr>
                <a:spLocks/>
              </p:cNvSpPr>
              <p:nvPr/>
            </p:nvSpPr>
            <p:spPr bwMode="auto">
              <a:xfrm>
                <a:off x="2356"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8" name="Freeform 154"/>
              <p:cNvSpPr>
                <a:spLocks/>
              </p:cNvSpPr>
              <p:nvPr/>
            </p:nvSpPr>
            <p:spPr bwMode="auto">
              <a:xfrm>
                <a:off x="2369"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59" name="Rectangle 155"/>
              <p:cNvSpPr>
                <a:spLocks noChangeArrowheads="1"/>
              </p:cNvSpPr>
              <p:nvPr/>
            </p:nvSpPr>
            <p:spPr bwMode="auto">
              <a:xfrm>
                <a:off x="2371"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60" name="Freeform 156"/>
              <p:cNvSpPr>
                <a:spLocks/>
              </p:cNvSpPr>
              <p:nvPr/>
            </p:nvSpPr>
            <p:spPr bwMode="auto">
              <a:xfrm>
                <a:off x="2366"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1" name="Freeform 157"/>
              <p:cNvSpPr>
                <a:spLocks/>
              </p:cNvSpPr>
              <p:nvPr/>
            </p:nvSpPr>
            <p:spPr bwMode="auto">
              <a:xfrm>
                <a:off x="2382"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2" name="Freeform 158"/>
              <p:cNvSpPr>
                <a:spLocks/>
              </p:cNvSpPr>
              <p:nvPr/>
            </p:nvSpPr>
            <p:spPr bwMode="auto">
              <a:xfrm>
                <a:off x="2395"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3" name="Rectangle 159"/>
              <p:cNvSpPr>
                <a:spLocks noChangeArrowheads="1"/>
              </p:cNvSpPr>
              <p:nvPr/>
            </p:nvSpPr>
            <p:spPr bwMode="auto">
              <a:xfrm>
                <a:off x="2398" y="147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64" name="Freeform 160"/>
              <p:cNvSpPr>
                <a:spLocks/>
              </p:cNvSpPr>
              <p:nvPr/>
            </p:nvSpPr>
            <p:spPr bwMode="auto">
              <a:xfrm>
                <a:off x="2392"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5" name="Freeform 161"/>
              <p:cNvSpPr>
                <a:spLocks/>
              </p:cNvSpPr>
              <p:nvPr/>
            </p:nvSpPr>
            <p:spPr bwMode="auto">
              <a:xfrm>
                <a:off x="2408"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6" name="Freeform 162"/>
              <p:cNvSpPr>
                <a:spLocks/>
              </p:cNvSpPr>
              <p:nvPr/>
            </p:nvSpPr>
            <p:spPr bwMode="auto">
              <a:xfrm>
                <a:off x="2421"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7" name="Rectangle 163"/>
              <p:cNvSpPr>
                <a:spLocks noChangeArrowheads="1"/>
              </p:cNvSpPr>
              <p:nvPr/>
            </p:nvSpPr>
            <p:spPr bwMode="auto">
              <a:xfrm>
                <a:off x="2424"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68" name="Freeform 164"/>
              <p:cNvSpPr>
                <a:spLocks/>
              </p:cNvSpPr>
              <p:nvPr/>
            </p:nvSpPr>
            <p:spPr bwMode="auto">
              <a:xfrm>
                <a:off x="2418"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69" name="Freeform 165"/>
              <p:cNvSpPr>
                <a:spLocks/>
              </p:cNvSpPr>
              <p:nvPr/>
            </p:nvSpPr>
            <p:spPr bwMode="auto">
              <a:xfrm>
                <a:off x="2435"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0" name="Freeform 166"/>
              <p:cNvSpPr>
                <a:spLocks/>
              </p:cNvSpPr>
              <p:nvPr/>
            </p:nvSpPr>
            <p:spPr bwMode="auto">
              <a:xfrm>
                <a:off x="2447"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1" name="Rectangle 167"/>
              <p:cNvSpPr>
                <a:spLocks noChangeArrowheads="1"/>
              </p:cNvSpPr>
              <p:nvPr/>
            </p:nvSpPr>
            <p:spPr bwMode="auto">
              <a:xfrm>
                <a:off x="2450"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72" name="Freeform 168"/>
              <p:cNvSpPr>
                <a:spLocks/>
              </p:cNvSpPr>
              <p:nvPr/>
            </p:nvSpPr>
            <p:spPr bwMode="auto">
              <a:xfrm>
                <a:off x="2445"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3" name="Freeform 169"/>
              <p:cNvSpPr>
                <a:spLocks/>
              </p:cNvSpPr>
              <p:nvPr/>
            </p:nvSpPr>
            <p:spPr bwMode="auto">
              <a:xfrm>
                <a:off x="2461"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4" name="Freeform 170"/>
              <p:cNvSpPr>
                <a:spLocks/>
              </p:cNvSpPr>
              <p:nvPr/>
            </p:nvSpPr>
            <p:spPr bwMode="auto">
              <a:xfrm>
                <a:off x="2474"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5" name="Rectangle 171"/>
              <p:cNvSpPr>
                <a:spLocks noChangeArrowheads="1"/>
              </p:cNvSpPr>
              <p:nvPr/>
            </p:nvSpPr>
            <p:spPr bwMode="auto">
              <a:xfrm>
                <a:off x="2476"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76" name="Freeform 172"/>
              <p:cNvSpPr>
                <a:spLocks/>
              </p:cNvSpPr>
              <p:nvPr/>
            </p:nvSpPr>
            <p:spPr bwMode="auto">
              <a:xfrm>
                <a:off x="2471"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7" name="Freeform 173"/>
              <p:cNvSpPr>
                <a:spLocks/>
              </p:cNvSpPr>
              <p:nvPr/>
            </p:nvSpPr>
            <p:spPr bwMode="auto">
              <a:xfrm>
                <a:off x="2487"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8" name="Freeform 174"/>
              <p:cNvSpPr>
                <a:spLocks/>
              </p:cNvSpPr>
              <p:nvPr/>
            </p:nvSpPr>
            <p:spPr bwMode="auto">
              <a:xfrm>
                <a:off x="2500"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79" name="Rectangle 175"/>
              <p:cNvSpPr>
                <a:spLocks noChangeArrowheads="1"/>
              </p:cNvSpPr>
              <p:nvPr/>
            </p:nvSpPr>
            <p:spPr bwMode="auto">
              <a:xfrm>
                <a:off x="2502"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80" name="Freeform 176"/>
              <p:cNvSpPr>
                <a:spLocks/>
              </p:cNvSpPr>
              <p:nvPr/>
            </p:nvSpPr>
            <p:spPr bwMode="auto">
              <a:xfrm>
                <a:off x="2497"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1" name="Freeform 177"/>
              <p:cNvSpPr>
                <a:spLocks/>
              </p:cNvSpPr>
              <p:nvPr/>
            </p:nvSpPr>
            <p:spPr bwMode="auto">
              <a:xfrm>
                <a:off x="2513"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2" name="Freeform 178"/>
              <p:cNvSpPr>
                <a:spLocks/>
              </p:cNvSpPr>
              <p:nvPr/>
            </p:nvSpPr>
            <p:spPr bwMode="auto">
              <a:xfrm>
                <a:off x="2526"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3" name="Rectangle 179"/>
              <p:cNvSpPr>
                <a:spLocks noChangeArrowheads="1"/>
              </p:cNvSpPr>
              <p:nvPr/>
            </p:nvSpPr>
            <p:spPr bwMode="auto">
              <a:xfrm>
                <a:off x="2529" y="147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84" name="Freeform 180"/>
              <p:cNvSpPr>
                <a:spLocks/>
              </p:cNvSpPr>
              <p:nvPr/>
            </p:nvSpPr>
            <p:spPr bwMode="auto">
              <a:xfrm>
                <a:off x="2523"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5" name="Freeform 181"/>
              <p:cNvSpPr>
                <a:spLocks/>
              </p:cNvSpPr>
              <p:nvPr/>
            </p:nvSpPr>
            <p:spPr bwMode="auto">
              <a:xfrm>
                <a:off x="2539"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6" name="Freeform 182"/>
              <p:cNvSpPr>
                <a:spLocks/>
              </p:cNvSpPr>
              <p:nvPr/>
            </p:nvSpPr>
            <p:spPr bwMode="auto">
              <a:xfrm>
                <a:off x="2552" y="147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7" name="Rectangle 183"/>
              <p:cNvSpPr>
                <a:spLocks noChangeArrowheads="1"/>
              </p:cNvSpPr>
              <p:nvPr/>
            </p:nvSpPr>
            <p:spPr bwMode="auto">
              <a:xfrm>
                <a:off x="2555"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88" name="Freeform 184"/>
              <p:cNvSpPr>
                <a:spLocks/>
              </p:cNvSpPr>
              <p:nvPr/>
            </p:nvSpPr>
            <p:spPr bwMode="auto">
              <a:xfrm>
                <a:off x="2550"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89" name="Freeform 185"/>
              <p:cNvSpPr>
                <a:spLocks/>
              </p:cNvSpPr>
              <p:nvPr/>
            </p:nvSpPr>
            <p:spPr bwMode="auto">
              <a:xfrm>
                <a:off x="2566"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0" name="Freeform 186"/>
              <p:cNvSpPr>
                <a:spLocks/>
              </p:cNvSpPr>
              <p:nvPr/>
            </p:nvSpPr>
            <p:spPr bwMode="auto">
              <a:xfrm>
                <a:off x="2578"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1" name="Rectangle 187"/>
              <p:cNvSpPr>
                <a:spLocks noChangeArrowheads="1"/>
              </p:cNvSpPr>
              <p:nvPr/>
            </p:nvSpPr>
            <p:spPr bwMode="auto">
              <a:xfrm>
                <a:off x="2580"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92" name="Freeform 188"/>
              <p:cNvSpPr>
                <a:spLocks/>
              </p:cNvSpPr>
              <p:nvPr/>
            </p:nvSpPr>
            <p:spPr bwMode="auto">
              <a:xfrm>
                <a:off x="2575"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3" name="Freeform 189"/>
              <p:cNvSpPr>
                <a:spLocks/>
              </p:cNvSpPr>
              <p:nvPr/>
            </p:nvSpPr>
            <p:spPr bwMode="auto">
              <a:xfrm>
                <a:off x="2592"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4" name="Freeform 190"/>
              <p:cNvSpPr>
                <a:spLocks/>
              </p:cNvSpPr>
              <p:nvPr/>
            </p:nvSpPr>
            <p:spPr bwMode="auto">
              <a:xfrm>
                <a:off x="2287"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5" name="Rectangle 191"/>
              <p:cNvSpPr>
                <a:spLocks noChangeArrowheads="1"/>
              </p:cNvSpPr>
              <p:nvPr/>
            </p:nvSpPr>
            <p:spPr bwMode="auto">
              <a:xfrm>
                <a:off x="2290"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896" name="Freeform 192"/>
              <p:cNvSpPr>
                <a:spLocks/>
              </p:cNvSpPr>
              <p:nvPr/>
            </p:nvSpPr>
            <p:spPr bwMode="auto">
              <a:xfrm>
                <a:off x="2285"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7" name="Freeform 193"/>
              <p:cNvSpPr>
                <a:spLocks/>
              </p:cNvSpPr>
              <p:nvPr/>
            </p:nvSpPr>
            <p:spPr bwMode="auto">
              <a:xfrm>
                <a:off x="2301"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8" name="Freeform 194"/>
              <p:cNvSpPr>
                <a:spLocks/>
              </p:cNvSpPr>
              <p:nvPr/>
            </p:nvSpPr>
            <p:spPr bwMode="auto">
              <a:xfrm>
                <a:off x="2313"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899" name="Rectangle 195"/>
              <p:cNvSpPr>
                <a:spLocks noChangeArrowheads="1"/>
              </p:cNvSpPr>
              <p:nvPr/>
            </p:nvSpPr>
            <p:spPr bwMode="auto">
              <a:xfrm>
                <a:off x="2316"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00" name="Freeform 196"/>
              <p:cNvSpPr>
                <a:spLocks/>
              </p:cNvSpPr>
              <p:nvPr/>
            </p:nvSpPr>
            <p:spPr bwMode="auto">
              <a:xfrm>
                <a:off x="2310"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1" name="Freeform 197"/>
              <p:cNvSpPr>
                <a:spLocks/>
              </p:cNvSpPr>
              <p:nvPr/>
            </p:nvSpPr>
            <p:spPr bwMode="auto">
              <a:xfrm>
                <a:off x="2326"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2" name="Freeform 198"/>
              <p:cNvSpPr>
                <a:spLocks/>
              </p:cNvSpPr>
              <p:nvPr/>
            </p:nvSpPr>
            <p:spPr bwMode="auto">
              <a:xfrm>
                <a:off x="2339"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3" name="Rectangle 199"/>
              <p:cNvSpPr>
                <a:spLocks noChangeArrowheads="1"/>
              </p:cNvSpPr>
              <p:nvPr/>
            </p:nvSpPr>
            <p:spPr bwMode="auto">
              <a:xfrm>
                <a:off x="2342"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04" name="Freeform 200"/>
              <p:cNvSpPr>
                <a:spLocks/>
              </p:cNvSpPr>
              <p:nvPr/>
            </p:nvSpPr>
            <p:spPr bwMode="auto">
              <a:xfrm>
                <a:off x="2336"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5" name="Freeform 201"/>
              <p:cNvSpPr>
                <a:spLocks/>
              </p:cNvSpPr>
              <p:nvPr/>
            </p:nvSpPr>
            <p:spPr bwMode="auto">
              <a:xfrm>
                <a:off x="2353"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6" name="Freeform 202"/>
              <p:cNvSpPr>
                <a:spLocks/>
              </p:cNvSpPr>
              <p:nvPr/>
            </p:nvSpPr>
            <p:spPr bwMode="auto">
              <a:xfrm>
                <a:off x="2365"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7" name="Rectangle 203"/>
              <p:cNvSpPr>
                <a:spLocks noChangeArrowheads="1"/>
              </p:cNvSpPr>
              <p:nvPr/>
            </p:nvSpPr>
            <p:spPr bwMode="auto">
              <a:xfrm>
                <a:off x="2368"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08" name="Freeform 204"/>
              <p:cNvSpPr>
                <a:spLocks/>
              </p:cNvSpPr>
              <p:nvPr/>
            </p:nvSpPr>
            <p:spPr bwMode="auto">
              <a:xfrm>
                <a:off x="236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09" name="Freeform 205"/>
              <p:cNvSpPr>
                <a:spLocks/>
              </p:cNvSpPr>
              <p:nvPr/>
            </p:nvSpPr>
            <p:spPr bwMode="auto">
              <a:xfrm>
                <a:off x="2379"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0" name="Freeform 206"/>
              <p:cNvSpPr>
                <a:spLocks/>
              </p:cNvSpPr>
              <p:nvPr/>
            </p:nvSpPr>
            <p:spPr bwMode="auto">
              <a:xfrm>
                <a:off x="2391"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1" name="Rectangle 207"/>
              <p:cNvSpPr>
                <a:spLocks noChangeArrowheads="1"/>
              </p:cNvSpPr>
              <p:nvPr/>
            </p:nvSpPr>
            <p:spPr bwMode="auto">
              <a:xfrm>
                <a:off x="2394"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12" name="Freeform 208"/>
              <p:cNvSpPr>
                <a:spLocks/>
              </p:cNvSpPr>
              <p:nvPr/>
            </p:nvSpPr>
            <p:spPr bwMode="auto">
              <a:xfrm>
                <a:off x="2388"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3" name="Freeform 209"/>
              <p:cNvSpPr>
                <a:spLocks/>
              </p:cNvSpPr>
              <p:nvPr/>
            </p:nvSpPr>
            <p:spPr bwMode="auto">
              <a:xfrm>
                <a:off x="2405"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4" name="Freeform 210"/>
              <p:cNvSpPr>
                <a:spLocks/>
              </p:cNvSpPr>
              <p:nvPr/>
            </p:nvSpPr>
            <p:spPr bwMode="auto">
              <a:xfrm>
                <a:off x="2418"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5" name="Rectangle 211"/>
              <p:cNvSpPr>
                <a:spLocks noChangeArrowheads="1"/>
              </p:cNvSpPr>
              <p:nvPr/>
            </p:nvSpPr>
            <p:spPr bwMode="auto">
              <a:xfrm>
                <a:off x="2420"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16" name="Freeform 212"/>
              <p:cNvSpPr>
                <a:spLocks/>
              </p:cNvSpPr>
              <p:nvPr/>
            </p:nvSpPr>
            <p:spPr bwMode="auto">
              <a:xfrm>
                <a:off x="2414"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7" name="Freeform 213"/>
              <p:cNvSpPr>
                <a:spLocks/>
              </p:cNvSpPr>
              <p:nvPr/>
            </p:nvSpPr>
            <p:spPr bwMode="auto">
              <a:xfrm>
                <a:off x="2431"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8" name="Freeform 214"/>
              <p:cNvSpPr>
                <a:spLocks/>
              </p:cNvSpPr>
              <p:nvPr/>
            </p:nvSpPr>
            <p:spPr bwMode="auto">
              <a:xfrm>
                <a:off x="2444"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19" name="Rectangle 215"/>
              <p:cNvSpPr>
                <a:spLocks noChangeArrowheads="1"/>
              </p:cNvSpPr>
              <p:nvPr/>
            </p:nvSpPr>
            <p:spPr bwMode="auto">
              <a:xfrm>
                <a:off x="2447"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20" name="Freeform 216"/>
              <p:cNvSpPr>
                <a:spLocks/>
              </p:cNvSpPr>
              <p:nvPr/>
            </p:nvSpPr>
            <p:spPr bwMode="auto">
              <a:xfrm>
                <a:off x="2441"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1" name="Freeform 217"/>
              <p:cNvSpPr>
                <a:spLocks/>
              </p:cNvSpPr>
              <p:nvPr/>
            </p:nvSpPr>
            <p:spPr bwMode="auto">
              <a:xfrm>
                <a:off x="2457"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2" name="Freeform 218"/>
              <p:cNvSpPr>
                <a:spLocks/>
              </p:cNvSpPr>
              <p:nvPr/>
            </p:nvSpPr>
            <p:spPr bwMode="auto">
              <a:xfrm>
                <a:off x="2470"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3" name="Rectangle 219"/>
              <p:cNvSpPr>
                <a:spLocks noChangeArrowheads="1"/>
              </p:cNvSpPr>
              <p:nvPr/>
            </p:nvSpPr>
            <p:spPr bwMode="auto">
              <a:xfrm>
                <a:off x="2473"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24" name="Freeform 220"/>
              <p:cNvSpPr>
                <a:spLocks/>
              </p:cNvSpPr>
              <p:nvPr/>
            </p:nvSpPr>
            <p:spPr bwMode="auto">
              <a:xfrm>
                <a:off x="2468"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5" name="Freeform 221"/>
              <p:cNvSpPr>
                <a:spLocks/>
              </p:cNvSpPr>
              <p:nvPr/>
            </p:nvSpPr>
            <p:spPr bwMode="auto">
              <a:xfrm>
                <a:off x="2484"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6" name="Freeform 222"/>
              <p:cNvSpPr>
                <a:spLocks/>
              </p:cNvSpPr>
              <p:nvPr/>
            </p:nvSpPr>
            <p:spPr bwMode="auto">
              <a:xfrm>
                <a:off x="2496"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7" name="Rectangle 223"/>
              <p:cNvSpPr>
                <a:spLocks noChangeArrowheads="1"/>
              </p:cNvSpPr>
              <p:nvPr/>
            </p:nvSpPr>
            <p:spPr bwMode="auto">
              <a:xfrm>
                <a:off x="2498"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28" name="Freeform 224"/>
              <p:cNvSpPr>
                <a:spLocks/>
              </p:cNvSpPr>
              <p:nvPr/>
            </p:nvSpPr>
            <p:spPr bwMode="auto">
              <a:xfrm>
                <a:off x="249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29" name="Freeform 225"/>
              <p:cNvSpPr>
                <a:spLocks/>
              </p:cNvSpPr>
              <p:nvPr/>
            </p:nvSpPr>
            <p:spPr bwMode="auto">
              <a:xfrm>
                <a:off x="2509"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0" name="Freeform 226"/>
              <p:cNvSpPr>
                <a:spLocks/>
              </p:cNvSpPr>
              <p:nvPr/>
            </p:nvSpPr>
            <p:spPr bwMode="auto">
              <a:xfrm>
                <a:off x="2522"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1" name="Rectangle 227"/>
              <p:cNvSpPr>
                <a:spLocks noChangeArrowheads="1"/>
              </p:cNvSpPr>
              <p:nvPr/>
            </p:nvSpPr>
            <p:spPr bwMode="auto">
              <a:xfrm>
                <a:off x="2525"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32" name="Freeform 228"/>
              <p:cNvSpPr>
                <a:spLocks/>
              </p:cNvSpPr>
              <p:nvPr/>
            </p:nvSpPr>
            <p:spPr bwMode="auto">
              <a:xfrm>
                <a:off x="2519"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3" name="Freeform 229"/>
              <p:cNvSpPr>
                <a:spLocks/>
              </p:cNvSpPr>
              <p:nvPr/>
            </p:nvSpPr>
            <p:spPr bwMode="auto">
              <a:xfrm>
                <a:off x="2535"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4" name="Freeform 230"/>
              <p:cNvSpPr>
                <a:spLocks/>
              </p:cNvSpPr>
              <p:nvPr/>
            </p:nvSpPr>
            <p:spPr bwMode="auto">
              <a:xfrm>
                <a:off x="2585" y="1437"/>
                <a:ext cx="34" cy="11"/>
              </a:xfrm>
              <a:custGeom>
                <a:avLst/>
                <a:gdLst>
                  <a:gd name="T0" fmla="*/ 29 w 34"/>
                  <a:gd name="T1" fmla="*/ 0 h 11"/>
                  <a:gd name="T2" fmla="*/ 4 w 34"/>
                  <a:gd name="T3" fmla="*/ 0 h 11"/>
                  <a:gd name="T4" fmla="*/ 0 w 34"/>
                  <a:gd name="T5" fmla="*/ 11 h 11"/>
                  <a:gd name="T6" fmla="*/ 34 w 34"/>
                  <a:gd name="T7" fmla="*/ 11 h 11"/>
                  <a:gd name="T8" fmla="*/ 29 w 34"/>
                  <a:gd name="T9" fmla="*/ 0 h 11"/>
                  <a:gd name="T10" fmla="*/ 0 60000 65536"/>
                  <a:gd name="T11" fmla="*/ 0 60000 65536"/>
                  <a:gd name="T12" fmla="*/ 0 60000 65536"/>
                  <a:gd name="T13" fmla="*/ 0 60000 65536"/>
                  <a:gd name="T14" fmla="*/ 0 60000 65536"/>
                  <a:gd name="T15" fmla="*/ 0 w 34"/>
                  <a:gd name="T16" fmla="*/ 0 h 11"/>
                  <a:gd name="T17" fmla="*/ 34 w 34"/>
                  <a:gd name="T18" fmla="*/ 11 h 11"/>
                </a:gdLst>
                <a:ahLst/>
                <a:cxnLst>
                  <a:cxn ang="T10">
                    <a:pos x="T0" y="T1"/>
                  </a:cxn>
                  <a:cxn ang="T11">
                    <a:pos x="T2" y="T3"/>
                  </a:cxn>
                  <a:cxn ang="T12">
                    <a:pos x="T4" y="T5"/>
                  </a:cxn>
                  <a:cxn ang="T13">
                    <a:pos x="T6" y="T7"/>
                  </a:cxn>
                  <a:cxn ang="T14">
                    <a:pos x="T8" y="T9"/>
                  </a:cxn>
                </a:cxnLst>
                <a:rect l="T15" t="T16" r="T17" b="T18"/>
                <a:pathLst>
                  <a:path w="34" h="11">
                    <a:moveTo>
                      <a:pt x="29" y="0"/>
                    </a:moveTo>
                    <a:lnTo>
                      <a:pt x="4" y="0"/>
                    </a:lnTo>
                    <a:lnTo>
                      <a:pt x="0" y="11"/>
                    </a:lnTo>
                    <a:lnTo>
                      <a:pt x="34" y="11"/>
                    </a:lnTo>
                    <a:lnTo>
                      <a:pt x="29"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5" name="Rectangle 231"/>
              <p:cNvSpPr>
                <a:spLocks noChangeArrowheads="1"/>
              </p:cNvSpPr>
              <p:nvPr/>
            </p:nvSpPr>
            <p:spPr bwMode="auto">
              <a:xfrm>
                <a:off x="2589" y="1433"/>
                <a:ext cx="25"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36" name="Freeform 232"/>
              <p:cNvSpPr>
                <a:spLocks/>
              </p:cNvSpPr>
              <p:nvPr/>
            </p:nvSpPr>
            <p:spPr bwMode="auto">
              <a:xfrm>
                <a:off x="2580" y="1434"/>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7" name="Freeform 233"/>
              <p:cNvSpPr>
                <a:spLocks/>
              </p:cNvSpPr>
              <p:nvPr/>
            </p:nvSpPr>
            <p:spPr bwMode="auto">
              <a:xfrm>
                <a:off x="2615" y="1434"/>
                <a:ext cx="9" cy="13"/>
              </a:xfrm>
              <a:custGeom>
                <a:avLst/>
                <a:gdLst>
                  <a:gd name="T0" fmla="*/ 0 w 9"/>
                  <a:gd name="T1" fmla="*/ 0 h 13"/>
                  <a:gd name="T2" fmla="*/ 9 w 9"/>
                  <a:gd name="T3" fmla="*/ 11 h 13"/>
                  <a:gd name="T4" fmla="*/ 5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0" y="0"/>
                    </a:moveTo>
                    <a:lnTo>
                      <a:pt x="9" y="11"/>
                    </a:lnTo>
                    <a:lnTo>
                      <a:pt x="5"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8" name="Line 234"/>
              <p:cNvSpPr>
                <a:spLocks noChangeShapeType="1"/>
              </p:cNvSpPr>
              <p:nvPr/>
            </p:nvSpPr>
            <p:spPr bwMode="auto">
              <a:xfrm>
                <a:off x="2197" y="1402"/>
                <a:ext cx="655" cy="1"/>
              </a:xfrm>
              <a:prstGeom prst="line">
                <a:avLst/>
              </a:pr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39" name="Freeform 235"/>
              <p:cNvSpPr>
                <a:spLocks/>
              </p:cNvSpPr>
              <p:nvPr/>
            </p:nvSpPr>
            <p:spPr bwMode="auto">
              <a:xfrm>
                <a:off x="2575" y="1496"/>
                <a:ext cx="43" cy="11"/>
              </a:xfrm>
              <a:custGeom>
                <a:avLst/>
                <a:gdLst>
                  <a:gd name="T0" fmla="*/ 36 w 43"/>
                  <a:gd name="T1" fmla="*/ 0 h 11"/>
                  <a:gd name="T2" fmla="*/ 6 w 43"/>
                  <a:gd name="T3" fmla="*/ 0 h 11"/>
                  <a:gd name="T4" fmla="*/ 0 w 43"/>
                  <a:gd name="T5" fmla="*/ 11 h 11"/>
                  <a:gd name="T6" fmla="*/ 43 w 43"/>
                  <a:gd name="T7" fmla="*/ 11 h 11"/>
                  <a:gd name="T8" fmla="*/ 36 w 43"/>
                  <a:gd name="T9" fmla="*/ 0 h 11"/>
                  <a:gd name="T10" fmla="*/ 0 60000 65536"/>
                  <a:gd name="T11" fmla="*/ 0 60000 65536"/>
                  <a:gd name="T12" fmla="*/ 0 60000 65536"/>
                  <a:gd name="T13" fmla="*/ 0 60000 65536"/>
                  <a:gd name="T14" fmla="*/ 0 60000 65536"/>
                  <a:gd name="T15" fmla="*/ 0 w 43"/>
                  <a:gd name="T16" fmla="*/ 0 h 11"/>
                  <a:gd name="T17" fmla="*/ 43 w 43"/>
                  <a:gd name="T18" fmla="*/ 11 h 11"/>
                </a:gdLst>
                <a:ahLst/>
                <a:cxnLst>
                  <a:cxn ang="T10">
                    <a:pos x="T0" y="T1"/>
                  </a:cxn>
                  <a:cxn ang="T11">
                    <a:pos x="T2" y="T3"/>
                  </a:cxn>
                  <a:cxn ang="T12">
                    <a:pos x="T4" y="T5"/>
                  </a:cxn>
                  <a:cxn ang="T13">
                    <a:pos x="T6" y="T7"/>
                  </a:cxn>
                  <a:cxn ang="T14">
                    <a:pos x="T8" y="T9"/>
                  </a:cxn>
                </a:cxnLst>
                <a:rect l="T15" t="T16" r="T17" b="T18"/>
                <a:pathLst>
                  <a:path w="43" h="11">
                    <a:moveTo>
                      <a:pt x="36" y="0"/>
                    </a:moveTo>
                    <a:lnTo>
                      <a:pt x="6" y="0"/>
                    </a:lnTo>
                    <a:lnTo>
                      <a:pt x="0" y="11"/>
                    </a:lnTo>
                    <a:lnTo>
                      <a:pt x="43" y="11"/>
                    </a:lnTo>
                    <a:lnTo>
                      <a:pt x="36"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40" name="Rectangle 236"/>
              <p:cNvSpPr>
                <a:spLocks noChangeArrowheads="1"/>
              </p:cNvSpPr>
              <p:nvPr/>
            </p:nvSpPr>
            <p:spPr bwMode="auto">
              <a:xfrm>
                <a:off x="2580" y="1492"/>
                <a:ext cx="3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41" name="Freeform 237"/>
              <p:cNvSpPr>
                <a:spLocks/>
              </p:cNvSpPr>
              <p:nvPr/>
            </p:nvSpPr>
            <p:spPr bwMode="auto">
              <a:xfrm>
                <a:off x="2570" y="1493"/>
                <a:ext cx="10" cy="13"/>
              </a:xfrm>
              <a:custGeom>
                <a:avLst/>
                <a:gdLst>
                  <a:gd name="T0" fmla="*/ 10 w 10"/>
                  <a:gd name="T1" fmla="*/ 0 h 13"/>
                  <a:gd name="T2" fmla="*/ 0 w 10"/>
                  <a:gd name="T3" fmla="*/ 11 h 13"/>
                  <a:gd name="T4" fmla="*/ 4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42" name="Freeform 238"/>
              <p:cNvSpPr>
                <a:spLocks/>
              </p:cNvSpPr>
              <p:nvPr/>
            </p:nvSpPr>
            <p:spPr bwMode="auto">
              <a:xfrm>
                <a:off x="2613" y="1493"/>
                <a:ext cx="11" cy="13"/>
              </a:xfrm>
              <a:custGeom>
                <a:avLst/>
                <a:gdLst>
                  <a:gd name="T0" fmla="*/ 0 w 11"/>
                  <a:gd name="T1" fmla="*/ 0 h 13"/>
                  <a:gd name="T2" fmla="*/ 11 w 11"/>
                  <a:gd name="T3" fmla="*/ 11 h 13"/>
                  <a:gd name="T4" fmla="*/ 6 w 11"/>
                  <a:gd name="T5" fmla="*/ 13 h 13"/>
                  <a:gd name="T6" fmla="*/ 0 60000 65536"/>
                  <a:gd name="T7" fmla="*/ 0 60000 65536"/>
                  <a:gd name="T8" fmla="*/ 0 60000 65536"/>
                  <a:gd name="T9" fmla="*/ 0 w 11"/>
                  <a:gd name="T10" fmla="*/ 0 h 13"/>
                  <a:gd name="T11" fmla="*/ 11 w 11"/>
                  <a:gd name="T12" fmla="*/ 13 h 13"/>
                </a:gdLst>
                <a:ahLst/>
                <a:cxnLst>
                  <a:cxn ang="T6">
                    <a:pos x="T0" y="T1"/>
                  </a:cxn>
                  <a:cxn ang="T7">
                    <a:pos x="T2" y="T3"/>
                  </a:cxn>
                  <a:cxn ang="T8">
                    <a:pos x="T4" y="T5"/>
                  </a:cxn>
                </a:cxnLst>
                <a:rect l="T9" t="T10" r="T11" b="T12"/>
                <a:pathLst>
                  <a:path w="11" h="13">
                    <a:moveTo>
                      <a:pt x="0" y="0"/>
                    </a:moveTo>
                    <a:lnTo>
                      <a:pt x="11" y="11"/>
                    </a:lnTo>
                    <a:lnTo>
                      <a:pt x="6"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43" name="Freeform 239"/>
              <p:cNvSpPr>
                <a:spLocks/>
              </p:cNvSpPr>
              <p:nvPr/>
            </p:nvSpPr>
            <p:spPr bwMode="auto">
              <a:xfrm>
                <a:off x="2247" y="1477"/>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944" name="Rectangle 240"/>
              <p:cNvSpPr>
                <a:spLocks noChangeArrowheads="1"/>
              </p:cNvSpPr>
              <p:nvPr/>
            </p:nvSpPr>
            <p:spPr bwMode="auto">
              <a:xfrm>
                <a:off x="2251" y="1473"/>
                <a:ext cx="26"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945" name="Freeform 241"/>
              <p:cNvSpPr>
                <a:spLocks/>
              </p:cNvSpPr>
              <p:nvPr/>
            </p:nvSpPr>
            <p:spPr bwMode="auto">
              <a:xfrm>
                <a:off x="2242" y="1473"/>
                <a:ext cx="9" cy="14"/>
              </a:xfrm>
              <a:custGeom>
                <a:avLst/>
                <a:gdLst>
                  <a:gd name="T0" fmla="*/ 9 w 9"/>
                  <a:gd name="T1" fmla="*/ 0 h 14"/>
                  <a:gd name="T2" fmla="*/ 0 w 9"/>
                  <a:gd name="T3" fmla="*/ 12 h 14"/>
                  <a:gd name="T4" fmla="*/ 4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9" y="0"/>
                    </a:moveTo>
                    <a:lnTo>
                      <a:pt x="0"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grpSp>
        <p:grpSp>
          <p:nvGrpSpPr>
            <p:cNvPr id="533" name="Group 443"/>
            <p:cNvGrpSpPr>
              <a:grpSpLocks/>
            </p:cNvGrpSpPr>
            <p:nvPr/>
          </p:nvGrpSpPr>
          <p:grpSpPr bwMode="auto">
            <a:xfrm>
              <a:off x="1729577" y="5436062"/>
              <a:ext cx="1751039" cy="283390"/>
              <a:chOff x="2184" y="1407"/>
              <a:chExt cx="669" cy="120"/>
            </a:xfrm>
            <a:grpFill/>
          </p:grpSpPr>
          <p:sp>
            <p:nvSpPr>
              <p:cNvPr id="546" name="Freeform 243"/>
              <p:cNvSpPr>
                <a:spLocks/>
              </p:cNvSpPr>
              <p:nvPr/>
            </p:nvSpPr>
            <p:spPr bwMode="auto">
              <a:xfrm>
                <a:off x="2277" y="1473"/>
                <a:ext cx="10" cy="14"/>
              </a:xfrm>
              <a:custGeom>
                <a:avLst/>
                <a:gdLst>
                  <a:gd name="T0" fmla="*/ 0 w 10"/>
                  <a:gd name="T1" fmla="*/ 0 h 14"/>
                  <a:gd name="T2" fmla="*/ 10 w 10"/>
                  <a:gd name="T3" fmla="*/ 12 h 14"/>
                  <a:gd name="T4" fmla="*/ 6 w 10"/>
                  <a:gd name="T5" fmla="*/ 14 h 14"/>
                  <a:gd name="T6" fmla="*/ 0 60000 65536"/>
                  <a:gd name="T7" fmla="*/ 0 60000 65536"/>
                  <a:gd name="T8" fmla="*/ 0 60000 65536"/>
                  <a:gd name="T9" fmla="*/ 0 w 10"/>
                  <a:gd name="T10" fmla="*/ 0 h 14"/>
                  <a:gd name="T11" fmla="*/ 10 w 10"/>
                  <a:gd name="T12" fmla="*/ 14 h 14"/>
                </a:gdLst>
                <a:ahLst/>
                <a:cxnLst>
                  <a:cxn ang="T6">
                    <a:pos x="T0" y="T1"/>
                  </a:cxn>
                  <a:cxn ang="T7">
                    <a:pos x="T2" y="T3"/>
                  </a:cxn>
                  <a:cxn ang="T8">
                    <a:pos x="T4" y="T5"/>
                  </a:cxn>
                </a:cxnLst>
                <a:rect l="T9" t="T10" r="T11" b="T12"/>
                <a:pathLst>
                  <a:path w="10" h="14">
                    <a:moveTo>
                      <a:pt x="0" y="0"/>
                    </a:moveTo>
                    <a:lnTo>
                      <a:pt x="10" y="12"/>
                    </a:lnTo>
                    <a:lnTo>
                      <a:pt x="6"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7" name="Freeform 244"/>
              <p:cNvSpPr>
                <a:spLocks/>
              </p:cNvSpPr>
              <p:nvPr/>
            </p:nvSpPr>
            <p:spPr bwMode="auto">
              <a:xfrm>
                <a:off x="2245"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8" name="Rectangle 245"/>
              <p:cNvSpPr>
                <a:spLocks noChangeArrowheads="1"/>
              </p:cNvSpPr>
              <p:nvPr/>
            </p:nvSpPr>
            <p:spPr bwMode="auto">
              <a:xfrm>
                <a:off x="2248" y="1407"/>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49" name="Freeform 246"/>
              <p:cNvSpPr>
                <a:spLocks/>
              </p:cNvSpPr>
              <p:nvPr/>
            </p:nvSpPr>
            <p:spPr bwMode="auto">
              <a:xfrm>
                <a:off x="2242"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0" name="Freeform 247"/>
              <p:cNvSpPr>
                <a:spLocks/>
              </p:cNvSpPr>
              <p:nvPr/>
            </p:nvSpPr>
            <p:spPr bwMode="auto">
              <a:xfrm>
                <a:off x="2258"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1" name="Freeform 248"/>
              <p:cNvSpPr>
                <a:spLocks/>
              </p:cNvSpPr>
              <p:nvPr/>
            </p:nvSpPr>
            <p:spPr bwMode="auto">
              <a:xfrm>
                <a:off x="2271"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2" name="Rectangle 249"/>
              <p:cNvSpPr>
                <a:spLocks noChangeArrowheads="1"/>
              </p:cNvSpPr>
              <p:nvPr/>
            </p:nvSpPr>
            <p:spPr bwMode="auto">
              <a:xfrm>
                <a:off x="2274"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53" name="Freeform 250"/>
              <p:cNvSpPr>
                <a:spLocks/>
              </p:cNvSpPr>
              <p:nvPr/>
            </p:nvSpPr>
            <p:spPr bwMode="auto">
              <a:xfrm>
                <a:off x="2269"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4" name="Freeform 251"/>
              <p:cNvSpPr>
                <a:spLocks/>
              </p:cNvSpPr>
              <p:nvPr/>
            </p:nvSpPr>
            <p:spPr bwMode="auto">
              <a:xfrm>
                <a:off x="2285"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5" name="Freeform 252"/>
              <p:cNvSpPr>
                <a:spLocks/>
              </p:cNvSpPr>
              <p:nvPr/>
            </p:nvSpPr>
            <p:spPr bwMode="auto">
              <a:xfrm>
                <a:off x="2297" y="1410"/>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6" name="Rectangle 253"/>
              <p:cNvSpPr>
                <a:spLocks noChangeArrowheads="1"/>
              </p:cNvSpPr>
              <p:nvPr/>
            </p:nvSpPr>
            <p:spPr bwMode="auto">
              <a:xfrm>
                <a:off x="2300"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57" name="Freeform 254"/>
              <p:cNvSpPr>
                <a:spLocks/>
              </p:cNvSpPr>
              <p:nvPr/>
            </p:nvSpPr>
            <p:spPr bwMode="auto">
              <a:xfrm>
                <a:off x="2295"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8" name="Freeform 255"/>
              <p:cNvSpPr>
                <a:spLocks/>
              </p:cNvSpPr>
              <p:nvPr/>
            </p:nvSpPr>
            <p:spPr bwMode="auto">
              <a:xfrm>
                <a:off x="2311"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59" name="Freeform 256"/>
              <p:cNvSpPr>
                <a:spLocks/>
              </p:cNvSpPr>
              <p:nvPr/>
            </p:nvSpPr>
            <p:spPr bwMode="auto">
              <a:xfrm>
                <a:off x="2324"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0" name="Rectangle 257"/>
              <p:cNvSpPr>
                <a:spLocks noChangeArrowheads="1"/>
              </p:cNvSpPr>
              <p:nvPr/>
            </p:nvSpPr>
            <p:spPr bwMode="auto">
              <a:xfrm>
                <a:off x="2326"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61" name="Freeform 258"/>
              <p:cNvSpPr>
                <a:spLocks/>
              </p:cNvSpPr>
              <p:nvPr/>
            </p:nvSpPr>
            <p:spPr bwMode="auto">
              <a:xfrm>
                <a:off x="232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2" name="Freeform 259"/>
              <p:cNvSpPr>
                <a:spLocks/>
              </p:cNvSpPr>
              <p:nvPr/>
            </p:nvSpPr>
            <p:spPr bwMode="auto">
              <a:xfrm>
                <a:off x="233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3" name="Freeform 260"/>
              <p:cNvSpPr>
                <a:spLocks/>
              </p:cNvSpPr>
              <p:nvPr/>
            </p:nvSpPr>
            <p:spPr bwMode="auto">
              <a:xfrm>
                <a:off x="2369"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4" name="Rectangle 261"/>
              <p:cNvSpPr>
                <a:spLocks noChangeArrowheads="1"/>
              </p:cNvSpPr>
              <p:nvPr/>
            </p:nvSpPr>
            <p:spPr bwMode="auto">
              <a:xfrm>
                <a:off x="2371"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65" name="Freeform 262"/>
              <p:cNvSpPr>
                <a:spLocks/>
              </p:cNvSpPr>
              <p:nvPr/>
            </p:nvSpPr>
            <p:spPr bwMode="auto">
              <a:xfrm>
                <a:off x="2365"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6" name="Freeform 263"/>
              <p:cNvSpPr>
                <a:spLocks/>
              </p:cNvSpPr>
              <p:nvPr/>
            </p:nvSpPr>
            <p:spPr bwMode="auto">
              <a:xfrm>
                <a:off x="2382"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7" name="Freeform 264"/>
              <p:cNvSpPr>
                <a:spLocks/>
              </p:cNvSpPr>
              <p:nvPr/>
            </p:nvSpPr>
            <p:spPr bwMode="auto">
              <a:xfrm>
                <a:off x="2395"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68" name="Rectangle 265"/>
              <p:cNvSpPr>
                <a:spLocks noChangeArrowheads="1"/>
              </p:cNvSpPr>
              <p:nvPr/>
            </p:nvSpPr>
            <p:spPr bwMode="auto">
              <a:xfrm>
                <a:off x="2398" y="1407"/>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69" name="Freeform 266"/>
              <p:cNvSpPr>
                <a:spLocks/>
              </p:cNvSpPr>
              <p:nvPr/>
            </p:nvSpPr>
            <p:spPr bwMode="auto">
              <a:xfrm>
                <a:off x="2392"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0" name="Freeform 267"/>
              <p:cNvSpPr>
                <a:spLocks/>
              </p:cNvSpPr>
              <p:nvPr/>
            </p:nvSpPr>
            <p:spPr bwMode="auto">
              <a:xfrm>
                <a:off x="2408"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1" name="Freeform 268"/>
              <p:cNvSpPr>
                <a:spLocks/>
              </p:cNvSpPr>
              <p:nvPr/>
            </p:nvSpPr>
            <p:spPr bwMode="auto">
              <a:xfrm>
                <a:off x="2421"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2" name="Rectangle 269"/>
              <p:cNvSpPr>
                <a:spLocks noChangeArrowheads="1"/>
              </p:cNvSpPr>
              <p:nvPr/>
            </p:nvSpPr>
            <p:spPr bwMode="auto">
              <a:xfrm>
                <a:off x="2424"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73" name="Freeform 270"/>
              <p:cNvSpPr>
                <a:spLocks/>
              </p:cNvSpPr>
              <p:nvPr/>
            </p:nvSpPr>
            <p:spPr bwMode="auto">
              <a:xfrm>
                <a:off x="2418"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4" name="Freeform 271"/>
              <p:cNvSpPr>
                <a:spLocks/>
              </p:cNvSpPr>
              <p:nvPr/>
            </p:nvSpPr>
            <p:spPr bwMode="auto">
              <a:xfrm>
                <a:off x="2435"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5" name="Freeform 272"/>
              <p:cNvSpPr>
                <a:spLocks/>
              </p:cNvSpPr>
              <p:nvPr/>
            </p:nvSpPr>
            <p:spPr bwMode="auto">
              <a:xfrm>
                <a:off x="2447"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6" name="Rectangle 273"/>
              <p:cNvSpPr>
                <a:spLocks noChangeArrowheads="1"/>
              </p:cNvSpPr>
              <p:nvPr/>
            </p:nvSpPr>
            <p:spPr bwMode="auto">
              <a:xfrm>
                <a:off x="2450"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77" name="Freeform 274"/>
              <p:cNvSpPr>
                <a:spLocks/>
              </p:cNvSpPr>
              <p:nvPr/>
            </p:nvSpPr>
            <p:spPr bwMode="auto">
              <a:xfrm>
                <a:off x="2445"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8" name="Freeform 275"/>
              <p:cNvSpPr>
                <a:spLocks/>
              </p:cNvSpPr>
              <p:nvPr/>
            </p:nvSpPr>
            <p:spPr bwMode="auto">
              <a:xfrm>
                <a:off x="2461"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79" name="Freeform 276"/>
              <p:cNvSpPr>
                <a:spLocks/>
              </p:cNvSpPr>
              <p:nvPr/>
            </p:nvSpPr>
            <p:spPr bwMode="auto">
              <a:xfrm>
                <a:off x="2527"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0" name="Rectangle 277"/>
              <p:cNvSpPr>
                <a:spLocks noChangeArrowheads="1"/>
              </p:cNvSpPr>
              <p:nvPr/>
            </p:nvSpPr>
            <p:spPr bwMode="auto">
              <a:xfrm>
                <a:off x="2529"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81" name="Freeform 278"/>
              <p:cNvSpPr>
                <a:spLocks/>
              </p:cNvSpPr>
              <p:nvPr/>
            </p:nvSpPr>
            <p:spPr bwMode="auto">
              <a:xfrm>
                <a:off x="2524"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2" name="Freeform 279"/>
              <p:cNvSpPr>
                <a:spLocks/>
              </p:cNvSpPr>
              <p:nvPr/>
            </p:nvSpPr>
            <p:spPr bwMode="auto">
              <a:xfrm>
                <a:off x="2540" y="1407"/>
                <a:ext cx="6" cy="15"/>
              </a:xfrm>
              <a:custGeom>
                <a:avLst/>
                <a:gdLst>
                  <a:gd name="T0" fmla="*/ 0 w 6"/>
                  <a:gd name="T1" fmla="*/ 0 h 15"/>
                  <a:gd name="T2" fmla="*/ 6 w 6"/>
                  <a:gd name="T3" fmla="*/ 13 h 15"/>
                  <a:gd name="T4" fmla="*/ 3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3" name="Freeform 280"/>
              <p:cNvSpPr>
                <a:spLocks/>
              </p:cNvSpPr>
              <p:nvPr/>
            </p:nvSpPr>
            <p:spPr bwMode="auto">
              <a:xfrm>
                <a:off x="2553"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4" name="Rectangle 281"/>
              <p:cNvSpPr>
                <a:spLocks noChangeArrowheads="1"/>
              </p:cNvSpPr>
              <p:nvPr/>
            </p:nvSpPr>
            <p:spPr bwMode="auto">
              <a:xfrm>
                <a:off x="2556" y="1407"/>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85" name="Freeform 282"/>
              <p:cNvSpPr>
                <a:spLocks/>
              </p:cNvSpPr>
              <p:nvPr/>
            </p:nvSpPr>
            <p:spPr bwMode="auto">
              <a:xfrm>
                <a:off x="2550"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6" name="Freeform 283"/>
              <p:cNvSpPr>
                <a:spLocks/>
              </p:cNvSpPr>
              <p:nvPr/>
            </p:nvSpPr>
            <p:spPr bwMode="auto">
              <a:xfrm>
                <a:off x="2566"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7" name="Freeform 284"/>
              <p:cNvSpPr>
                <a:spLocks/>
              </p:cNvSpPr>
              <p:nvPr/>
            </p:nvSpPr>
            <p:spPr bwMode="auto">
              <a:xfrm>
                <a:off x="2579"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88" name="Rectangle 285"/>
              <p:cNvSpPr>
                <a:spLocks noChangeArrowheads="1"/>
              </p:cNvSpPr>
              <p:nvPr/>
            </p:nvSpPr>
            <p:spPr bwMode="auto">
              <a:xfrm>
                <a:off x="2582"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89" name="Freeform 286"/>
              <p:cNvSpPr>
                <a:spLocks/>
              </p:cNvSpPr>
              <p:nvPr/>
            </p:nvSpPr>
            <p:spPr bwMode="auto">
              <a:xfrm>
                <a:off x="2576"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0" name="Freeform 287"/>
              <p:cNvSpPr>
                <a:spLocks/>
              </p:cNvSpPr>
              <p:nvPr/>
            </p:nvSpPr>
            <p:spPr bwMode="auto">
              <a:xfrm>
                <a:off x="2593"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1" name="Freeform 288"/>
              <p:cNvSpPr>
                <a:spLocks/>
              </p:cNvSpPr>
              <p:nvPr/>
            </p:nvSpPr>
            <p:spPr bwMode="auto">
              <a:xfrm>
                <a:off x="2605"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2" name="Rectangle 289"/>
              <p:cNvSpPr>
                <a:spLocks noChangeArrowheads="1"/>
              </p:cNvSpPr>
              <p:nvPr/>
            </p:nvSpPr>
            <p:spPr bwMode="auto">
              <a:xfrm>
                <a:off x="2608"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93" name="Freeform 290"/>
              <p:cNvSpPr>
                <a:spLocks/>
              </p:cNvSpPr>
              <p:nvPr/>
            </p:nvSpPr>
            <p:spPr bwMode="auto">
              <a:xfrm>
                <a:off x="2603"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4" name="Freeform 291"/>
              <p:cNvSpPr>
                <a:spLocks/>
              </p:cNvSpPr>
              <p:nvPr/>
            </p:nvSpPr>
            <p:spPr bwMode="auto">
              <a:xfrm>
                <a:off x="2619"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5" name="Freeform 292"/>
              <p:cNvSpPr>
                <a:spLocks/>
              </p:cNvSpPr>
              <p:nvPr/>
            </p:nvSpPr>
            <p:spPr bwMode="auto">
              <a:xfrm>
                <a:off x="2652" y="1410"/>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6" name="Rectangle 293"/>
              <p:cNvSpPr>
                <a:spLocks noChangeArrowheads="1"/>
              </p:cNvSpPr>
              <p:nvPr/>
            </p:nvSpPr>
            <p:spPr bwMode="auto">
              <a:xfrm>
                <a:off x="2655"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97" name="Freeform 294"/>
              <p:cNvSpPr>
                <a:spLocks/>
              </p:cNvSpPr>
              <p:nvPr/>
            </p:nvSpPr>
            <p:spPr bwMode="auto">
              <a:xfrm>
                <a:off x="2650"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8" name="Freeform 295"/>
              <p:cNvSpPr>
                <a:spLocks/>
              </p:cNvSpPr>
              <p:nvPr/>
            </p:nvSpPr>
            <p:spPr bwMode="auto">
              <a:xfrm>
                <a:off x="2666"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99" name="Freeform 296"/>
              <p:cNvSpPr>
                <a:spLocks/>
              </p:cNvSpPr>
              <p:nvPr/>
            </p:nvSpPr>
            <p:spPr bwMode="auto">
              <a:xfrm>
                <a:off x="2652" y="1437"/>
                <a:ext cx="17" cy="11"/>
              </a:xfrm>
              <a:custGeom>
                <a:avLst/>
                <a:gdLst>
                  <a:gd name="T0" fmla="*/ 14 w 17"/>
                  <a:gd name="T1" fmla="*/ 0 h 11"/>
                  <a:gd name="T2" fmla="*/ 3 w 17"/>
                  <a:gd name="T3" fmla="*/ 0 h 11"/>
                  <a:gd name="T4" fmla="*/ 0 w 17"/>
                  <a:gd name="T5" fmla="*/ 11 h 11"/>
                  <a:gd name="T6" fmla="*/ 17 w 17"/>
                  <a:gd name="T7" fmla="*/ 11 h 11"/>
                  <a:gd name="T8" fmla="*/ 14 w 17"/>
                  <a:gd name="T9" fmla="*/ 0 h 11"/>
                  <a:gd name="T10" fmla="*/ 0 60000 65536"/>
                  <a:gd name="T11" fmla="*/ 0 60000 65536"/>
                  <a:gd name="T12" fmla="*/ 0 60000 65536"/>
                  <a:gd name="T13" fmla="*/ 0 60000 65536"/>
                  <a:gd name="T14" fmla="*/ 0 60000 65536"/>
                  <a:gd name="T15" fmla="*/ 0 w 17"/>
                  <a:gd name="T16" fmla="*/ 0 h 11"/>
                  <a:gd name="T17" fmla="*/ 17 w 17"/>
                  <a:gd name="T18" fmla="*/ 11 h 11"/>
                </a:gdLst>
                <a:ahLst/>
                <a:cxnLst>
                  <a:cxn ang="T10">
                    <a:pos x="T0" y="T1"/>
                  </a:cxn>
                  <a:cxn ang="T11">
                    <a:pos x="T2" y="T3"/>
                  </a:cxn>
                  <a:cxn ang="T12">
                    <a:pos x="T4" y="T5"/>
                  </a:cxn>
                  <a:cxn ang="T13">
                    <a:pos x="T6" y="T7"/>
                  </a:cxn>
                  <a:cxn ang="T14">
                    <a:pos x="T8" y="T9"/>
                  </a:cxn>
                </a:cxnLst>
                <a:rect l="T15" t="T16" r="T17" b="T18"/>
                <a:pathLst>
                  <a:path w="17" h="11">
                    <a:moveTo>
                      <a:pt x="14" y="0"/>
                    </a:moveTo>
                    <a:lnTo>
                      <a:pt x="3" y="0"/>
                    </a:lnTo>
                    <a:lnTo>
                      <a:pt x="0" y="11"/>
                    </a:lnTo>
                    <a:lnTo>
                      <a:pt x="17"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0" name="Rectangle 297"/>
              <p:cNvSpPr>
                <a:spLocks noChangeArrowheads="1"/>
              </p:cNvSpPr>
              <p:nvPr/>
            </p:nvSpPr>
            <p:spPr bwMode="auto">
              <a:xfrm>
                <a:off x="2655"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01" name="Freeform 298"/>
              <p:cNvSpPr>
                <a:spLocks/>
              </p:cNvSpPr>
              <p:nvPr/>
            </p:nvSpPr>
            <p:spPr bwMode="auto">
              <a:xfrm>
                <a:off x="2650"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2" name="Freeform 299"/>
              <p:cNvSpPr>
                <a:spLocks/>
              </p:cNvSpPr>
              <p:nvPr/>
            </p:nvSpPr>
            <p:spPr bwMode="auto">
              <a:xfrm>
                <a:off x="2666"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3" name="Freeform 300"/>
              <p:cNvSpPr>
                <a:spLocks/>
              </p:cNvSpPr>
              <p:nvPr/>
            </p:nvSpPr>
            <p:spPr bwMode="auto">
              <a:xfrm>
                <a:off x="2679"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4" name="Rectangle 301"/>
              <p:cNvSpPr>
                <a:spLocks noChangeArrowheads="1"/>
              </p:cNvSpPr>
              <p:nvPr/>
            </p:nvSpPr>
            <p:spPr bwMode="auto">
              <a:xfrm>
                <a:off x="2681"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05" name="Freeform 302"/>
              <p:cNvSpPr>
                <a:spLocks/>
              </p:cNvSpPr>
              <p:nvPr/>
            </p:nvSpPr>
            <p:spPr bwMode="auto">
              <a:xfrm>
                <a:off x="2676"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6" name="Freeform 303"/>
              <p:cNvSpPr>
                <a:spLocks/>
              </p:cNvSpPr>
              <p:nvPr/>
            </p:nvSpPr>
            <p:spPr bwMode="auto">
              <a:xfrm>
                <a:off x="2692"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7" name="Freeform 304"/>
              <p:cNvSpPr>
                <a:spLocks/>
              </p:cNvSpPr>
              <p:nvPr/>
            </p:nvSpPr>
            <p:spPr bwMode="auto">
              <a:xfrm>
                <a:off x="2705"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08" name="Rectangle 305"/>
              <p:cNvSpPr>
                <a:spLocks noChangeArrowheads="1"/>
              </p:cNvSpPr>
              <p:nvPr/>
            </p:nvSpPr>
            <p:spPr bwMode="auto">
              <a:xfrm>
                <a:off x="2708"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09" name="Freeform 306"/>
              <p:cNvSpPr>
                <a:spLocks/>
              </p:cNvSpPr>
              <p:nvPr/>
            </p:nvSpPr>
            <p:spPr bwMode="auto">
              <a:xfrm>
                <a:off x="2702"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0" name="Freeform 307"/>
              <p:cNvSpPr>
                <a:spLocks/>
              </p:cNvSpPr>
              <p:nvPr/>
            </p:nvSpPr>
            <p:spPr bwMode="auto">
              <a:xfrm>
                <a:off x="2718"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1" name="Freeform 308"/>
              <p:cNvSpPr>
                <a:spLocks/>
              </p:cNvSpPr>
              <p:nvPr/>
            </p:nvSpPr>
            <p:spPr bwMode="auto">
              <a:xfrm>
                <a:off x="2652" y="1457"/>
                <a:ext cx="17" cy="10"/>
              </a:xfrm>
              <a:custGeom>
                <a:avLst/>
                <a:gdLst>
                  <a:gd name="T0" fmla="*/ 14 w 17"/>
                  <a:gd name="T1" fmla="*/ 0 h 10"/>
                  <a:gd name="T2" fmla="*/ 3 w 17"/>
                  <a:gd name="T3" fmla="*/ 0 h 10"/>
                  <a:gd name="T4" fmla="*/ 0 w 17"/>
                  <a:gd name="T5" fmla="*/ 10 h 10"/>
                  <a:gd name="T6" fmla="*/ 17 w 17"/>
                  <a:gd name="T7" fmla="*/ 10 h 10"/>
                  <a:gd name="T8" fmla="*/ 14 w 17"/>
                  <a:gd name="T9" fmla="*/ 0 h 10"/>
                  <a:gd name="T10" fmla="*/ 0 60000 65536"/>
                  <a:gd name="T11" fmla="*/ 0 60000 65536"/>
                  <a:gd name="T12" fmla="*/ 0 60000 65536"/>
                  <a:gd name="T13" fmla="*/ 0 60000 65536"/>
                  <a:gd name="T14" fmla="*/ 0 60000 65536"/>
                  <a:gd name="T15" fmla="*/ 0 w 17"/>
                  <a:gd name="T16" fmla="*/ 0 h 10"/>
                  <a:gd name="T17" fmla="*/ 17 w 17"/>
                  <a:gd name="T18" fmla="*/ 10 h 10"/>
                </a:gdLst>
                <a:ahLst/>
                <a:cxnLst>
                  <a:cxn ang="T10">
                    <a:pos x="T0" y="T1"/>
                  </a:cxn>
                  <a:cxn ang="T11">
                    <a:pos x="T2" y="T3"/>
                  </a:cxn>
                  <a:cxn ang="T12">
                    <a:pos x="T4" y="T5"/>
                  </a:cxn>
                  <a:cxn ang="T13">
                    <a:pos x="T6" y="T7"/>
                  </a:cxn>
                  <a:cxn ang="T14">
                    <a:pos x="T8" y="T9"/>
                  </a:cxn>
                </a:cxnLst>
                <a:rect l="T15" t="T16" r="T17" b="T18"/>
                <a:pathLst>
                  <a:path w="17" h="10">
                    <a:moveTo>
                      <a:pt x="14" y="0"/>
                    </a:moveTo>
                    <a:lnTo>
                      <a:pt x="3" y="0"/>
                    </a:lnTo>
                    <a:lnTo>
                      <a:pt x="0" y="10"/>
                    </a:lnTo>
                    <a:lnTo>
                      <a:pt x="17" y="10"/>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2" name="Rectangle 309"/>
              <p:cNvSpPr>
                <a:spLocks noChangeArrowheads="1"/>
              </p:cNvSpPr>
              <p:nvPr/>
            </p:nvSpPr>
            <p:spPr bwMode="auto">
              <a:xfrm>
                <a:off x="2655"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13" name="Freeform 310"/>
              <p:cNvSpPr>
                <a:spLocks/>
              </p:cNvSpPr>
              <p:nvPr/>
            </p:nvSpPr>
            <p:spPr bwMode="auto">
              <a:xfrm>
                <a:off x="2650"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4" name="Freeform 311"/>
              <p:cNvSpPr>
                <a:spLocks/>
              </p:cNvSpPr>
              <p:nvPr/>
            </p:nvSpPr>
            <p:spPr bwMode="auto">
              <a:xfrm>
                <a:off x="2666"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5" name="Freeform 312"/>
              <p:cNvSpPr>
                <a:spLocks/>
              </p:cNvSpPr>
              <p:nvPr/>
            </p:nvSpPr>
            <p:spPr bwMode="auto">
              <a:xfrm>
                <a:off x="2679"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6" name="Rectangle 313"/>
              <p:cNvSpPr>
                <a:spLocks noChangeArrowheads="1"/>
              </p:cNvSpPr>
              <p:nvPr/>
            </p:nvSpPr>
            <p:spPr bwMode="auto">
              <a:xfrm>
                <a:off x="2681"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17" name="Freeform 314"/>
              <p:cNvSpPr>
                <a:spLocks/>
              </p:cNvSpPr>
              <p:nvPr/>
            </p:nvSpPr>
            <p:spPr bwMode="auto">
              <a:xfrm>
                <a:off x="2676"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8" name="Freeform 315"/>
              <p:cNvSpPr>
                <a:spLocks/>
              </p:cNvSpPr>
              <p:nvPr/>
            </p:nvSpPr>
            <p:spPr bwMode="auto">
              <a:xfrm>
                <a:off x="2692"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19" name="Freeform 316"/>
              <p:cNvSpPr>
                <a:spLocks/>
              </p:cNvSpPr>
              <p:nvPr/>
            </p:nvSpPr>
            <p:spPr bwMode="auto">
              <a:xfrm>
                <a:off x="2705"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0" name="Rectangle 317"/>
              <p:cNvSpPr>
                <a:spLocks noChangeArrowheads="1"/>
              </p:cNvSpPr>
              <p:nvPr/>
            </p:nvSpPr>
            <p:spPr bwMode="auto">
              <a:xfrm>
                <a:off x="2708"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21" name="Freeform 318"/>
              <p:cNvSpPr>
                <a:spLocks/>
              </p:cNvSpPr>
              <p:nvPr/>
            </p:nvSpPr>
            <p:spPr bwMode="auto">
              <a:xfrm>
                <a:off x="2702"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2" name="Freeform 319"/>
              <p:cNvSpPr>
                <a:spLocks/>
              </p:cNvSpPr>
              <p:nvPr/>
            </p:nvSpPr>
            <p:spPr bwMode="auto">
              <a:xfrm>
                <a:off x="2718"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3" name="Freeform 320"/>
              <p:cNvSpPr>
                <a:spLocks/>
              </p:cNvSpPr>
              <p:nvPr/>
            </p:nvSpPr>
            <p:spPr bwMode="auto">
              <a:xfrm>
                <a:off x="2680"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4" name="Rectangle 321"/>
              <p:cNvSpPr>
                <a:spLocks noChangeArrowheads="1"/>
              </p:cNvSpPr>
              <p:nvPr/>
            </p:nvSpPr>
            <p:spPr bwMode="auto">
              <a:xfrm>
                <a:off x="2683" y="147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25" name="Freeform 322"/>
              <p:cNvSpPr>
                <a:spLocks/>
              </p:cNvSpPr>
              <p:nvPr/>
            </p:nvSpPr>
            <p:spPr bwMode="auto">
              <a:xfrm>
                <a:off x="2677"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6" name="Freeform 323"/>
              <p:cNvSpPr>
                <a:spLocks/>
              </p:cNvSpPr>
              <p:nvPr/>
            </p:nvSpPr>
            <p:spPr bwMode="auto">
              <a:xfrm>
                <a:off x="2693"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7" name="Freeform 324"/>
              <p:cNvSpPr>
                <a:spLocks/>
              </p:cNvSpPr>
              <p:nvPr/>
            </p:nvSpPr>
            <p:spPr bwMode="auto">
              <a:xfrm>
                <a:off x="2302" y="1516"/>
                <a:ext cx="262" cy="11"/>
              </a:xfrm>
              <a:custGeom>
                <a:avLst/>
                <a:gdLst>
                  <a:gd name="T0" fmla="*/ 256 w 262"/>
                  <a:gd name="T1" fmla="*/ 0 h 11"/>
                  <a:gd name="T2" fmla="*/ 5 w 262"/>
                  <a:gd name="T3" fmla="*/ 0 h 11"/>
                  <a:gd name="T4" fmla="*/ 0 w 262"/>
                  <a:gd name="T5" fmla="*/ 11 h 11"/>
                  <a:gd name="T6" fmla="*/ 262 w 262"/>
                  <a:gd name="T7" fmla="*/ 11 h 11"/>
                  <a:gd name="T8" fmla="*/ 256 w 262"/>
                  <a:gd name="T9" fmla="*/ 0 h 11"/>
                  <a:gd name="T10" fmla="*/ 0 60000 65536"/>
                  <a:gd name="T11" fmla="*/ 0 60000 65536"/>
                  <a:gd name="T12" fmla="*/ 0 60000 65536"/>
                  <a:gd name="T13" fmla="*/ 0 60000 65536"/>
                  <a:gd name="T14" fmla="*/ 0 60000 65536"/>
                  <a:gd name="T15" fmla="*/ 0 w 262"/>
                  <a:gd name="T16" fmla="*/ 0 h 11"/>
                  <a:gd name="T17" fmla="*/ 262 w 262"/>
                  <a:gd name="T18" fmla="*/ 11 h 11"/>
                </a:gdLst>
                <a:ahLst/>
                <a:cxnLst>
                  <a:cxn ang="T10">
                    <a:pos x="T0" y="T1"/>
                  </a:cxn>
                  <a:cxn ang="T11">
                    <a:pos x="T2" y="T3"/>
                  </a:cxn>
                  <a:cxn ang="T12">
                    <a:pos x="T4" y="T5"/>
                  </a:cxn>
                  <a:cxn ang="T13">
                    <a:pos x="T6" y="T7"/>
                  </a:cxn>
                  <a:cxn ang="T14">
                    <a:pos x="T8" y="T9"/>
                  </a:cxn>
                </a:cxnLst>
                <a:rect l="T15" t="T16" r="T17" b="T18"/>
                <a:pathLst>
                  <a:path w="262" h="11">
                    <a:moveTo>
                      <a:pt x="256" y="0"/>
                    </a:moveTo>
                    <a:lnTo>
                      <a:pt x="5" y="0"/>
                    </a:lnTo>
                    <a:lnTo>
                      <a:pt x="0" y="11"/>
                    </a:lnTo>
                    <a:lnTo>
                      <a:pt x="262" y="11"/>
                    </a:lnTo>
                    <a:lnTo>
                      <a:pt x="256"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28" name="Rectangle 325"/>
              <p:cNvSpPr>
                <a:spLocks noChangeArrowheads="1"/>
              </p:cNvSpPr>
              <p:nvPr/>
            </p:nvSpPr>
            <p:spPr bwMode="auto">
              <a:xfrm>
                <a:off x="2307" y="1512"/>
                <a:ext cx="25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29" name="Freeform 326"/>
              <p:cNvSpPr>
                <a:spLocks/>
              </p:cNvSpPr>
              <p:nvPr/>
            </p:nvSpPr>
            <p:spPr bwMode="auto">
              <a:xfrm>
                <a:off x="2558" y="1512"/>
                <a:ext cx="10" cy="15"/>
              </a:xfrm>
              <a:custGeom>
                <a:avLst/>
                <a:gdLst>
                  <a:gd name="T0" fmla="*/ 0 w 10"/>
                  <a:gd name="T1" fmla="*/ 0 h 15"/>
                  <a:gd name="T2" fmla="*/ 10 w 10"/>
                  <a:gd name="T3" fmla="*/ 13 h 15"/>
                  <a:gd name="T4" fmla="*/ 6 w 10"/>
                  <a:gd name="T5" fmla="*/ 15 h 15"/>
                  <a:gd name="T6" fmla="*/ 0 60000 65536"/>
                  <a:gd name="T7" fmla="*/ 0 60000 65536"/>
                  <a:gd name="T8" fmla="*/ 0 60000 65536"/>
                  <a:gd name="T9" fmla="*/ 0 w 10"/>
                  <a:gd name="T10" fmla="*/ 0 h 15"/>
                  <a:gd name="T11" fmla="*/ 10 w 10"/>
                  <a:gd name="T12" fmla="*/ 15 h 15"/>
                </a:gdLst>
                <a:ahLst/>
                <a:cxnLst>
                  <a:cxn ang="T6">
                    <a:pos x="T0" y="T1"/>
                  </a:cxn>
                  <a:cxn ang="T7">
                    <a:pos x="T2" y="T3"/>
                  </a:cxn>
                  <a:cxn ang="T8">
                    <a:pos x="T4" y="T5"/>
                  </a:cxn>
                </a:cxnLst>
                <a:rect l="T9" t="T10" r="T11" b="T12"/>
                <a:pathLst>
                  <a:path w="10" h="15">
                    <a:moveTo>
                      <a:pt x="0" y="0"/>
                    </a:moveTo>
                    <a:lnTo>
                      <a:pt x="10" y="13"/>
                    </a:lnTo>
                    <a:lnTo>
                      <a:pt x="6"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0" name="Freeform 327"/>
              <p:cNvSpPr>
                <a:spLocks/>
              </p:cNvSpPr>
              <p:nvPr/>
            </p:nvSpPr>
            <p:spPr bwMode="auto">
              <a:xfrm>
                <a:off x="2297" y="1513"/>
                <a:ext cx="10" cy="13"/>
              </a:xfrm>
              <a:custGeom>
                <a:avLst/>
                <a:gdLst>
                  <a:gd name="T0" fmla="*/ 10 w 10"/>
                  <a:gd name="T1" fmla="*/ 0 h 13"/>
                  <a:gd name="T2" fmla="*/ 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6"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1" name="Freeform 328"/>
              <p:cNvSpPr>
                <a:spLocks/>
              </p:cNvSpPr>
              <p:nvPr/>
            </p:nvSpPr>
            <p:spPr bwMode="auto">
              <a:xfrm>
                <a:off x="2654"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2" name="Rectangle 329"/>
              <p:cNvSpPr>
                <a:spLocks noChangeArrowheads="1"/>
              </p:cNvSpPr>
              <p:nvPr/>
            </p:nvSpPr>
            <p:spPr bwMode="auto">
              <a:xfrm>
                <a:off x="2656"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33" name="Freeform 330"/>
              <p:cNvSpPr>
                <a:spLocks/>
              </p:cNvSpPr>
              <p:nvPr/>
            </p:nvSpPr>
            <p:spPr bwMode="auto">
              <a:xfrm>
                <a:off x="2650"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4" name="Freeform 331"/>
              <p:cNvSpPr>
                <a:spLocks/>
              </p:cNvSpPr>
              <p:nvPr/>
            </p:nvSpPr>
            <p:spPr bwMode="auto">
              <a:xfrm>
                <a:off x="2667"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5" name="Freeform 332"/>
              <p:cNvSpPr>
                <a:spLocks/>
              </p:cNvSpPr>
              <p:nvPr/>
            </p:nvSpPr>
            <p:spPr bwMode="auto">
              <a:xfrm>
                <a:off x="2680"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6" name="Rectangle 333"/>
              <p:cNvSpPr>
                <a:spLocks noChangeArrowheads="1"/>
              </p:cNvSpPr>
              <p:nvPr/>
            </p:nvSpPr>
            <p:spPr bwMode="auto">
              <a:xfrm>
                <a:off x="2683"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37" name="Freeform 334"/>
              <p:cNvSpPr>
                <a:spLocks/>
              </p:cNvSpPr>
              <p:nvPr/>
            </p:nvSpPr>
            <p:spPr bwMode="auto">
              <a:xfrm>
                <a:off x="2677"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8" name="Freeform 335"/>
              <p:cNvSpPr>
                <a:spLocks/>
              </p:cNvSpPr>
              <p:nvPr/>
            </p:nvSpPr>
            <p:spPr bwMode="auto">
              <a:xfrm>
                <a:off x="2693"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39" name="Freeform 336"/>
              <p:cNvSpPr>
                <a:spLocks/>
              </p:cNvSpPr>
              <p:nvPr/>
            </p:nvSpPr>
            <p:spPr bwMode="auto">
              <a:xfrm>
                <a:off x="2706"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0" name="Rectangle 337"/>
              <p:cNvSpPr>
                <a:spLocks noChangeArrowheads="1"/>
              </p:cNvSpPr>
              <p:nvPr/>
            </p:nvSpPr>
            <p:spPr bwMode="auto">
              <a:xfrm>
                <a:off x="2708"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41" name="Freeform 338"/>
              <p:cNvSpPr>
                <a:spLocks/>
              </p:cNvSpPr>
              <p:nvPr/>
            </p:nvSpPr>
            <p:spPr bwMode="auto">
              <a:xfrm>
                <a:off x="2703"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2" name="Freeform 339"/>
              <p:cNvSpPr>
                <a:spLocks/>
              </p:cNvSpPr>
              <p:nvPr/>
            </p:nvSpPr>
            <p:spPr bwMode="auto">
              <a:xfrm>
                <a:off x="2719"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3" name="Freeform 340"/>
              <p:cNvSpPr>
                <a:spLocks/>
              </p:cNvSpPr>
              <p:nvPr/>
            </p:nvSpPr>
            <p:spPr bwMode="auto">
              <a:xfrm>
                <a:off x="2755" y="143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4" name="Rectangle 341"/>
              <p:cNvSpPr>
                <a:spLocks noChangeArrowheads="1"/>
              </p:cNvSpPr>
              <p:nvPr/>
            </p:nvSpPr>
            <p:spPr bwMode="auto">
              <a:xfrm>
                <a:off x="2757"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45" name="Freeform 342"/>
              <p:cNvSpPr>
                <a:spLocks/>
              </p:cNvSpPr>
              <p:nvPr/>
            </p:nvSpPr>
            <p:spPr bwMode="auto">
              <a:xfrm>
                <a:off x="2752"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6" name="Freeform 343"/>
              <p:cNvSpPr>
                <a:spLocks/>
              </p:cNvSpPr>
              <p:nvPr/>
            </p:nvSpPr>
            <p:spPr bwMode="auto">
              <a:xfrm>
                <a:off x="2768"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7" name="Freeform 344"/>
              <p:cNvSpPr>
                <a:spLocks/>
              </p:cNvSpPr>
              <p:nvPr/>
            </p:nvSpPr>
            <p:spPr bwMode="auto">
              <a:xfrm>
                <a:off x="2781"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48" name="Rectangle 345"/>
              <p:cNvSpPr>
                <a:spLocks noChangeArrowheads="1"/>
              </p:cNvSpPr>
              <p:nvPr/>
            </p:nvSpPr>
            <p:spPr bwMode="auto">
              <a:xfrm>
                <a:off x="2784"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49" name="Freeform 346"/>
              <p:cNvSpPr>
                <a:spLocks/>
              </p:cNvSpPr>
              <p:nvPr/>
            </p:nvSpPr>
            <p:spPr bwMode="auto">
              <a:xfrm>
                <a:off x="2778"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0" name="Freeform 347"/>
              <p:cNvSpPr>
                <a:spLocks/>
              </p:cNvSpPr>
              <p:nvPr/>
            </p:nvSpPr>
            <p:spPr bwMode="auto">
              <a:xfrm>
                <a:off x="2794"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1" name="Freeform 348"/>
              <p:cNvSpPr>
                <a:spLocks/>
              </p:cNvSpPr>
              <p:nvPr/>
            </p:nvSpPr>
            <p:spPr bwMode="auto">
              <a:xfrm>
                <a:off x="2807" y="143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2" name="Rectangle 349"/>
              <p:cNvSpPr>
                <a:spLocks noChangeArrowheads="1"/>
              </p:cNvSpPr>
              <p:nvPr/>
            </p:nvSpPr>
            <p:spPr bwMode="auto">
              <a:xfrm>
                <a:off x="2810" y="143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53" name="Freeform 350"/>
              <p:cNvSpPr>
                <a:spLocks/>
              </p:cNvSpPr>
              <p:nvPr/>
            </p:nvSpPr>
            <p:spPr bwMode="auto">
              <a:xfrm>
                <a:off x="2804" y="1433"/>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4" name="Freeform 351"/>
              <p:cNvSpPr>
                <a:spLocks/>
              </p:cNvSpPr>
              <p:nvPr/>
            </p:nvSpPr>
            <p:spPr bwMode="auto">
              <a:xfrm>
                <a:off x="2820" y="1433"/>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5" name="Freeform 352"/>
              <p:cNvSpPr>
                <a:spLocks/>
              </p:cNvSpPr>
              <p:nvPr/>
            </p:nvSpPr>
            <p:spPr bwMode="auto">
              <a:xfrm>
                <a:off x="2833" y="1437"/>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6" name="Rectangle 353"/>
              <p:cNvSpPr>
                <a:spLocks noChangeArrowheads="1"/>
              </p:cNvSpPr>
              <p:nvPr/>
            </p:nvSpPr>
            <p:spPr bwMode="auto">
              <a:xfrm>
                <a:off x="2836" y="143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57" name="Freeform 354"/>
              <p:cNvSpPr>
                <a:spLocks/>
              </p:cNvSpPr>
              <p:nvPr/>
            </p:nvSpPr>
            <p:spPr bwMode="auto">
              <a:xfrm>
                <a:off x="2831" y="1433"/>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8" name="Freeform 355"/>
              <p:cNvSpPr>
                <a:spLocks/>
              </p:cNvSpPr>
              <p:nvPr/>
            </p:nvSpPr>
            <p:spPr bwMode="auto">
              <a:xfrm>
                <a:off x="2847" y="1433"/>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59" name="Freeform 356"/>
              <p:cNvSpPr>
                <a:spLocks/>
              </p:cNvSpPr>
              <p:nvPr/>
            </p:nvSpPr>
            <p:spPr bwMode="auto">
              <a:xfrm>
                <a:off x="2755" y="1457"/>
                <a:ext cx="16" cy="10"/>
              </a:xfrm>
              <a:custGeom>
                <a:avLst/>
                <a:gdLst>
                  <a:gd name="T0" fmla="*/ 13 w 16"/>
                  <a:gd name="T1" fmla="*/ 0 h 10"/>
                  <a:gd name="T2" fmla="*/ 2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2"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0" name="Rectangle 357"/>
              <p:cNvSpPr>
                <a:spLocks noChangeArrowheads="1"/>
              </p:cNvSpPr>
              <p:nvPr/>
            </p:nvSpPr>
            <p:spPr bwMode="auto">
              <a:xfrm>
                <a:off x="2757" y="145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61" name="Freeform 358"/>
              <p:cNvSpPr>
                <a:spLocks/>
              </p:cNvSpPr>
              <p:nvPr/>
            </p:nvSpPr>
            <p:spPr bwMode="auto">
              <a:xfrm>
                <a:off x="2752" y="1452"/>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2" name="Freeform 359"/>
              <p:cNvSpPr>
                <a:spLocks/>
              </p:cNvSpPr>
              <p:nvPr/>
            </p:nvSpPr>
            <p:spPr bwMode="auto">
              <a:xfrm>
                <a:off x="2768" y="1452"/>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3" name="Freeform 360"/>
              <p:cNvSpPr>
                <a:spLocks/>
              </p:cNvSpPr>
              <p:nvPr/>
            </p:nvSpPr>
            <p:spPr bwMode="auto">
              <a:xfrm>
                <a:off x="2781"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4" name="Rectangle 361"/>
              <p:cNvSpPr>
                <a:spLocks noChangeArrowheads="1"/>
              </p:cNvSpPr>
              <p:nvPr/>
            </p:nvSpPr>
            <p:spPr bwMode="auto">
              <a:xfrm>
                <a:off x="2784"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65" name="Freeform 362"/>
              <p:cNvSpPr>
                <a:spLocks/>
              </p:cNvSpPr>
              <p:nvPr/>
            </p:nvSpPr>
            <p:spPr bwMode="auto">
              <a:xfrm>
                <a:off x="2778"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6" name="Freeform 363"/>
              <p:cNvSpPr>
                <a:spLocks/>
              </p:cNvSpPr>
              <p:nvPr/>
            </p:nvSpPr>
            <p:spPr bwMode="auto">
              <a:xfrm>
                <a:off x="2794"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7" name="Freeform 364"/>
              <p:cNvSpPr>
                <a:spLocks/>
              </p:cNvSpPr>
              <p:nvPr/>
            </p:nvSpPr>
            <p:spPr bwMode="auto">
              <a:xfrm>
                <a:off x="2807"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68" name="Rectangle 365"/>
              <p:cNvSpPr>
                <a:spLocks noChangeArrowheads="1"/>
              </p:cNvSpPr>
              <p:nvPr/>
            </p:nvSpPr>
            <p:spPr bwMode="auto">
              <a:xfrm>
                <a:off x="2810"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69" name="Freeform 366"/>
              <p:cNvSpPr>
                <a:spLocks/>
              </p:cNvSpPr>
              <p:nvPr/>
            </p:nvSpPr>
            <p:spPr bwMode="auto">
              <a:xfrm>
                <a:off x="2804"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0" name="Freeform 367"/>
              <p:cNvSpPr>
                <a:spLocks/>
              </p:cNvSpPr>
              <p:nvPr/>
            </p:nvSpPr>
            <p:spPr bwMode="auto">
              <a:xfrm>
                <a:off x="2820"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1" name="Freeform 368"/>
              <p:cNvSpPr>
                <a:spLocks/>
              </p:cNvSpPr>
              <p:nvPr/>
            </p:nvSpPr>
            <p:spPr bwMode="auto">
              <a:xfrm>
                <a:off x="2755" y="1477"/>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2" name="Rectangle 369"/>
              <p:cNvSpPr>
                <a:spLocks noChangeArrowheads="1"/>
              </p:cNvSpPr>
              <p:nvPr/>
            </p:nvSpPr>
            <p:spPr bwMode="auto">
              <a:xfrm>
                <a:off x="2757" y="1473"/>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73" name="Freeform 370"/>
              <p:cNvSpPr>
                <a:spLocks/>
              </p:cNvSpPr>
              <p:nvPr/>
            </p:nvSpPr>
            <p:spPr bwMode="auto">
              <a:xfrm>
                <a:off x="2752" y="1473"/>
                <a:ext cx="5" cy="15"/>
              </a:xfrm>
              <a:custGeom>
                <a:avLst/>
                <a:gdLst>
                  <a:gd name="T0" fmla="*/ 5 w 5"/>
                  <a:gd name="T1" fmla="*/ 0 h 15"/>
                  <a:gd name="T2" fmla="*/ 0 w 5"/>
                  <a:gd name="T3" fmla="*/ 12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4" name="Freeform 371"/>
              <p:cNvSpPr>
                <a:spLocks/>
              </p:cNvSpPr>
              <p:nvPr/>
            </p:nvSpPr>
            <p:spPr bwMode="auto">
              <a:xfrm>
                <a:off x="2768" y="1473"/>
                <a:ext cx="5" cy="15"/>
              </a:xfrm>
              <a:custGeom>
                <a:avLst/>
                <a:gdLst>
                  <a:gd name="T0" fmla="*/ 0 w 5"/>
                  <a:gd name="T1" fmla="*/ 0 h 15"/>
                  <a:gd name="T2" fmla="*/ 5 w 5"/>
                  <a:gd name="T3" fmla="*/ 12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2"/>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5" name="Freeform 372"/>
              <p:cNvSpPr>
                <a:spLocks/>
              </p:cNvSpPr>
              <p:nvPr/>
            </p:nvSpPr>
            <p:spPr bwMode="auto">
              <a:xfrm>
                <a:off x="2781"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6" name="Rectangle 373"/>
              <p:cNvSpPr>
                <a:spLocks noChangeArrowheads="1"/>
              </p:cNvSpPr>
              <p:nvPr/>
            </p:nvSpPr>
            <p:spPr bwMode="auto">
              <a:xfrm>
                <a:off x="2784" y="147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77" name="Freeform 374"/>
              <p:cNvSpPr>
                <a:spLocks/>
              </p:cNvSpPr>
              <p:nvPr/>
            </p:nvSpPr>
            <p:spPr bwMode="auto">
              <a:xfrm>
                <a:off x="2778"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8" name="Freeform 375"/>
              <p:cNvSpPr>
                <a:spLocks/>
              </p:cNvSpPr>
              <p:nvPr/>
            </p:nvSpPr>
            <p:spPr bwMode="auto">
              <a:xfrm>
                <a:off x="2794"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79" name="Freeform 376"/>
              <p:cNvSpPr>
                <a:spLocks/>
              </p:cNvSpPr>
              <p:nvPr/>
            </p:nvSpPr>
            <p:spPr bwMode="auto">
              <a:xfrm>
                <a:off x="2807" y="1477"/>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0" name="Rectangle 377"/>
              <p:cNvSpPr>
                <a:spLocks noChangeArrowheads="1"/>
              </p:cNvSpPr>
              <p:nvPr/>
            </p:nvSpPr>
            <p:spPr bwMode="auto">
              <a:xfrm>
                <a:off x="2810" y="147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81" name="Freeform 378"/>
              <p:cNvSpPr>
                <a:spLocks/>
              </p:cNvSpPr>
              <p:nvPr/>
            </p:nvSpPr>
            <p:spPr bwMode="auto">
              <a:xfrm>
                <a:off x="2804" y="1473"/>
                <a:ext cx="6" cy="15"/>
              </a:xfrm>
              <a:custGeom>
                <a:avLst/>
                <a:gdLst>
                  <a:gd name="T0" fmla="*/ 6 w 6"/>
                  <a:gd name="T1" fmla="*/ 0 h 15"/>
                  <a:gd name="T2" fmla="*/ 0 w 6"/>
                  <a:gd name="T3" fmla="*/ 12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2"/>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2" name="Freeform 379"/>
              <p:cNvSpPr>
                <a:spLocks/>
              </p:cNvSpPr>
              <p:nvPr/>
            </p:nvSpPr>
            <p:spPr bwMode="auto">
              <a:xfrm>
                <a:off x="2820" y="1473"/>
                <a:ext cx="6" cy="15"/>
              </a:xfrm>
              <a:custGeom>
                <a:avLst/>
                <a:gdLst>
                  <a:gd name="T0" fmla="*/ 0 w 6"/>
                  <a:gd name="T1" fmla="*/ 0 h 15"/>
                  <a:gd name="T2" fmla="*/ 6 w 6"/>
                  <a:gd name="T3" fmla="*/ 12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2"/>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3" name="Freeform 380"/>
              <p:cNvSpPr>
                <a:spLocks/>
              </p:cNvSpPr>
              <p:nvPr/>
            </p:nvSpPr>
            <p:spPr bwMode="auto">
              <a:xfrm>
                <a:off x="2807" y="1496"/>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4" name="Rectangle 381"/>
              <p:cNvSpPr>
                <a:spLocks noChangeArrowheads="1"/>
              </p:cNvSpPr>
              <p:nvPr/>
            </p:nvSpPr>
            <p:spPr bwMode="auto">
              <a:xfrm>
                <a:off x="2810" y="1492"/>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85" name="Freeform 382"/>
              <p:cNvSpPr>
                <a:spLocks/>
              </p:cNvSpPr>
              <p:nvPr/>
            </p:nvSpPr>
            <p:spPr bwMode="auto">
              <a:xfrm>
                <a:off x="2804" y="1492"/>
                <a:ext cx="6" cy="14"/>
              </a:xfrm>
              <a:custGeom>
                <a:avLst/>
                <a:gdLst>
                  <a:gd name="T0" fmla="*/ 6 w 6"/>
                  <a:gd name="T1" fmla="*/ 0 h 14"/>
                  <a:gd name="T2" fmla="*/ 0 w 6"/>
                  <a:gd name="T3" fmla="*/ 12 h 14"/>
                  <a:gd name="T4" fmla="*/ 2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6" name="Freeform 383"/>
              <p:cNvSpPr>
                <a:spLocks/>
              </p:cNvSpPr>
              <p:nvPr/>
            </p:nvSpPr>
            <p:spPr bwMode="auto">
              <a:xfrm>
                <a:off x="2820" y="1492"/>
                <a:ext cx="6" cy="14"/>
              </a:xfrm>
              <a:custGeom>
                <a:avLst/>
                <a:gdLst>
                  <a:gd name="T0" fmla="*/ 0 w 6"/>
                  <a:gd name="T1" fmla="*/ 0 h 14"/>
                  <a:gd name="T2" fmla="*/ 6 w 6"/>
                  <a:gd name="T3" fmla="*/ 12 h 14"/>
                  <a:gd name="T4" fmla="*/ 4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0" y="0"/>
                    </a:moveTo>
                    <a:lnTo>
                      <a:pt x="6"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7" name="Freeform 384"/>
              <p:cNvSpPr>
                <a:spLocks/>
              </p:cNvSpPr>
              <p:nvPr/>
            </p:nvSpPr>
            <p:spPr bwMode="auto">
              <a:xfrm>
                <a:off x="2757" y="149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88" name="Rectangle 385"/>
              <p:cNvSpPr>
                <a:spLocks noChangeArrowheads="1"/>
              </p:cNvSpPr>
              <p:nvPr/>
            </p:nvSpPr>
            <p:spPr bwMode="auto">
              <a:xfrm>
                <a:off x="2762" y="1492"/>
                <a:ext cx="26"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89" name="Freeform 386"/>
              <p:cNvSpPr>
                <a:spLocks/>
              </p:cNvSpPr>
              <p:nvPr/>
            </p:nvSpPr>
            <p:spPr bwMode="auto">
              <a:xfrm>
                <a:off x="2753" y="149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0" name="Freeform 387"/>
              <p:cNvSpPr>
                <a:spLocks/>
              </p:cNvSpPr>
              <p:nvPr/>
            </p:nvSpPr>
            <p:spPr bwMode="auto">
              <a:xfrm>
                <a:off x="2788" y="149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1" name="Freeform 388"/>
              <p:cNvSpPr>
                <a:spLocks/>
              </p:cNvSpPr>
              <p:nvPr/>
            </p:nvSpPr>
            <p:spPr bwMode="auto">
              <a:xfrm>
                <a:off x="2834" y="1501"/>
                <a:ext cx="17" cy="5"/>
              </a:xfrm>
              <a:custGeom>
                <a:avLst/>
                <a:gdLst>
                  <a:gd name="T0" fmla="*/ 17 w 17"/>
                  <a:gd name="T1" fmla="*/ 0 h 5"/>
                  <a:gd name="T2" fmla="*/ 1 w 17"/>
                  <a:gd name="T3" fmla="*/ 0 h 5"/>
                  <a:gd name="T4" fmla="*/ 0 w 17"/>
                  <a:gd name="T5" fmla="*/ 5 h 5"/>
                  <a:gd name="T6" fmla="*/ 17 w 17"/>
                  <a:gd name="T7" fmla="*/ 5 h 5"/>
                  <a:gd name="T8" fmla="*/ 17 w 17"/>
                  <a:gd name="T9" fmla="*/ 0 h 5"/>
                  <a:gd name="T10" fmla="*/ 0 60000 65536"/>
                  <a:gd name="T11" fmla="*/ 0 60000 65536"/>
                  <a:gd name="T12" fmla="*/ 0 60000 65536"/>
                  <a:gd name="T13" fmla="*/ 0 60000 65536"/>
                  <a:gd name="T14" fmla="*/ 0 60000 65536"/>
                  <a:gd name="T15" fmla="*/ 0 w 17"/>
                  <a:gd name="T16" fmla="*/ 0 h 5"/>
                  <a:gd name="T17" fmla="*/ 17 w 17"/>
                  <a:gd name="T18" fmla="*/ 5 h 5"/>
                </a:gdLst>
                <a:ahLst/>
                <a:cxnLst>
                  <a:cxn ang="T10">
                    <a:pos x="T0" y="T1"/>
                  </a:cxn>
                  <a:cxn ang="T11">
                    <a:pos x="T2" y="T3"/>
                  </a:cxn>
                  <a:cxn ang="T12">
                    <a:pos x="T4" y="T5"/>
                  </a:cxn>
                  <a:cxn ang="T13">
                    <a:pos x="T6" y="T7"/>
                  </a:cxn>
                  <a:cxn ang="T14">
                    <a:pos x="T8" y="T9"/>
                  </a:cxn>
                </a:cxnLst>
                <a:rect l="T15" t="T16" r="T17" b="T18"/>
                <a:pathLst>
                  <a:path w="17" h="5">
                    <a:moveTo>
                      <a:pt x="17" y="0"/>
                    </a:moveTo>
                    <a:lnTo>
                      <a:pt x="1" y="0"/>
                    </a:lnTo>
                    <a:lnTo>
                      <a:pt x="0" y="5"/>
                    </a:lnTo>
                    <a:lnTo>
                      <a:pt x="17" y="5"/>
                    </a:lnTo>
                    <a:lnTo>
                      <a:pt x="17"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2" name="Freeform 389"/>
              <p:cNvSpPr>
                <a:spLocks/>
              </p:cNvSpPr>
              <p:nvPr/>
            </p:nvSpPr>
            <p:spPr bwMode="auto">
              <a:xfrm>
                <a:off x="2831" y="1471"/>
                <a:ext cx="4" cy="35"/>
              </a:xfrm>
              <a:custGeom>
                <a:avLst/>
                <a:gdLst>
                  <a:gd name="T0" fmla="*/ 4 w 4"/>
                  <a:gd name="T1" fmla="*/ 0 h 35"/>
                  <a:gd name="T2" fmla="*/ 0 w 4"/>
                  <a:gd name="T3" fmla="*/ 32 h 35"/>
                  <a:gd name="T4" fmla="*/ 3 w 4"/>
                  <a:gd name="T5" fmla="*/ 35 h 35"/>
                  <a:gd name="T6" fmla="*/ 0 60000 65536"/>
                  <a:gd name="T7" fmla="*/ 0 60000 65536"/>
                  <a:gd name="T8" fmla="*/ 0 60000 65536"/>
                  <a:gd name="T9" fmla="*/ 0 w 4"/>
                  <a:gd name="T10" fmla="*/ 0 h 35"/>
                  <a:gd name="T11" fmla="*/ 4 w 4"/>
                  <a:gd name="T12" fmla="*/ 35 h 35"/>
                </a:gdLst>
                <a:ahLst/>
                <a:cxnLst>
                  <a:cxn ang="T6">
                    <a:pos x="T0" y="T1"/>
                  </a:cxn>
                  <a:cxn ang="T7">
                    <a:pos x="T2" y="T3"/>
                  </a:cxn>
                  <a:cxn ang="T8">
                    <a:pos x="T4" y="T5"/>
                  </a:cxn>
                </a:cxnLst>
                <a:rect l="T9" t="T10" r="T11" b="T12"/>
                <a:pathLst>
                  <a:path w="4" h="35">
                    <a:moveTo>
                      <a:pt x="4" y="0"/>
                    </a:moveTo>
                    <a:lnTo>
                      <a:pt x="0" y="32"/>
                    </a:lnTo>
                    <a:lnTo>
                      <a:pt x="3" y="3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3" name="Rectangle 390"/>
              <p:cNvSpPr>
                <a:spLocks noChangeArrowheads="1"/>
              </p:cNvSpPr>
              <p:nvPr/>
            </p:nvSpPr>
            <p:spPr bwMode="auto">
              <a:xfrm>
                <a:off x="2835" y="1472"/>
                <a:ext cx="15" cy="29"/>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94" name="Freeform 391"/>
              <p:cNvSpPr>
                <a:spLocks/>
              </p:cNvSpPr>
              <p:nvPr/>
            </p:nvSpPr>
            <p:spPr bwMode="auto">
              <a:xfrm>
                <a:off x="2851" y="1471"/>
                <a:ext cx="1" cy="35"/>
              </a:xfrm>
              <a:custGeom>
                <a:avLst/>
                <a:gdLst>
                  <a:gd name="T0" fmla="*/ 0 w 1"/>
                  <a:gd name="T1" fmla="*/ 0 h 35"/>
                  <a:gd name="T2" fmla="*/ 1 w 1"/>
                  <a:gd name="T3" fmla="*/ 29 h 35"/>
                  <a:gd name="T4" fmla="*/ 0 w 1"/>
                  <a:gd name="T5" fmla="*/ 35 h 35"/>
                  <a:gd name="T6" fmla="*/ 0 60000 65536"/>
                  <a:gd name="T7" fmla="*/ 0 60000 65536"/>
                  <a:gd name="T8" fmla="*/ 0 60000 65536"/>
                  <a:gd name="T9" fmla="*/ 0 w 1"/>
                  <a:gd name="T10" fmla="*/ 0 h 35"/>
                  <a:gd name="T11" fmla="*/ 1 w 1"/>
                  <a:gd name="T12" fmla="*/ 35 h 35"/>
                </a:gdLst>
                <a:ahLst/>
                <a:cxnLst>
                  <a:cxn ang="T6">
                    <a:pos x="T0" y="T1"/>
                  </a:cxn>
                  <a:cxn ang="T7">
                    <a:pos x="T2" y="T3"/>
                  </a:cxn>
                  <a:cxn ang="T8">
                    <a:pos x="T4" y="T5"/>
                  </a:cxn>
                </a:cxnLst>
                <a:rect l="T9" t="T10" r="T11" b="T12"/>
                <a:pathLst>
                  <a:path w="1" h="35">
                    <a:moveTo>
                      <a:pt x="0" y="0"/>
                    </a:moveTo>
                    <a:lnTo>
                      <a:pt x="1" y="29"/>
                    </a:lnTo>
                    <a:lnTo>
                      <a:pt x="0" y="3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5" name="Freeform 392"/>
              <p:cNvSpPr>
                <a:spLocks/>
              </p:cNvSpPr>
              <p:nvPr/>
            </p:nvSpPr>
            <p:spPr bwMode="auto">
              <a:xfrm>
                <a:off x="2474"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6" name="Rectangle 393"/>
              <p:cNvSpPr>
                <a:spLocks noChangeArrowheads="1"/>
              </p:cNvSpPr>
              <p:nvPr/>
            </p:nvSpPr>
            <p:spPr bwMode="auto">
              <a:xfrm>
                <a:off x="2476"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697" name="Freeform 394"/>
              <p:cNvSpPr>
                <a:spLocks/>
              </p:cNvSpPr>
              <p:nvPr/>
            </p:nvSpPr>
            <p:spPr bwMode="auto">
              <a:xfrm>
                <a:off x="247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8" name="Freeform 395"/>
              <p:cNvSpPr>
                <a:spLocks/>
              </p:cNvSpPr>
              <p:nvPr/>
            </p:nvSpPr>
            <p:spPr bwMode="auto">
              <a:xfrm>
                <a:off x="248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699" name="Freeform 396"/>
              <p:cNvSpPr>
                <a:spLocks/>
              </p:cNvSpPr>
              <p:nvPr/>
            </p:nvSpPr>
            <p:spPr bwMode="auto">
              <a:xfrm>
                <a:off x="2684" y="1410"/>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0" name="Rectangle 397"/>
              <p:cNvSpPr>
                <a:spLocks noChangeArrowheads="1"/>
              </p:cNvSpPr>
              <p:nvPr/>
            </p:nvSpPr>
            <p:spPr bwMode="auto">
              <a:xfrm>
                <a:off x="2689" y="1407"/>
                <a:ext cx="25"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01" name="Freeform 398"/>
              <p:cNvSpPr>
                <a:spLocks/>
              </p:cNvSpPr>
              <p:nvPr/>
            </p:nvSpPr>
            <p:spPr bwMode="auto">
              <a:xfrm>
                <a:off x="2679" y="1408"/>
                <a:ext cx="10" cy="13"/>
              </a:xfrm>
              <a:custGeom>
                <a:avLst/>
                <a:gdLst>
                  <a:gd name="T0" fmla="*/ 10 w 10"/>
                  <a:gd name="T1" fmla="*/ 0 h 13"/>
                  <a:gd name="T2" fmla="*/ 0 w 10"/>
                  <a:gd name="T3" fmla="*/ 11 h 13"/>
                  <a:gd name="T4" fmla="*/ 4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10"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2" name="Freeform 399"/>
              <p:cNvSpPr>
                <a:spLocks/>
              </p:cNvSpPr>
              <p:nvPr/>
            </p:nvSpPr>
            <p:spPr bwMode="auto">
              <a:xfrm>
                <a:off x="2715" y="1408"/>
                <a:ext cx="9" cy="13"/>
              </a:xfrm>
              <a:custGeom>
                <a:avLst/>
                <a:gdLst>
                  <a:gd name="T0" fmla="*/ 0 w 9"/>
                  <a:gd name="T1" fmla="*/ 0 h 13"/>
                  <a:gd name="T2" fmla="*/ 9 w 9"/>
                  <a:gd name="T3" fmla="*/ 11 h 13"/>
                  <a:gd name="T4" fmla="*/ 5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0" y="0"/>
                    </a:moveTo>
                    <a:lnTo>
                      <a:pt x="9" y="11"/>
                    </a:lnTo>
                    <a:lnTo>
                      <a:pt x="5"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3" name="Freeform 400"/>
              <p:cNvSpPr>
                <a:spLocks/>
              </p:cNvSpPr>
              <p:nvPr/>
            </p:nvSpPr>
            <p:spPr bwMode="auto">
              <a:xfrm>
                <a:off x="2755" y="1410"/>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4" name="Rectangle 401"/>
              <p:cNvSpPr>
                <a:spLocks noChangeArrowheads="1"/>
              </p:cNvSpPr>
              <p:nvPr/>
            </p:nvSpPr>
            <p:spPr bwMode="auto">
              <a:xfrm>
                <a:off x="2757"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05" name="Freeform 402"/>
              <p:cNvSpPr>
                <a:spLocks/>
              </p:cNvSpPr>
              <p:nvPr/>
            </p:nvSpPr>
            <p:spPr bwMode="auto">
              <a:xfrm>
                <a:off x="2752"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6" name="Freeform 403"/>
              <p:cNvSpPr>
                <a:spLocks/>
              </p:cNvSpPr>
              <p:nvPr/>
            </p:nvSpPr>
            <p:spPr bwMode="auto">
              <a:xfrm>
                <a:off x="2768"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7" name="Freeform 404"/>
              <p:cNvSpPr>
                <a:spLocks/>
              </p:cNvSpPr>
              <p:nvPr/>
            </p:nvSpPr>
            <p:spPr bwMode="auto">
              <a:xfrm>
                <a:off x="2781"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08" name="Rectangle 405"/>
              <p:cNvSpPr>
                <a:spLocks noChangeArrowheads="1"/>
              </p:cNvSpPr>
              <p:nvPr/>
            </p:nvSpPr>
            <p:spPr bwMode="auto">
              <a:xfrm>
                <a:off x="2784" y="1407"/>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09" name="Freeform 406"/>
              <p:cNvSpPr>
                <a:spLocks/>
              </p:cNvSpPr>
              <p:nvPr/>
            </p:nvSpPr>
            <p:spPr bwMode="auto">
              <a:xfrm>
                <a:off x="2778"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0" name="Freeform 407"/>
              <p:cNvSpPr>
                <a:spLocks/>
              </p:cNvSpPr>
              <p:nvPr/>
            </p:nvSpPr>
            <p:spPr bwMode="auto">
              <a:xfrm>
                <a:off x="2794"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1" name="Freeform 408"/>
              <p:cNvSpPr>
                <a:spLocks/>
              </p:cNvSpPr>
              <p:nvPr/>
            </p:nvSpPr>
            <p:spPr bwMode="auto">
              <a:xfrm>
                <a:off x="2807" y="1410"/>
                <a:ext cx="16" cy="11"/>
              </a:xfrm>
              <a:custGeom>
                <a:avLst/>
                <a:gdLst>
                  <a:gd name="T0" fmla="*/ 13 w 16"/>
                  <a:gd name="T1" fmla="*/ 0 h 11"/>
                  <a:gd name="T2" fmla="*/ 3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3"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2" name="Rectangle 409"/>
              <p:cNvSpPr>
                <a:spLocks noChangeArrowheads="1"/>
              </p:cNvSpPr>
              <p:nvPr/>
            </p:nvSpPr>
            <p:spPr bwMode="auto">
              <a:xfrm>
                <a:off x="2810" y="1407"/>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13" name="Freeform 410"/>
              <p:cNvSpPr>
                <a:spLocks/>
              </p:cNvSpPr>
              <p:nvPr/>
            </p:nvSpPr>
            <p:spPr bwMode="auto">
              <a:xfrm>
                <a:off x="2804" y="1407"/>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4" name="Freeform 411"/>
              <p:cNvSpPr>
                <a:spLocks/>
              </p:cNvSpPr>
              <p:nvPr/>
            </p:nvSpPr>
            <p:spPr bwMode="auto">
              <a:xfrm>
                <a:off x="2820" y="1407"/>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5" name="Freeform 412"/>
              <p:cNvSpPr>
                <a:spLocks/>
              </p:cNvSpPr>
              <p:nvPr/>
            </p:nvSpPr>
            <p:spPr bwMode="auto">
              <a:xfrm>
                <a:off x="2833" y="1410"/>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6" name="Rectangle 413"/>
              <p:cNvSpPr>
                <a:spLocks noChangeArrowheads="1"/>
              </p:cNvSpPr>
              <p:nvPr/>
            </p:nvSpPr>
            <p:spPr bwMode="auto">
              <a:xfrm>
                <a:off x="2836" y="1407"/>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17" name="Freeform 414"/>
              <p:cNvSpPr>
                <a:spLocks/>
              </p:cNvSpPr>
              <p:nvPr/>
            </p:nvSpPr>
            <p:spPr bwMode="auto">
              <a:xfrm>
                <a:off x="2831" y="1407"/>
                <a:ext cx="5" cy="15"/>
              </a:xfrm>
              <a:custGeom>
                <a:avLst/>
                <a:gdLst>
                  <a:gd name="T0" fmla="*/ 5 w 5"/>
                  <a:gd name="T1" fmla="*/ 0 h 15"/>
                  <a:gd name="T2" fmla="*/ 0 w 5"/>
                  <a:gd name="T3" fmla="*/ 13 h 15"/>
                  <a:gd name="T4" fmla="*/ 2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5"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8" name="Freeform 415"/>
              <p:cNvSpPr>
                <a:spLocks/>
              </p:cNvSpPr>
              <p:nvPr/>
            </p:nvSpPr>
            <p:spPr bwMode="auto">
              <a:xfrm>
                <a:off x="2847" y="1407"/>
                <a:ext cx="5" cy="15"/>
              </a:xfrm>
              <a:custGeom>
                <a:avLst/>
                <a:gdLst>
                  <a:gd name="T0" fmla="*/ 0 w 5"/>
                  <a:gd name="T1" fmla="*/ 0 h 15"/>
                  <a:gd name="T2" fmla="*/ 5 w 5"/>
                  <a:gd name="T3" fmla="*/ 13 h 15"/>
                  <a:gd name="T4" fmla="*/ 3 w 5"/>
                  <a:gd name="T5" fmla="*/ 15 h 15"/>
                  <a:gd name="T6" fmla="*/ 0 60000 65536"/>
                  <a:gd name="T7" fmla="*/ 0 60000 65536"/>
                  <a:gd name="T8" fmla="*/ 0 60000 65536"/>
                  <a:gd name="T9" fmla="*/ 0 w 5"/>
                  <a:gd name="T10" fmla="*/ 0 h 15"/>
                  <a:gd name="T11" fmla="*/ 5 w 5"/>
                  <a:gd name="T12" fmla="*/ 15 h 15"/>
                </a:gdLst>
                <a:ahLst/>
                <a:cxnLst>
                  <a:cxn ang="T6">
                    <a:pos x="T0" y="T1"/>
                  </a:cxn>
                  <a:cxn ang="T7">
                    <a:pos x="T2" y="T3"/>
                  </a:cxn>
                  <a:cxn ang="T8">
                    <a:pos x="T4" y="T5"/>
                  </a:cxn>
                </a:cxnLst>
                <a:rect l="T9" t="T10" r="T11" b="T12"/>
                <a:pathLst>
                  <a:path w="5" h="15">
                    <a:moveTo>
                      <a:pt x="0" y="0"/>
                    </a:moveTo>
                    <a:lnTo>
                      <a:pt x="5" y="13"/>
                    </a:lnTo>
                    <a:lnTo>
                      <a:pt x="3"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19" name="Freeform 416"/>
              <p:cNvSpPr>
                <a:spLocks/>
              </p:cNvSpPr>
              <p:nvPr/>
            </p:nvSpPr>
            <p:spPr bwMode="auto">
              <a:xfrm>
                <a:off x="2834" y="1457"/>
                <a:ext cx="16" cy="10"/>
              </a:xfrm>
              <a:custGeom>
                <a:avLst/>
                <a:gdLst>
                  <a:gd name="T0" fmla="*/ 13 w 16"/>
                  <a:gd name="T1" fmla="*/ 0 h 10"/>
                  <a:gd name="T2" fmla="*/ 3 w 16"/>
                  <a:gd name="T3" fmla="*/ 0 h 10"/>
                  <a:gd name="T4" fmla="*/ 0 w 16"/>
                  <a:gd name="T5" fmla="*/ 10 h 10"/>
                  <a:gd name="T6" fmla="*/ 16 w 16"/>
                  <a:gd name="T7" fmla="*/ 10 h 10"/>
                  <a:gd name="T8" fmla="*/ 13 w 16"/>
                  <a:gd name="T9" fmla="*/ 0 h 10"/>
                  <a:gd name="T10" fmla="*/ 0 60000 65536"/>
                  <a:gd name="T11" fmla="*/ 0 60000 65536"/>
                  <a:gd name="T12" fmla="*/ 0 60000 65536"/>
                  <a:gd name="T13" fmla="*/ 0 60000 65536"/>
                  <a:gd name="T14" fmla="*/ 0 60000 65536"/>
                  <a:gd name="T15" fmla="*/ 0 w 16"/>
                  <a:gd name="T16" fmla="*/ 0 h 10"/>
                  <a:gd name="T17" fmla="*/ 16 w 16"/>
                  <a:gd name="T18" fmla="*/ 10 h 10"/>
                </a:gdLst>
                <a:ahLst/>
                <a:cxnLst>
                  <a:cxn ang="T10">
                    <a:pos x="T0" y="T1"/>
                  </a:cxn>
                  <a:cxn ang="T11">
                    <a:pos x="T2" y="T3"/>
                  </a:cxn>
                  <a:cxn ang="T12">
                    <a:pos x="T4" y="T5"/>
                  </a:cxn>
                  <a:cxn ang="T13">
                    <a:pos x="T6" y="T7"/>
                  </a:cxn>
                  <a:cxn ang="T14">
                    <a:pos x="T8" y="T9"/>
                  </a:cxn>
                </a:cxnLst>
                <a:rect l="T15" t="T16" r="T17" b="T18"/>
                <a:pathLst>
                  <a:path w="16" h="10">
                    <a:moveTo>
                      <a:pt x="13" y="0"/>
                    </a:moveTo>
                    <a:lnTo>
                      <a:pt x="3" y="0"/>
                    </a:lnTo>
                    <a:lnTo>
                      <a:pt x="0" y="10"/>
                    </a:lnTo>
                    <a:lnTo>
                      <a:pt x="16" y="10"/>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0" name="Rectangle 417"/>
              <p:cNvSpPr>
                <a:spLocks noChangeArrowheads="1"/>
              </p:cNvSpPr>
              <p:nvPr/>
            </p:nvSpPr>
            <p:spPr bwMode="auto">
              <a:xfrm>
                <a:off x="2837" y="1453"/>
                <a:ext cx="10"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21" name="Freeform 418"/>
              <p:cNvSpPr>
                <a:spLocks/>
              </p:cNvSpPr>
              <p:nvPr/>
            </p:nvSpPr>
            <p:spPr bwMode="auto">
              <a:xfrm>
                <a:off x="2831" y="1452"/>
                <a:ext cx="6" cy="15"/>
              </a:xfrm>
              <a:custGeom>
                <a:avLst/>
                <a:gdLst>
                  <a:gd name="T0" fmla="*/ 6 w 6"/>
                  <a:gd name="T1" fmla="*/ 0 h 15"/>
                  <a:gd name="T2" fmla="*/ 0 w 6"/>
                  <a:gd name="T3" fmla="*/ 13 h 15"/>
                  <a:gd name="T4" fmla="*/ 2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6" y="0"/>
                    </a:moveTo>
                    <a:lnTo>
                      <a:pt x="0" y="13"/>
                    </a:lnTo>
                    <a:lnTo>
                      <a:pt x="2"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2" name="Freeform 419"/>
              <p:cNvSpPr>
                <a:spLocks/>
              </p:cNvSpPr>
              <p:nvPr/>
            </p:nvSpPr>
            <p:spPr bwMode="auto">
              <a:xfrm>
                <a:off x="2847" y="1452"/>
                <a:ext cx="6" cy="15"/>
              </a:xfrm>
              <a:custGeom>
                <a:avLst/>
                <a:gdLst>
                  <a:gd name="T0" fmla="*/ 0 w 6"/>
                  <a:gd name="T1" fmla="*/ 0 h 15"/>
                  <a:gd name="T2" fmla="*/ 6 w 6"/>
                  <a:gd name="T3" fmla="*/ 13 h 15"/>
                  <a:gd name="T4" fmla="*/ 4 w 6"/>
                  <a:gd name="T5" fmla="*/ 15 h 15"/>
                  <a:gd name="T6" fmla="*/ 0 60000 65536"/>
                  <a:gd name="T7" fmla="*/ 0 60000 65536"/>
                  <a:gd name="T8" fmla="*/ 0 60000 65536"/>
                  <a:gd name="T9" fmla="*/ 0 w 6"/>
                  <a:gd name="T10" fmla="*/ 0 h 15"/>
                  <a:gd name="T11" fmla="*/ 6 w 6"/>
                  <a:gd name="T12" fmla="*/ 15 h 15"/>
                </a:gdLst>
                <a:ahLst/>
                <a:cxnLst>
                  <a:cxn ang="T6">
                    <a:pos x="T0" y="T1"/>
                  </a:cxn>
                  <a:cxn ang="T7">
                    <a:pos x="T2" y="T3"/>
                  </a:cxn>
                  <a:cxn ang="T8">
                    <a:pos x="T4" y="T5"/>
                  </a:cxn>
                </a:cxnLst>
                <a:rect l="T9" t="T10" r="T11" b="T12"/>
                <a:pathLst>
                  <a:path w="6" h="15">
                    <a:moveTo>
                      <a:pt x="0" y="0"/>
                    </a:moveTo>
                    <a:lnTo>
                      <a:pt x="6" y="13"/>
                    </a:lnTo>
                    <a:lnTo>
                      <a:pt x="4" y="1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3" name="Freeform 420"/>
              <p:cNvSpPr>
                <a:spLocks/>
              </p:cNvSpPr>
              <p:nvPr/>
            </p:nvSpPr>
            <p:spPr bwMode="auto">
              <a:xfrm>
                <a:off x="2605" y="1481"/>
                <a:ext cx="17" cy="5"/>
              </a:xfrm>
              <a:custGeom>
                <a:avLst/>
                <a:gdLst>
                  <a:gd name="T0" fmla="*/ 16 w 17"/>
                  <a:gd name="T1" fmla="*/ 0 h 5"/>
                  <a:gd name="T2" fmla="*/ 0 w 17"/>
                  <a:gd name="T3" fmla="*/ 0 h 5"/>
                  <a:gd name="T4" fmla="*/ 0 w 17"/>
                  <a:gd name="T5" fmla="*/ 5 h 5"/>
                  <a:gd name="T6" fmla="*/ 17 w 17"/>
                  <a:gd name="T7" fmla="*/ 5 h 5"/>
                  <a:gd name="T8" fmla="*/ 16 w 17"/>
                  <a:gd name="T9" fmla="*/ 0 h 5"/>
                  <a:gd name="T10" fmla="*/ 0 60000 65536"/>
                  <a:gd name="T11" fmla="*/ 0 60000 65536"/>
                  <a:gd name="T12" fmla="*/ 0 60000 65536"/>
                  <a:gd name="T13" fmla="*/ 0 60000 65536"/>
                  <a:gd name="T14" fmla="*/ 0 60000 65536"/>
                  <a:gd name="T15" fmla="*/ 0 w 17"/>
                  <a:gd name="T16" fmla="*/ 0 h 5"/>
                  <a:gd name="T17" fmla="*/ 17 w 17"/>
                  <a:gd name="T18" fmla="*/ 5 h 5"/>
                </a:gdLst>
                <a:ahLst/>
                <a:cxnLst>
                  <a:cxn ang="T10">
                    <a:pos x="T0" y="T1"/>
                  </a:cxn>
                  <a:cxn ang="T11">
                    <a:pos x="T2" y="T3"/>
                  </a:cxn>
                  <a:cxn ang="T12">
                    <a:pos x="T4" y="T5"/>
                  </a:cxn>
                  <a:cxn ang="T13">
                    <a:pos x="T6" y="T7"/>
                  </a:cxn>
                  <a:cxn ang="T14">
                    <a:pos x="T8" y="T9"/>
                  </a:cxn>
                </a:cxnLst>
                <a:rect l="T15" t="T16" r="T17" b="T18"/>
                <a:pathLst>
                  <a:path w="17" h="5">
                    <a:moveTo>
                      <a:pt x="16" y="0"/>
                    </a:moveTo>
                    <a:lnTo>
                      <a:pt x="0" y="0"/>
                    </a:lnTo>
                    <a:lnTo>
                      <a:pt x="0" y="5"/>
                    </a:lnTo>
                    <a:lnTo>
                      <a:pt x="17" y="5"/>
                    </a:lnTo>
                    <a:lnTo>
                      <a:pt x="16"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4" name="Freeform 421"/>
              <p:cNvSpPr>
                <a:spLocks/>
              </p:cNvSpPr>
              <p:nvPr/>
            </p:nvSpPr>
            <p:spPr bwMode="auto">
              <a:xfrm>
                <a:off x="2602" y="1451"/>
                <a:ext cx="4" cy="35"/>
              </a:xfrm>
              <a:custGeom>
                <a:avLst/>
                <a:gdLst>
                  <a:gd name="T0" fmla="*/ 4 w 4"/>
                  <a:gd name="T1" fmla="*/ 0 h 35"/>
                  <a:gd name="T2" fmla="*/ 0 w 4"/>
                  <a:gd name="T3" fmla="*/ 32 h 35"/>
                  <a:gd name="T4" fmla="*/ 3 w 4"/>
                  <a:gd name="T5" fmla="*/ 35 h 35"/>
                  <a:gd name="T6" fmla="*/ 0 60000 65536"/>
                  <a:gd name="T7" fmla="*/ 0 60000 65536"/>
                  <a:gd name="T8" fmla="*/ 0 60000 65536"/>
                  <a:gd name="T9" fmla="*/ 0 w 4"/>
                  <a:gd name="T10" fmla="*/ 0 h 35"/>
                  <a:gd name="T11" fmla="*/ 4 w 4"/>
                  <a:gd name="T12" fmla="*/ 35 h 35"/>
                </a:gdLst>
                <a:ahLst/>
                <a:cxnLst>
                  <a:cxn ang="T6">
                    <a:pos x="T0" y="T1"/>
                  </a:cxn>
                  <a:cxn ang="T7">
                    <a:pos x="T2" y="T3"/>
                  </a:cxn>
                  <a:cxn ang="T8">
                    <a:pos x="T4" y="T5"/>
                  </a:cxn>
                </a:cxnLst>
                <a:rect l="T9" t="T10" r="T11" b="T12"/>
                <a:pathLst>
                  <a:path w="4" h="35">
                    <a:moveTo>
                      <a:pt x="4" y="0"/>
                    </a:moveTo>
                    <a:lnTo>
                      <a:pt x="0" y="32"/>
                    </a:lnTo>
                    <a:lnTo>
                      <a:pt x="3" y="3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5" name="Rectangle 422"/>
              <p:cNvSpPr>
                <a:spLocks noChangeArrowheads="1"/>
              </p:cNvSpPr>
              <p:nvPr/>
            </p:nvSpPr>
            <p:spPr bwMode="auto">
              <a:xfrm>
                <a:off x="2606" y="1452"/>
                <a:ext cx="15" cy="29"/>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26" name="Freeform 423"/>
              <p:cNvSpPr>
                <a:spLocks/>
              </p:cNvSpPr>
              <p:nvPr/>
            </p:nvSpPr>
            <p:spPr bwMode="auto">
              <a:xfrm>
                <a:off x="2622" y="1451"/>
                <a:ext cx="2" cy="35"/>
              </a:xfrm>
              <a:custGeom>
                <a:avLst/>
                <a:gdLst>
                  <a:gd name="T0" fmla="*/ 0 w 2"/>
                  <a:gd name="T1" fmla="*/ 0 h 35"/>
                  <a:gd name="T2" fmla="*/ 2 w 2"/>
                  <a:gd name="T3" fmla="*/ 28 h 35"/>
                  <a:gd name="T4" fmla="*/ 1 w 2"/>
                  <a:gd name="T5" fmla="*/ 35 h 35"/>
                  <a:gd name="T6" fmla="*/ 0 60000 65536"/>
                  <a:gd name="T7" fmla="*/ 0 60000 65536"/>
                  <a:gd name="T8" fmla="*/ 0 60000 65536"/>
                  <a:gd name="T9" fmla="*/ 0 w 2"/>
                  <a:gd name="T10" fmla="*/ 0 h 35"/>
                  <a:gd name="T11" fmla="*/ 2 w 2"/>
                  <a:gd name="T12" fmla="*/ 35 h 35"/>
                </a:gdLst>
                <a:ahLst/>
                <a:cxnLst>
                  <a:cxn ang="T6">
                    <a:pos x="T0" y="T1"/>
                  </a:cxn>
                  <a:cxn ang="T7">
                    <a:pos x="T2" y="T3"/>
                  </a:cxn>
                  <a:cxn ang="T8">
                    <a:pos x="T4" y="T5"/>
                  </a:cxn>
                </a:cxnLst>
                <a:rect l="T9" t="T10" r="T11" b="T12"/>
                <a:pathLst>
                  <a:path w="2" h="35">
                    <a:moveTo>
                      <a:pt x="0" y="0"/>
                    </a:moveTo>
                    <a:lnTo>
                      <a:pt x="2" y="28"/>
                    </a:lnTo>
                    <a:lnTo>
                      <a:pt x="1" y="35"/>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7" name="Freeform 424"/>
              <p:cNvSpPr>
                <a:spLocks/>
              </p:cNvSpPr>
              <p:nvPr/>
            </p:nvSpPr>
            <p:spPr bwMode="auto">
              <a:xfrm>
                <a:off x="2246" y="1457"/>
                <a:ext cx="35" cy="10"/>
              </a:xfrm>
              <a:custGeom>
                <a:avLst/>
                <a:gdLst>
                  <a:gd name="T0" fmla="*/ 29 w 35"/>
                  <a:gd name="T1" fmla="*/ 0 h 10"/>
                  <a:gd name="T2" fmla="*/ 4 w 35"/>
                  <a:gd name="T3" fmla="*/ 0 h 10"/>
                  <a:gd name="T4" fmla="*/ 0 w 35"/>
                  <a:gd name="T5" fmla="*/ 10 h 10"/>
                  <a:gd name="T6" fmla="*/ 35 w 35"/>
                  <a:gd name="T7" fmla="*/ 10 h 10"/>
                  <a:gd name="T8" fmla="*/ 29 w 35"/>
                  <a:gd name="T9" fmla="*/ 0 h 10"/>
                  <a:gd name="T10" fmla="*/ 0 60000 65536"/>
                  <a:gd name="T11" fmla="*/ 0 60000 65536"/>
                  <a:gd name="T12" fmla="*/ 0 60000 65536"/>
                  <a:gd name="T13" fmla="*/ 0 60000 65536"/>
                  <a:gd name="T14" fmla="*/ 0 60000 65536"/>
                  <a:gd name="T15" fmla="*/ 0 w 35"/>
                  <a:gd name="T16" fmla="*/ 0 h 10"/>
                  <a:gd name="T17" fmla="*/ 35 w 35"/>
                  <a:gd name="T18" fmla="*/ 10 h 10"/>
                </a:gdLst>
                <a:ahLst/>
                <a:cxnLst>
                  <a:cxn ang="T10">
                    <a:pos x="T0" y="T1"/>
                  </a:cxn>
                  <a:cxn ang="T11">
                    <a:pos x="T2" y="T3"/>
                  </a:cxn>
                  <a:cxn ang="T12">
                    <a:pos x="T4" y="T5"/>
                  </a:cxn>
                  <a:cxn ang="T13">
                    <a:pos x="T6" y="T7"/>
                  </a:cxn>
                  <a:cxn ang="T14">
                    <a:pos x="T8" y="T9"/>
                  </a:cxn>
                </a:cxnLst>
                <a:rect l="T15" t="T16" r="T17" b="T18"/>
                <a:pathLst>
                  <a:path w="35" h="10">
                    <a:moveTo>
                      <a:pt x="29" y="0"/>
                    </a:moveTo>
                    <a:lnTo>
                      <a:pt x="4" y="0"/>
                    </a:lnTo>
                    <a:lnTo>
                      <a:pt x="0" y="10"/>
                    </a:lnTo>
                    <a:lnTo>
                      <a:pt x="35" y="10"/>
                    </a:lnTo>
                    <a:lnTo>
                      <a:pt x="29"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28" name="Rectangle 425"/>
              <p:cNvSpPr>
                <a:spLocks noChangeArrowheads="1"/>
              </p:cNvSpPr>
              <p:nvPr/>
            </p:nvSpPr>
            <p:spPr bwMode="auto">
              <a:xfrm>
                <a:off x="2250" y="1453"/>
                <a:ext cx="26"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29" name="Freeform 426"/>
              <p:cNvSpPr>
                <a:spLocks/>
              </p:cNvSpPr>
              <p:nvPr/>
            </p:nvSpPr>
            <p:spPr bwMode="auto">
              <a:xfrm>
                <a:off x="2241" y="1453"/>
                <a:ext cx="9" cy="14"/>
              </a:xfrm>
              <a:custGeom>
                <a:avLst/>
                <a:gdLst>
                  <a:gd name="T0" fmla="*/ 9 w 9"/>
                  <a:gd name="T1" fmla="*/ 0 h 14"/>
                  <a:gd name="T2" fmla="*/ 0 w 9"/>
                  <a:gd name="T3" fmla="*/ 12 h 14"/>
                  <a:gd name="T4" fmla="*/ 4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9" y="0"/>
                    </a:moveTo>
                    <a:lnTo>
                      <a:pt x="0" y="12"/>
                    </a:lnTo>
                    <a:lnTo>
                      <a:pt x="4"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0" name="Freeform 427"/>
              <p:cNvSpPr>
                <a:spLocks/>
              </p:cNvSpPr>
              <p:nvPr/>
            </p:nvSpPr>
            <p:spPr bwMode="auto">
              <a:xfrm>
                <a:off x="2277" y="1453"/>
                <a:ext cx="9" cy="14"/>
              </a:xfrm>
              <a:custGeom>
                <a:avLst/>
                <a:gdLst>
                  <a:gd name="T0" fmla="*/ 0 w 9"/>
                  <a:gd name="T1" fmla="*/ 0 h 14"/>
                  <a:gd name="T2" fmla="*/ 9 w 9"/>
                  <a:gd name="T3" fmla="*/ 12 h 14"/>
                  <a:gd name="T4" fmla="*/ 5 w 9"/>
                  <a:gd name="T5" fmla="*/ 14 h 14"/>
                  <a:gd name="T6" fmla="*/ 0 60000 65536"/>
                  <a:gd name="T7" fmla="*/ 0 60000 65536"/>
                  <a:gd name="T8" fmla="*/ 0 60000 65536"/>
                  <a:gd name="T9" fmla="*/ 0 w 9"/>
                  <a:gd name="T10" fmla="*/ 0 h 14"/>
                  <a:gd name="T11" fmla="*/ 9 w 9"/>
                  <a:gd name="T12" fmla="*/ 14 h 14"/>
                </a:gdLst>
                <a:ahLst/>
                <a:cxnLst>
                  <a:cxn ang="T6">
                    <a:pos x="T0" y="T1"/>
                  </a:cxn>
                  <a:cxn ang="T7">
                    <a:pos x="T2" y="T3"/>
                  </a:cxn>
                  <a:cxn ang="T8">
                    <a:pos x="T4" y="T5"/>
                  </a:cxn>
                </a:cxnLst>
                <a:rect l="T9" t="T10" r="T11" b="T12"/>
                <a:pathLst>
                  <a:path w="9" h="14">
                    <a:moveTo>
                      <a:pt x="0" y="0"/>
                    </a:moveTo>
                    <a:lnTo>
                      <a:pt x="9" y="12"/>
                    </a:lnTo>
                    <a:lnTo>
                      <a:pt x="5"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1" name="Freeform 428"/>
              <p:cNvSpPr>
                <a:spLocks/>
              </p:cNvSpPr>
              <p:nvPr/>
            </p:nvSpPr>
            <p:spPr bwMode="auto">
              <a:xfrm>
                <a:off x="2215" y="149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2" name="Rectangle 429"/>
              <p:cNvSpPr>
                <a:spLocks noChangeArrowheads="1"/>
              </p:cNvSpPr>
              <p:nvPr/>
            </p:nvSpPr>
            <p:spPr bwMode="auto">
              <a:xfrm>
                <a:off x="2220" y="1492"/>
                <a:ext cx="26"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33" name="Freeform 430"/>
              <p:cNvSpPr>
                <a:spLocks/>
              </p:cNvSpPr>
              <p:nvPr/>
            </p:nvSpPr>
            <p:spPr bwMode="auto">
              <a:xfrm>
                <a:off x="2210" y="149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4" name="Freeform 431"/>
              <p:cNvSpPr>
                <a:spLocks/>
              </p:cNvSpPr>
              <p:nvPr/>
            </p:nvSpPr>
            <p:spPr bwMode="auto">
              <a:xfrm>
                <a:off x="2246" y="149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5" name="Freeform 432"/>
              <p:cNvSpPr>
                <a:spLocks/>
              </p:cNvSpPr>
              <p:nvPr/>
            </p:nvSpPr>
            <p:spPr bwMode="auto">
              <a:xfrm>
                <a:off x="2187" y="1496"/>
                <a:ext cx="16" cy="11"/>
              </a:xfrm>
              <a:custGeom>
                <a:avLst/>
                <a:gdLst>
                  <a:gd name="T0" fmla="*/ 14 w 16"/>
                  <a:gd name="T1" fmla="*/ 0 h 11"/>
                  <a:gd name="T2" fmla="*/ 3 w 16"/>
                  <a:gd name="T3" fmla="*/ 0 h 11"/>
                  <a:gd name="T4" fmla="*/ 0 w 16"/>
                  <a:gd name="T5" fmla="*/ 11 h 11"/>
                  <a:gd name="T6" fmla="*/ 16 w 16"/>
                  <a:gd name="T7" fmla="*/ 11 h 11"/>
                  <a:gd name="T8" fmla="*/ 14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4" y="0"/>
                    </a:moveTo>
                    <a:lnTo>
                      <a:pt x="3" y="0"/>
                    </a:lnTo>
                    <a:lnTo>
                      <a:pt x="0" y="11"/>
                    </a:lnTo>
                    <a:lnTo>
                      <a:pt x="16" y="11"/>
                    </a:lnTo>
                    <a:lnTo>
                      <a:pt x="14"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6" name="Rectangle 433"/>
              <p:cNvSpPr>
                <a:spLocks noChangeArrowheads="1"/>
              </p:cNvSpPr>
              <p:nvPr/>
            </p:nvSpPr>
            <p:spPr bwMode="auto">
              <a:xfrm>
                <a:off x="2190"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37" name="Freeform 434"/>
              <p:cNvSpPr>
                <a:spLocks/>
              </p:cNvSpPr>
              <p:nvPr/>
            </p:nvSpPr>
            <p:spPr bwMode="auto">
              <a:xfrm>
                <a:off x="2184" y="1492"/>
                <a:ext cx="6" cy="14"/>
              </a:xfrm>
              <a:custGeom>
                <a:avLst/>
                <a:gdLst>
                  <a:gd name="T0" fmla="*/ 6 w 6"/>
                  <a:gd name="T1" fmla="*/ 0 h 14"/>
                  <a:gd name="T2" fmla="*/ 0 w 6"/>
                  <a:gd name="T3" fmla="*/ 12 h 14"/>
                  <a:gd name="T4" fmla="*/ 3 w 6"/>
                  <a:gd name="T5" fmla="*/ 14 h 14"/>
                  <a:gd name="T6" fmla="*/ 0 60000 65536"/>
                  <a:gd name="T7" fmla="*/ 0 60000 65536"/>
                  <a:gd name="T8" fmla="*/ 0 60000 65536"/>
                  <a:gd name="T9" fmla="*/ 0 w 6"/>
                  <a:gd name="T10" fmla="*/ 0 h 14"/>
                  <a:gd name="T11" fmla="*/ 6 w 6"/>
                  <a:gd name="T12" fmla="*/ 14 h 14"/>
                </a:gdLst>
                <a:ahLst/>
                <a:cxnLst>
                  <a:cxn ang="T6">
                    <a:pos x="T0" y="T1"/>
                  </a:cxn>
                  <a:cxn ang="T7">
                    <a:pos x="T2" y="T3"/>
                  </a:cxn>
                  <a:cxn ang="T8">
                    <a:pos x="T4" y="T5"/>
                  </a:cxn>
                </a:cxnLst>
                <a:rect l="T9" t="T10" r="T11" b="T12"/>
                <a:pathLst>
                  <a:path w="6" h="14">
                    <a:moveTo>
                      <a:pt x="6" y="0"/>
                    </a:moveTo>
                    <a:lnTo>
                      <a:pt x="0"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8" name="Freeform 435"/>
              <p:cNvSpPr>
                <a:spLocks/>
              </p:cNvSpPr>
              <p:nvPr/>
            </p:nvSpPr>
            <p:spPr bwMode="auto">
              <a:xfrm>
                <a:off x="2201" y="1492"/>
                <a:ext cx="5" cy="14"/>
              </a:xfrm>
              <a:custGeom>
                <a:avLst/>
                <a:gdLst>
                  <a:gd name="T0" fmla="*/ 0 w 5"/>
                  <a:gd name="T1" fmla="*/ 0 h 14"/>
                  <a:gd name="T2" fmla="*/ 5 w 5"/>
                  <a:gd name="T3" fmla="*/ 12 h 14"/>
                  <a:gd name="T4" fmla="*/ 3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0" y="0"/>
                    </a:moveTo>
                    <a:lnTo>
                      <a:pt x="5" y="12"/>
                    </a:lnTo>
                    <a:lnTo>
                      <a:pt x="3"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39" name="Freeform 436"/>
              <p:cNvSpPr>
                <a:spLocks/>
              </p:cNvSpPr>
              <p:nvPr/>
            </p:nvSpPr>
            <p:spPr bwMode="auto">
              <a:xfrm>
                <a:off x="2247" y="1516"/>
                <a:ext cx="35" cy="11"/>
              </a:xfrm>
              <a:custGeom>
                <a:avLst/>
                <a:gdLst>
                  <a:gd name="T0" fmla="*/ 30 w 35"/>
                  <a:gd name="T1" fmla="*/ 0 h 11"/>
                  <a:gd name="T2" fmla="*/ 5 w 35"/>
                  <a:gd name="T3" fmla="*/ 0 h 11"/>
                  <a:gd name="T4" fmla="*/ 0 w 35"/>
                  <a:gd name="T5" fmla="*/ 11 h 11"/>
                  <a:gd name="T6" fmla="*/ 35 w 35"/>
                  <a:gd name="T7" fmla="*/ 11 h 11"/>
                  <a:gd name="T8" fmla="*/ 30 w 35"/>
                  <a:gd name="T9" fmla="*/ 0 h 11"/>
                  <a:gd name="T10" fmla="*/ 0 60000 65536"/>
                  <a:gd name="T11" fmla="*/ 0 60000 65536"/>
                  <a:gd name="T12" fmla="*/ 0 60000 65536"/>
                  <a:gd name="T13" fmla="*/ 0 60000 65536"/>
                  <a:gd name="T14" fmla="*/ 0 60000 65536"/>
                  <a:gd name="T15" fmla="*/ 0 w 35"/>
                  <a:gd name="T16" fmla="*/ 0 h 11"/>
                  <a:gd name="T17" fmla="*/ 35 w 35"/>
                  <a:gd name="T18" fmla="*/ 11 h 11"/>
                </a:gdLst>
                <a:ahLst/>
                <a:cxnLst>
                  <a:cxn ang="T10">
                    <a:pos x="T0" y="T1"/>
                  </a:cxn>
                  <a:cxn ang="T11">
                    <a:pos x="T2" y="T3"/>
                  </a:cxn>
                  <a:cxn ang="T12">
                    <a:pos x="T4" y="T5"/>
                  </a:cxn>
                  <a:cxn ang="T13">
                    <a:pos x="T6" y="T7"/>
                  </a:cxn>
                  <a:cxn ang="T14">
                    <a:pos x="T8" y="T9"/>
                  </a:cxn>
                </a:cxnLst>
                <a:rect l="T15" t="T16" r="T17" b="T18"/>
                <a:pathLst>
                  <a:path w="35" h="11">
                    <a:moveTo>
                      <a:pt x="30" y="0"/>
                    </a:moveTo>
                    <a:lnTo>
                      <a:pt x="5" y="0"/>
                    </a:lnTo>
                    <a:lnTo>
                      <a:pt x="0" y="11"/>
                    </a:lnTo>
                    <a:lnTo>
                      <a:pt x="35" y="11"/>
                    </a:lnTo>
                    <a:lnTo>
                      <a:pt x="30"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0" name="Rectangle 437"/>
              <p:cNvSpPr>
                <a:spLocks noChangeArrowheads="1"/>
              </p:cNvSpPr>
              <p:nvPr/>
            </p:nvSpPr>
            <p:spPr bwMode="auto">
              <a:xfrm>
                <a:off x="2251" y="1512"/>
                <a:ext cx="26"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41" name="Freeform 438"/>
              <p:cNvSpPr>
                <a:spLocks/>
              </p:cNvSpPr>
              <p:nvPr/>
            </p:nvSpPr>
            <p:spPr bwMode="auto">
              <a:xfrm>
                <a:off x="2242" y="1513"/>
                <a:ext cx="9" cy="13"/>
              </a:xfrm>
              <a:custGeom>
                <a:avLst/>
                <a:gdLst>
                  <a:gd name="T0" fmla="*/ 9 w 9"/>
                  <a:gd name="T1" fmla="*/ 0 h 13"/>
                  <a:gd name="T2" fmla="*/ 0 w 9"/>
                  <a:gd name="T3" fmla="*/ 11 h 13"/>
                  <a:gd name="T4" fmla="*/ 4 w 9"/>
                  <a:gd name="T5" fmla="*/ 13 h 13"/>
                  <a:gd name="T6" fmla="*/ 0 60000 65536"/>
                  <a:gd name="T7" fmla="*/ 0 60000 65536"/>
                  <a:gd name="T8" fmla="*/ 0 60000 65536"/>
                  <a:gd name="T9" fmla="*/ 0 w 9"/>
                  <a:gd name="T10" fmla="*/ 0 h 13"/>
                  <a:gd name="T11" fmla="*/ 9 w 9"/>
                  <a:gd name="T12" fmla="*/ 13 h 13"/>
                </a:gdLst>
                <a:ahLst/>
                <a:cxnLst>
                  <a:cxn ang="T6">
                    <a:pos x="T0" y="T1"/>
                  </a:cxn>
                  <a:cxn ang="T7">
                    <a:pos x="T2" y="T3"/>
                  </a:cxn>
                  <a:cxn ang="T8">
                    <a:pos x="T4" y="T5"/>
                  </a:cxn>
                </a:cxnLst>
                <a:rect l="T9" t="T10" r="T11" b="T12"/>
                <a:pathLst>
                  <a:path w="9" h="13">
                    <a:moveTo>
                      <a:pt x="9" y="0"/>
                    </a:moveTo>
                    <a:lnTo>
                      <a:pt x="0" y="11"/>
                    </a:lnTo>
                    <a:lnTo>
                      <a:pt x="4"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2" name="Freeform 439"/>
              <p:cNvSpPr>
                <a:spLocks/>
              </p:cNvSpPr>
              <p:nvPr/>
            </p:nvSpPr>
            <p:spPr bwMode="auto">
              <a:xfrm>
                <a:off x="2277" y="1513"/>
                <a:ext cx="10" cy="13"/>
              </a:xfrm>
              <a:custGeom>
                <a:avLst/>
                <a:gdLst>
                  <a:gd name="T0" fmla="*/ 0 w 10"/>
                  <a:gd name="T1" fmla="*/ 0 h 13"/>
                  <a:gd name="T2" fmla="*/ 10 w 10"/>
                  <a:gd name="T3" fmla="*/ 11 h 13"/>
                  <a:gd name="T4" fmla="*/ 6 w 10"/>
                  <a:gd name="T5" fmla="*/ 13 h 13"/>
                  <a:gd name="T6" fmla="*/ 0 60000 65536"/>
                  <a:gd name="T7" fmla="*/ 0 60000 65536"/>
                  <a:gd name="T8" fmla="*/ 0 60000 65536"/>
                  <a:gd name="T9" fmla="*/ 0 w 10"/>
                  <a:gd name="T10" fmla="*/ 0 h 13"/>
                  <a:gd name="T11" fmla="*/ 10 w 10"/>
                  <a:gd name="T12" fmla="*/ 13 h 13"/>
                </a:gdLst>
                <a:ahLst/>
                <a:cxnLst>
                  <a:cxn ang="T6">
                    <a:pos x="T0" y="T1"/>
                  </a:cxn>
                  <a:cxn ang="T7">
                    <a:pos x="T2" y="T3"/>
                  </a:cxn>
                  <a:cxn ang="T8">
                    <a:pos x="T4" y="T5"/>
                  </a:cxn>
                </a:cxnLst>
                <a:rect l="T9" t="T10" r="T11" b="T12"/>
                <a:pathLst>
                  <a:path w="10" h="13">
                    <a:moveTo>
                      <a:pt x="0" y="0"/>
                    </a:moveTo>
                    <a:lnTo>
                      <a:pt x="10" y="11"/>
                    </a:lnTo>
                    <a:lnTo>
                      <a:pt x="6" y="13"/>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3" name="Freeform 440"/>
              <p:cNvSpPr>
                <a:spLocks/>
              </p:cNvSpPr>
              <p:nvPr/>
            </p:nvSpPr>
            <p:spPr bwMode="auto">
              <a:xfrm>
                <a:off x="2262" y="1496"/>
                <a:ext cx="16" cy="11"/>
              </a:xfrm>
              <a:custGeom>
                <a:avLst/>
                <a:gdLst>
                  <a:gd name="T0" fmla="*/ 13 w 16"/>
                  <a:gd name="T1" fmla="*/ 0 h 11"/>
                  <a:gd name="T2" fmla="*/ 2 w 16"/>
                  <a:gd name="T3" fmla="*/ 0 h 11"/>
                  <a:gd name="T4" fmla="*/ 0 w 16"/>
                  <a:gd name="T5" fmla="*/ 11 h 11"/>
                  <a:gd name="T6" fmla="*/ 16 w 16"/>
                  <a:gd name="T7" fmla="*/ 11 h 11"/>
                  <a:gd name="T8" fmla="*/ 13 w 16"/>
                  <a:gd name="T9" fmla="*/ 0 h 11"/>
                  <a:gd name="T10" fmla="*/ 0 60000 65536"/>
                  <a:gd name="T11" fmla="*/ 0 60000 65536"/>
                  <a:gd name="T12" fmla="*/ 0 60000 65536"/>
                  <a:gd name="T13" fmla="*/ 0 60000 65536"/>
                  <a:gd name="T14" fmla="*/ 0 60000 65536"/>
                  <a:gd name="T15" fmla="*/ 0 w 16"/>
                  <a:gd name="T16" fmla="*/ 0 h 11"/>
                  <a:gd name="T17" fmla="*/ 16 w 16"/>
                  <a:gd name="T18" fmla="*/ 11 h 11"/>
                </a:gdLst>
                <a:ahLst/>
                <a:cxnLst>
                  <a:cxn ang="T10">
                    <a:pos x="T0" y="T1"/>
                  </a:cxn>
                  <a:cxn ang="T11">
                    <a:pos x="T2" y="T3"/>
                  </a:cxn>
                  <a:cxn ang="T12">
                    <a:pos x="T4" y="T5"/>
                  </a:cxn>
                  <a:cxn ang="T13">
                    <a:pos x="T6" y="T7"/>
                  </a:cxn>
                  <a:cxn ang="T14">
                    <a:pos x="T8" y="T9"/>
                  </a:cxn>
                </a:cxnLst>
                <a:rect l="T15" t="T16" r="T17" b="T18"/>
                <a:pathLst>
                  <a:path w="16" h="11">
                    <a:moveTo>
                      <a:pt x="13" y="0"/>
                    </a:moveTo>
                    <a:lnTo>
                      <a:pt x="2" y="0"/>
                    </a:lnTo>
                    <a:lnTo>
                      <a:pt x="0" y="11"/>
                    </a:lnTo>
                    <a:lnTo>
                      <a:pt x="16" y="11"/>
                    </a:lnTo>
                    <a:lnTo>
                      <a:pt x="13"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744" name="Rectangle 441"/>
              <p:cNvSpPr>
                <a:spLocks noChangeArrowheads="1"/>
              </p:cNvSpPr>
              <p:nvPr/>
            </p:nvSpPr>
            <p:spPr bwMode="auto">
              <a:xfrm>
                <a:off x="2264" y="1492"/>
                <a:ext cx="11" cy="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745" name="Freeform 442"/>
              <p:cNvSpPr>
                <a:spLocks/>
              </p:cNvSpPr>
              <p:nvPr/>
            </p:nvSpPr>
            <p:spPr bwMode="auto">
              <a:xfrm>
                <a:off x="2259" y="1492"/>
                <a:ext cx="5" cy="14"/>
              </a:xfrm>
              <a:custGeom>
                <a:avLst/>
                <a:gdLst>
                  <a:gd name="T0" fmla="*/ 5 w 5"/>
                  <a:gd name="T1" fmla="*/ 0 h 14"/>
                  <a:gd name="T2" fmla="*/ 0 w 5"/>
                  <a:gd name="T3" fmla="*/ 12 h 14"/>
                  <a:gd name="T4" fmla="*/ 2 w 5"/>
                  <a:gd name="T5" fmla="*/ 14 h 14"/>
                  <a:gd name="T6" fmla="*/ 0 60000 65536"/>
                  <a:gd name="T7" fmla="*/ 0 60000 65536"/>
                  <a:gd name="T8" fmla="*/ 0 60000 65536"/>
                  <a:gd name="T9" fmla="*/ 0 w 5"/>
                  <a:gd name="T10" fmla="*/ 0 h 14"/>
                  <a:gd name="T11" fmla="*/ 5 w 5"/>
                  <a:gd name="T12" fmla="*/ 14 h 14"/>
                </a:gdLst>
                <a:ahLst/>
                <a:cxnLst>
                  <a:cxn ang="T6">
                    <a:pos x="T0" y="T1"/>
                  </a:cxn>
                  <a:cxn ang="T7">
                    <a:pos x="T2" y="T3"/>
                  </a:cxn>
                  <a:cxn ang="T8">
                    <a:pos x="T4" y="T5"/>
                  </a:cxn>
                </a:cxnLst>
                <a:rect l="T9" t="T10" r="T11" b="T12"/>
                <a:pathLst>
                  <a:path w="5" h="14">
                    <a:moveTo>
                      <a:pt x="5" y="0"/>
                    </a:moveTo>
                    <a:lnTo>
                      <a:pt x="0" y="12"/>
                    </a:lnTo>
                    <a:lnTo>
                      <a:pt x="2" y="14"/>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grpSp>
        <p:sp>
          <p:nvSpPr>
            <p:cNvPr id="534" name="Line 453"/>
            <p:cNvSpPr>
              <a:spLocks noChangeShapeType="1"/>
            </p:cNvSpPr>
            <p:nvPr/>
          </p:nvSpPr>
          <p:spPr bwMode="auto">
            <a:xfrm>
              <a:off x="1769086" y="5412893"/>
              <a:ext cx="1714470" cy="2576"/>
            </a:xfrm>
            <a:prstGeom prst="line">
              <a:avLst/>
            </a:pr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35" name="Freeform 454"/>
            <p:cNvSpPr>
              <a:spLocks/>
            </p:cNvSpPr>
            <p:nvPr/>
          </p:nvSpPr>
          <p:spPr bwMode="auto">
            <a:xfrm>
              <a:off x="2027931" y="4297363"/>
              <a:ext cx="1236368" cy="870783"/>
            </a:xfrm>
            <a:custGeom>
              <a:avLst/>
              <a:gdLst>
                <a:gd name="T0" fmla="*/ 2147483647 w 406"/>
                <a:gd name="T1" fmla="*/ 2147483647 h 338"/>
                <a:gd name="T2" fmla="*/ 2147483647 w 406"/>
                <a:gd name="T3" fmla="*/ 2147483647 h 338"/>
                <a:gd name="T4" fmla="*/ 2147483647 w 406"/>
                <a:gd name="T5" fmla="*/ 2147483647 h 338"/>
                <a:gd name="T6" fmla="*/ 2147483647 w 406"/>
                <a:gd name="T7" fmla="*/ 2147483647 h 338"/>
                <a:gd name="T8" fmla="*/ 2147483647 w 406"/>
                <a:gd name="T9" fmla="*/ 2147483647 h 338"/>
                <a:gd name="T10" fmla="*/ 2147483647 w 406"/>
                <a:gd name="T11" fmla="*/ 2147483647 h 338"/>
                <a:gd name="T12" fmla="*/ 2147483647 w 406"/>
                <a:gd name="T13" fmla="*/ 2147483647 h 338"/>
                <a:gd name="T14" fmla="*/ 2147483647 w 406"/>
                <a:gd name="T15" fmla="*/ 0 h 338"/>
                <a:gd name="T16" fmla="*/ 2147483647 w 406"/>
                <a:gd name="T17" fmla="*/ 0 h 338"/>
                <a:gd name="T18" fmla="*/ 2147483647 w 406"/>
                <a:gd name="T19" fmla="*/ 0 h 338"/>
                <a:gd name="T20" fmla="*/ 2147483647 w 406"/>
                <a:gd name="T21" fmla="*/ 2147483647 h 338"/>
                <a:gd name="T22" fmla="*/ 2147483647 w 406"/>
                <a:gd name="T23" fmla="*/ 2147483647 h 338"/>
                <a:gd name="T24" fmla="*/ 2147483647 w 406"/>
                <a:gd name="T25" fmla="*/ 2147483647 h 338"/>
                <a:gd name="T26" fmla="*/ 2147483647 w 406"/>
                <a:gd name="T27" fmla="*/ 2147483647 h 338"/>
                <a:gd name="T28" fmla="*/ 2147483647 w 406"/>
                <a:gd name="T29" fmla="*/ 2147483647 h 338"/>
                <a:gd name="T30" fmla="*/ 2147483647 w 406"/>
                <a:gd name="T31" fmla="*/ 2147483647 h 338"/>
                <a:gd name="T32" fmla="*/ 0 w 406"/>
                <a:gd name="T33" fmla="*/ 2147483647 h 338"/>
                <a:gd name="T34" fmla="*/ 2147483647 w 406"/>
                <a:gd name="T35" fmla="*/ 2147483647 h 338"/>
                <a:gd name="T36" fmla="*/ 2147483647 w 406"/>
                <a:gd name="T37" fmla="*/ 2147483647 h 338"/>
                <a:gd name="T38" fmla="*/ 2147483647 w 406"/>
                <a:gd name="T39" fmla="*/ 2147483647 h 338"/>
                <a:gd name="T40" fmla="*/ 2147483647 w 406"/>
                <a:gd name="T41" fmla="*/ 2147483647 h 338"/>
                <a:gd name="T42" fmla="*/ 2147483647 w 406"/>
                <a:gd name="T43" fmla="*/ 2147483647 h 338"/>
                <a:gd name="T44" fmla="*/ 2147483647 w 406"/>
                <a:gd name="T45" fmla="*/ 2147483647 h 338"/>
                <a:gd name="T46" fmla="*/ 2147483647 w 406"/>
                <a:gd name="T47" fmla="*/ 2147483647 h 338"/>
                <a:gd name="T48" fmla="*/ 2147483647 w 406"/>
                <a:gd name="T49" fmla="*/ 2147483647 h 338"/>
                <a:gd name="T50" fmla="*/ 2147483647 w 406"/>
                <a:gd name="T51" fmla="*/ 2147483647 h 338"/>
                <a:gd name="T52" fmla="*/ 2147483647 w 406"/>
                <a:gd name="T53" fmla="*/ 2147483647 h 338"/>
                <a:gd name="T54" fmla="*/ 2147483647 w 406"/>
                <a:gd name="T55" fmla="*/ 2147483647 h 338"/>
                <a:gd name="T56" fmla="*/ 2147483647 w 406"/>
                <a:gd name="T57" fmla="*/ 2147483647 h 338"/>
                <a:gd name="T58" fmla="*/ 2147483647 w 406"/>
                <a:gd name="T59" fmla="*/ 2147483647 h 338"/>
                <a:gd name="T60" fmla="*/ 2147483647 w 406"/>
                <a:gd name="T61" fmla="*/ 2147483647 h 338"/>
                <a:gd name="T62" fmla="*/ 2147483647 w 406"/>
                <a:gd name="T63" fmla="*/ 2147483647 h 338"/>
                <a:gd name="T64" fmla="*/ 2147483647 w 406"/>
                <a:gd name="T65" fmla="*/ 2147483647 h 338"/>
                <a:gd name="T66" fmla="*/ 2147483647 w 406"/>
                <a:gd name="T67" fmla="*/ 2147483647 h 3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06"/>
                <a:gd name="T103" fmla="*/ 0 h 338"/>
                <a:gd name="T104" fmla="*/ 406 w 406"/>
                <a:gd name="T105" fmla="*/ 338 h 33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06" h="338">
                  <a:moveTo>
                    <a:pt x="406" y="17"/>
                  </a:moveTo>
                  <a:lnTo>
                    <a:pt x="406" y="16"/>
                  </a:lnTo>
                  <a:lnTo>
                    <a:pt x="405" y="14"/>
                  </a:lnTo>
                  <a:lnTo>
                    <a:pt x="405" y="12"/>
                  </a:lnTo>
                  <a:lnTo>
                    <a:pt x="404" y="10"/>
                  </a:lnTo>
                  <a:lnTo>
                    <a:pt x="404" y="9"/>
                  </a:lnTo>
                  <a:lnTo>
                    <a:pt x="403" y="7"/>
                  </a:lnTo>
                  <a:lnTo>
                    <a:pt x="402" y="6"/>
                  </a:lnTo>
                  <a:lnTo>
                    <a:pt x="401" y="5"/>
                  </a:lnTo>
                  <a:lnTo>
                    <a:pt x="399" y="4"/>
                  </a:lnTo>
                  <a:lnTo>
                    <a:pt x="398" y="3"/>
                  </a:lnTo>
                  <a:lnTo>
                    <a:pt x="397" y="2"/>
                  </a:lnTo>
                  <a:lnTo>
                    <a:pt x="395" y="1"/>
                  </a:lnTo>
                  <a:lnTo>
                    <a:pt x="394" y="1"/>
                  </a:lnTo>
                  <a:lnTo>
                    <a:pt x="392" y="0"/>
                  </a:lnTo>
                  <a:lnTo>
                    <a:pt x="390" y="0"/>
                  </a:lnTo>
                  <a:lnTo>
                    <a:pt x="388" y="0"/>
                  </a:lnTo>
                  <a:lnTo>
                    <a:pt x="18" y="0"/>
                  </a:lnTo>
                  <a:lnTo>
                    <a:pt x="16" y="0"/>
                  </a:lnTo>
                  <a:lnTo>
                    <a:pt x="14" y="0"/>
                  </a:lnTo>
                  <a:lnTo>
                    <a:pt x="13" y="1"/>
                  </a:lnTo>
                  <a:lnTo>
                    <a:pt x="11" y="1"/>
                  </a:lnTo>
                  <a:lnTo>
                    <a:pt x="10" y="2"/>
                  </a:lnTo>
                  <a:lnTo>
                    <a:pt x="8" y="3"/>
                  </a:lnTo>
                  <a:lnTo>
                    <a:pt x="7" y="4"/>
                  </a:lnTo>
                  <a:lnTo>
                    <a:pt x="6" y="5"/>
                  </a:lnTo>
                  <a:lnTo>
                    <a:pt x="4" y="6"/>
                  </a:lnTo>
                  <a:lnTo>
                    <a:pt x="3" y="7"/>
                  </a:lnTo>
                  <a:lnTo>
                    <a:pt x="3" y="9"/>
                  </a:lnTo>
                  <a:lnTo>
                    <a:pt x="2" y="10"/>
                  </a:lnTo>
                  <a:lnTo>
                    <a:pt x="1" y="12"/>
                  </a:lnTo>
                  <a:lnTo>
                    <a:pt x="1" y="14"/>
                  </a:lnTo>
                  <a:lnTo>
                    <a:pt x="1" y="16"/>
                  </a:lnTo>
                  <a:lnTo>
                    <a:pt x="0" y="17"/>
                  </a:lnTo>
                  <a:lnTo>
                    <a:pt x="0" y="321"/>
                  </a:lnTo>
                  <a:lnTo>
                    <a:pt x="1" y="322"/>
                  </a:lnTo>
                  <a:lnTo>
                    <a:pt x="1" y="324"/>
                  </a:lnTo>
                  <a:lnTo>
                    <a:pt x="1" y="326"/>
                  </a:lnTo>
                  <a:lnTo>
                    <a:pt x="2" y="327"/>
                  </a:lnTo>
                  <a:lnTo>
                    <a:pt x="3" y="329"/>
                  </a:lnTo>
                  <a:lnTo>
                    <a:pt x="3" y="330"/>
                  </a:lnTo>
                  <a:lnTo>
                    <a:pt x="4" y="332"/>
                  </a:lnTo>
                  <a:lnTo>
                    <a:pt x="6" y="333"/>
                  </a:lnTo>
                  <a:lnTo>
                    <a:pt x="7" y="334"/>
                  </a:lnTo>
                  <a:lnTo>
                    <a:pt x="8" y="335"/>
                  </a:lnTo>
                  <a:lnTo>
                    <a:pt x="10" y="336"/>
                  </a:lnTo>
                  <a:lnTo>
                    <a:pt x="11" y="337"/>
                  </a:lnTo>
                  <a:lnTo>
                    <a:pt x="13" y="337"/>
                  </a:lnTo>
                  <a:lnTo>
                    <a:pt x="14" y="338"/>
                  </a:lnTo>
                  <a:lnTo>
                    <a:pt x="16" y="338"/>
                  </a:lnTo>
                  <a:lnTo>
                    <a:pt x="18" y="338"/>
                  </a:lnTo>
                  <a:lnTo>
                    <a:pt x="388" y="338"/>
                  </a:lnTo>
                  <a:lnTo>
                    <a:pt x="390" y="338"/>
                  </a:lnTo>
                  <a:lnTo>
                    <a:pt x="392" y="338"/>
                  </a:lnTo>
                  <a:lnTo>
                    <a:pt x="394" y="337"/>
                  </a:lnTo>
                  <a:lnTo>
                    <a:pt x="395" y="337"/>
                  </a:lnTo>
                  <a:lnTo>
                    <a:pt x="397" y="336"/>
                  </a:lnTo>
                  <a:lnTo>
                    <a:pt x="398" y="335"/>
                  </a:lnTo>
                  <a:lnTo>
                    <a:pt x="399" y="334"/>
                  </a:lnTo>
                  <a:lnTo>
                    <a:pt x="401" y="333"/>
                  </a:lnTo>
                  <a:lnTo>
                    <a:pt x="402" y="332"/>
                  </a:lnTo>
                  <a:lnTo>
                    <a:pt x="403" y="330"/>
                  </a:lnTo>
                  <a:lnTo>
                    <a:pt x="404" y="329"/>
                  </a:lnTo>
                  <a:lnTo>
                    <a:pt x="404" y="327"/>
                  </a:lnTo>
                  <a:lnTo>
                    <a:pt x="405" y="326"/>
                  </a:lnTo>
                  <a:lnTo>
                    <a:pt x="405" y="324"/>
                  </a:lnTo>
                  <a:lnTo>
                    <a:pt x="406" y="322"/>
                  </a:lnTo>
                  <a:lnTo>
                    <a:pt x="406" y="321"/>
                  </a:lnTo>
                  <a:lnTo>
                    <a:pt x="406" y="17"/>
                  </a:lnTo>
                  <a:close/>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36" name="Freeform 455"/>
            <p:cNvSpPr>
              <a:spLocks/>
            </p:cNvSpPr>
            <p:nvPr/>
          </p:nvSpPr>
          <p:spPr bwMode="auto">
            <a:xfrm>
              <a:off x="2027931" y="4297363"/>
              <a:ext cx="1236368" cy="870783"/>
            </a:xfrm>
            <a:custGeom>
              <a:avLst/>
              <a:gdLst>
                <a:gd name="T0" fmla="*/ 2147483647 w 406"/>
                <a:gd name="T1" fmla="*/ 2147483647 h 338"/>
                <a:gd name="T2" fmla="*/ 2147483647 w 406"/>
                <a:gd name="T3" fmla="*/ 2147483647 h 338"/>
                <a:gd name="T4" fmla="*/ 2147483647 w 406"/>
                <a:gd name="T5" fmla="*/ 2147483647 h 338"/>
                <a:gd name="T6" fmla="*/ 2147483647 w 406"/>
                <a:gd name="T7" fmla="*/ 2147483647 h 338"/>
                <a:gd name="T8" fmla="*/ 2147483647 w 406"/>
                <a:gd name="T9" fmla="*/ 2147483647 h 338"/>
                <a:gd name="T10" fmla="*/ 2147483647 w 406"/>
                <a:gd name="T11" fmla="*/ 2147483647 h 338"/>
                <a:gd name="T12" fmla="*/ 2147483647 w 406"/>
                <a:gd name="T13" fmla="*/ 2147483647 h 338"/>
                <a:gd name="T14" fmla="*/ 2147483647 w 406"/>
                <a:gd name="T15" fmla="*/ 0 h 338"/>
                <a:gd name="T16" fmla="*/ 2147483647 w 406"/>
                <a:gd name="T17" fmla="*/ 0 h 338"/>
                <a:gd name="T18" fmla="*/ 2147483647 w 406"/>
                <a:gd name="T19" fmla="*/ 0 h 338"/>
                <a:gd name="T20" fmla="*/ 2147483647 w 406"/>
                <a:gd name="T21" fmla="*/ 2147483647 h 338"/>
                <a:gd name="T22" fmla="*/ 2147483647 w 406"/>
                <a:gd name="T23" fmla="*/ 2147483647 h 338"/>
                <a:gd name="T24" fmla="*/ 2147483647 w 406"/>
                <a:gd name="T25" fmla="*/ 2147483647 h 338"/>
                <a:gd name="T26" fmla="*/ 2147483647 w 406"/>
                <a:gd name="T27" fmla="*/ 2147483647 h 338"/>
                <a:gd name="T28" fmla="*/ 2147483647 w 406"/>
                <a:gd name="T29" fmla="*/ 2147483647 h 338"/>
                <a:gd name="T30" fmla="*/ 2147483647 w 406"/>
                <a:gd name="T31" fmla="*/ 2147483647 h 338"/>
                <a:gd name="T32" fmla="*/ 0 w 406"/>
                <a:gd name="T33" fmla="*/ 2147483647 h 338"/>
                <a:gd name="T34" fmla="*/ 2147483647 w 406"/>
                <a:gd name="T35" fmla="*/ 2147483647 h 338"/>
                <a:gd name="T36" fmla="*/ 2147483647 w 406"/>
                <a:gd name="T37" fmla="*/ 2147483647 h 338"/>
                <a:gd name="T38" fmla="*/ 2147483647 w 406"/>
                <a:gd name="T39" fmla="*/ 2147483647 h 338"/>
                <a:gd name="T40" fmla="*/ 2147483647 w 406"/>
                <a:gd name="T41" fmla="*/ 2147483647 h 338"/>
                <a:gd name="T42" fmla="*/ 2147483647 w 406"/>
                <a:gd name="T43" fmla="*/ 2147483647 h 338"/>
                <a:gd name="T44" fmla="*/ 2147483647 w 406"/>
                <a:gd name="T45" fmla="*/ 2147483647 h 338"/>
                <a:gd name="T46" fmla="*/ 2147483647 w 406"/>
                <a:gd name="T47" fmla="*/ 2147483647 h 338"/>
                <a:gd name="T48" fmla="*/ 2147483647 w 406"/>
                <a:gd name="T49" fmla="*/ 2147483647 h 338"/>
                <a:gd name="T50" fmla="*/ 2147483647 w 406"/>
                <a:gd name="T51" fmla="*/ 2147483647 h 338"/>
                <a:gd name="T52" fmla="*/ 2147483647 w 406"/>
                <a:gd name="T53" fmla="*/ 2147483647 h 338"/>
                <a:gd name="T54" fmla="*/ 2147483647 w 406"/>
                <a:gd name="T55" fmla="*/ 2147483647 h 338"/>
                <a:gd name="T56" fmla="*/ 2147483647 w 406"/>
                <a:gd name="T57" fmla="*/ 2147483647 h 338"/>
                <a:gd name="T58" fmla="*/ 2147483647 w 406"/>
                <a:gd name="T59" fmla="*/ 2147483647 h 338"/>
                <a:gd name="T60" fmla="*/ 2147483647 w 406"/>
                <a:gd name="T61" fmla="*/ 2147483647 h 338"/>
                <a:gd name="T62" fmla="*/ 2147483647 w 406"/>
                <a:gd name="T63" fmla="*/ 2147483647 h 338"/>
                <a:gd name="T64" fmla="*/ 2147483647 w 406"/>
                <a:gd name="T65" fmla="*/ 2147483647 h 338"/>
                <a:gd name="T66" fmla="*/ 2147483647 w 406"/>
                <a:gd name="T67" fmla="*/ 2147483647 h 33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406"/>
                <a:gd name="T103" fmla="*/ 0 h 338"/>
                <a:gd name="T104" fmla="*/ 406 w 406"/>
                <a:gd name="T105" fmla="*/ 338 h 33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406" h="338">
                  <a:moveTo>
                    <a:pt x="406" y="17"/>
                  </a:moveTo>
                  <a:lnTo>
                    <a:pt x="406" y="16"/>
                  </a:lnTo>
                  <a:lnTo>
                    <a:pt x="405" y="14"/>
                  </a:lnTo>
                  <a:lnTo>
                    <a:pt x="405" y="12"/>
                  </a:lnTo>
                  <a:lnTo>
                    <a:pt x="404" y="10"/>
                  </a:lnTo>
                  <a:lnTo>
                    <a:pt x="404" y="9"/>
                  </a:lnTo>
                  <a:lnTo>
                    <a:pt x="403" y="7"/>
                  </a:lnTo>
                  <a:lnTo>
                    <a:pt x="402" y="6"/>
                  </a:lnTo>
                  <a:lnTo>
                    <a:pt x="401" y="5"/>
                  </a:lnTo>
                  <a:lnTo>
                    <a:pt x="399" y="4"/>
                  </a:lnTo>
                  <a:lnTo>
                    <a:pt x="398" y="3"/>
                  </a:lnTo>
                  <a:lnTo>
                    <a:pt x="397" y="2"/>
                  </a:lnTo>
                  <a:lnTo>
                    <a:pt x="395" y="1"/>
                  </a:lnTo>
                  <a:lnTo>
                    <a:pt x="394" y="1"/>
                  </a:lnTo>
                  <a:lnTo>
                    <a:pt x="392" y="0"/>
                  </a:lnTo>
                  <a:lnTo>
                    <a:pt x="390" y="0"/>
                  </a:lnTo>
                  <a:lnTo>
                    <a:pt x="388" y="0"/>
                  </a:lnTo>
                  <a:lnTo>
                    <a:pt x="18" y="0"/>
                  </a:lnTo>
                  <a:lnTo>
                    <a:pt x="16" y="0"/>
                  </a:lnTo>
                  <a:lnTo>
                    <a:pt x="14" y="0"/>
                  </a:lnTo>
                  <a:lnTo>
                    <a:pt x="13" y="1"/>
                  </a:lnTo>
                  <a:lnTo>
                    <a:pt x="11" y="1"/>
                  </a:lnTo>
                  <a:lnTo>
                    <a:pt x="10" y="2"/>
                  </a:lnTo>
                  <a:lnTo>
                    <a:pt x="8" y="3"/>
                  </a:lnTo>
                  <a:lnTo>
                    <a:pt x="7" y="4"/>
                  </a:lnTo>
                  <a:lnTo>
                    <a:pt x="6" y="5"/>
                  </a:lnTo>
                  <a:lnTo>
                    <a:pt x="4" y="6"/>
                  </a:lnTo>
                  <a:lnTo>
                    <a:pt x="3" y="7"/>
                  </a:lnTo>
                  <a:lnTo>
                    <a:pt x="3" y="9"/>
                  </a:lnTo>
                  <a:lnTo>
                    <a:pt x="2" y="10"/>
                  </a:lnTo>
                  <a:lnTo>
                    <a:pt x="1" y="12"/>
                  </a:lnTo>
                  <a:lnTo>
                    <a:pt x="1" y="14"/>
                  </a:lnTo>
                  <a:lnTo>
                    <a:pt x="1" y="16"/>
                  </a:lnTo>
                  <a:lnTo>
                    <a:pt x="0" y="17"/>
                  </a:lnTo>
                  <a:lnTo>
                    <a:pt x="0" y="321"/>
                  </a:lnTo>
                  <a:lnTo>
                    <a:pt x="1" y="322"/>
                  </a:lnTo>
                  <a:lnTo>
                    <a:pt x="1" y="324"/>
                  </a:lnTo>
                  <a:lnTo>
                    <a:pt x="1" y="326"/>
                  </a:lnTo>
                  <a:lnTo>
                    <a:pt x="2" y="327"/>
                  </a:lnTo>
                  <a:lnTo>
                    <a:pt x="3" y="329"/>
                  </a:lnTo>
                  <a:lnTo>
                    <a:pt x="3" y="330"/>
                  </a:lnTo>
                  <a:lnTo>
                    <a:pt x="4" y="332"/>
                  </a:lnTo>
                  <a:lnTo>
                    <a:pt x="6" y="333"/>
                  </a:lnTo>
                  <a:lnTo>
                    <a:pt x="7" y="334"/>
                  </a:lnTo>
                  <a:lnTo>
                    <a:pt x="8" y="335"/>
                  </a:lnTo>
                  <a:lnTo>
                    <a:pt x="10" y="336"/>
                  </a:lnTo>
                  <a:lnTo>
                    <a:pt x="11" y="337"/>
                  </a:lnTo>
                  <a:lnTo>
                    <a:pt x="13" y="337"/>
                  </a:lnTo>
                  <a:lnTo>
                    <a:pt x="14" y="338"/>
                  </a:lnTo>
                  <a:lnTo>
                    <a:pt x="16" y="338"/>
                  </a:lnTo>
                  <a:lnTo>
                    <a:pt x="18" y="338"/>
                  </a:lnTo>
                  <a:lnTo>
                    <a:pt x="388" y="338"/>
                  </a:lnTo>
                  <a:lnTo>
                    <a:pt x="390" y="338"/>
                  </a:lnTo>
                  <a:lnTo>
                    <a:pt x="392" y="338"/>
                  </a:lnTo>
                  <a:lnTo>
                    <a:pt x="394" y="337"/>
                  </a:lnTo>
                  <a:lnTo>
                    <a:pt x="395" y="337"/>
                  </a:lnTo>
                  <a:lnTo>
                    <a:pt x="397" y="336"/>
                  </a:lnTo>
                  <a:lnTo>
                    <a:pt x="398" y="335"/>
                  </a:lnTo>
                  <a:lnTo>
                    <a:pt x="399" y="334"/>
                  </a:lnTo>
                  <a:lnTo>
                    <a:pt x="401" y="333"/>
                  </a:lnTo>
                  <a:lnTo>
                    <a:pt x="402" y="332"/>
                  </a:lnTo>
                  <a:lnTo>
                    <a:pt x="403" y="330"/>
                  </a:lnTo>
                  <a:lnTo>
                    <a:pt x="404" y="329"/>
                  </a:lnTo>
                  <a:lnTo>
                    <a:pt x="404" y="327"/>
                  </a:lnTo>
                  <a:lnTo>
                    <a:pt x="405" y="326"/>
                  </a:lnTo>
                  <a:lnTo>
                    <a:pt x="405" y="324"/>
                  </a:lnTo>
                  <a:lnTo>
                    <a:pt x="406" y="322"/>
                  </a:lnTo>
                  <a:lnTo>
                    <a:pt x="406" y="321"/>
                  </a:lnTo>
                  <a:lnTo>
                    <a:pt x="406" y="17"/>
                  </a:lnTo>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37" name="Freeform 456"/>
            <p:cNvSpPr>
              <a:spLocks/>
            </p:cNvSpPr>
            <p:nvPr/>
          </p:nvSpPr>
          <p:spPr bwMode="auto">
            <a:xfrm>
              <a:off x="2131469" y="4413296"/>
              <a:ext cx="1029291" cy="638918"/>
            </a:xfrm>
            <a:custGeom>
              <a:avLst/>
              <a:gdLst>
                <a:gd name="T0" fmla="*/ 2147483647 w 338"/>
                <a:gd name="T1" fmla="*/ 2147483647 h 248"/>
                <a:gd name="T2" fmla="*/ 2147483647 w 338"/>
                <a:gd name="T3" fmla="*/ 2147483647 h 248"/>
                <a:gd name="T4" fmla="*/ 2147483647 w 338"/>
                <a:gd name="T5" fmla="*/ 2147483647 h 248"/>
                <a:gd name="T6" fmla="*/ 2147483647 w 338"/>
                <a:gd name="T7" fmla="*/ 2147483647 h 248"/>
                <a:gd name="T8" fmla="*/ 2147483647 w 338"/>
                <a:gd name="T9" fmla="*/ 2147483647 h 248"/>
                <a:gd name="T10" fmla="*/ 2147483647 w 338"/>
                <a:gd name="T11" fmla="*/ 2147483647 h 248"/>
                <a:gd name="T12" fmla="*/ 2147483647 w 338"/>
                <a:gd name="T13" fmla="*/ 2147483647 h 248"/>
                <a:gd name="T14" fmla="*/ 2147483647 w 338"/>
                <a:gd name="T15" fmla="*/ 0 h 248"/>
                <a:gd name="T16" fmla="*/ 2147483647 w 338"/>
                <a:gd name="T17" fmla="*/ 0 h 248"/>
                <a:gd name="T18" fmla="*/ 2147483647 w 338"/>
                <a:gd name="T19" fmla="*/ 2147483647 h 248"/>
                <a:gd name="T20" fmla="*/ 2147483647 w 338"/>
                <a:gd name="T21" fmla="*/ 2147483647 h 248"/>
                <a:gd name="T22" fmla="*/ 2147483647 w 338"/>
                <a:gd name="T23" fmla="*/ 2147483647 h 248"/>
                <a:gd name="T24" fmla="*/ 2147483647 w 338"/>
                <a:gd name="T25" fmla="*/ 2147483647 h 248"/>
                <a:gd name="T26" fmla="*/ 2147483647 w 338"/>
                <a:gd name="T27" fmla="*/ 2147483647 h 248"/>
                <a:gd name="T28" fmla="*/ 2147483647 w 338"/>
                <a:gd name="T29" fmla="*/ 2147483647 h 248"/>
                <a:gd name="T30" fmla="*/ 0 w 338"/>
                <a:gd name="T31" fmla="*/ 2147483647 h 248"/>
                <a:gd name="T32" fmla="*/ 0 w 338"/>
                <a:gd name="T33" fmla="*/ 2147483647 h 248"/>
                <a:gd name="T34" fmla="*/ 0 w 338"/>
                <a:gd name="T35" fmla="*/ 2147483647 h 248"/>
                <a:gd name="T36" fmla="*/ 2147483647 w 338"/>
                <a:gd name="T37" fmla="*/ 2147483647 h 248"/>
                <a:gd name="T38" fmla="*/ 2147483647 w 338"/>
                <a:gd name="T39" fmla="*/ 2147483647 h 248"/>
                <a:gd name="T40" fmla="*/ 2147483647 w 338"/>
                <a:gd name="T41" fmla="*/ 2147483647 h 248"/>
                <a:gd name="T42" fmla="*/ 2147483647 w 338"/>
                <a:gd name="T43" fmla="*/ 2147483647 h 248"/>
                <a:gd name="T44" fmla="*/ 2147483647 w 338"/>
                <a:gd name="T45" fmla="*/ 2147483647 h 248"/>
                <a:gd name="T46" fmla="*/ 2147483647 w 338"/>
                <a:gd name="T47" fmla="*/ 2147483647 h 248"/>
                <a:gd name="T48" fmla="*/ 2147483647 w 338"/>
                <a:gd name="T49" fmla="*/ 2147483647 h 248"/>
                <a:gd name="T50" fmla="*/ 2147483647 w 338"/>
                <a:gd name="T51" fmla="*/ 2147483647 h 248"/>
                <a:gd name="T52" fmla="*/ 2147483647 w 338"/>
                <a:gd name="T53" fmla="*/ 2147483647 h 248"/>
                <a:gd name="T54" fmla="*/ 2147483647 w 338"/>
                <a:gd name="T55" fmla="*/ 2147483647 h 248"/>
                <a:gd name="T56" fmla="*/ 2147483647 w 338"/>
                <a:gd name="T57" fmla="*/ 2147483647 h 248"/>
                <a:gd name="T58" fmla="*/ 2147483647 w 338"/>
                <a:gd name="T59" fmla="*/ 2147483647 h 248"/>
                <a:gd name="T60" fmla="*/ 2147483647 w 338"/>
                <a:gd name="T61" fmla="*/ 2147483647 h 248"/>
                <a:gd name="T62" fmla="*/ 2147483647 w 338"/>
                <a:gd name="T63" fmla="*/ 2147483647 h 248"/>
                <a:gd name="T64" fmla="*/ 2147483647 w 338"/>
                <a:gd name="T65" fmla="*/ 2147483647 h 248"/>
                <a:gd name="T66" fmla="*/ 2147483647 w 338"/>
                <a:gd name="T67" fmla="*/ 2147483647 h 24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38"/>
                <a:gd name="T103" fmla="*/ 0 h 248"/>
                <a:gd name="T104" fmla="*/ 338 w 338"/>
                <a:gd name="T105" fmla="*/ 248 h 24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38" h="248">
                  <a:moveTo>
                    <a:pt x="338" y="18"/>
                  </a:moveTo>
                  <a:lnTo>
                    <a:pt x="338" y="16"/>
                  </a:lnTo>
                  <a:lnTo>
                    <a:pt x="338" y="14"/>
                  </a:lnTo>
                  <a:lnTo>
                    <a:pt x="337" y="12"/>
                  </a:lnTo>
                  <a:lnTo>
                    <a:pt x="337" y="11"/>
                  </a:lnTo>
                  <a:lnTo>
                    <a:pt x="336" y="9"/>
                  </a:lnTo>
                  <a:lnTo>
                    <a:pt x="335" y="8"/>
                  </a:lnTo>
                  <a:lnTo>
                    <a:pt x="334" y="6"/>
                  </a:lnTo>
                  <a:lnTo>
                    <a:pt x="333" y="5"/>
                  </a:lnTo>
                  <a:lnTo>
                    <a:pt x="332" y="4"/>
                  </a:lnTo>
                  <a:lnTo>
                    <a:pt x="331" y="3"/>
                  </a:lnTo>
                  <a:lnTo>
                    <a:pt x="329" y="2"/>
                  </a:lnTo>
                  <a:lnTo>
                    <a:pt x="328" y="2"/>
                  </a:lnTo>
                  <a:lnTo>
                    <a:pt x="326" y="1"/>
                  </a:lnTo>
                  <a:lnTo>
                    <a:pt x="324" y="1"/>
                  </a:lnTo>
                  <a:lnTo>
                    <a:pt x="322" y="0"/>
                  </a:lnTo>
                  <a:lnTo>
                    <a:pt x="321" y="0"/>
                  </a:lnTo>
                  <a:lnTo>
                    <a:pt x="17" y="0"/>
                  </a:lnTo>
                  <a:lnTo>
                    <a:pt x="16" y="0"/>
                  </a:lnTo>
                  <a:lnTo>
                    <a:pt x="14" y="1"/>
                  </a:lnTo>
                  <a:lnTo>
                    <a:pt x="12" y="1"/>
                  </a:lnTo>
                  <a:lnTo>
                    <a:pt x="11" y="2"/>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30"/>
                  </a:lnTo>
                  <a:lnTo>
                    <a:pt x="0" y="232"/>
                  </a:lnTo>
                  <a:lnTo>
                    <a:pt x="0" y="234"/>
                  </a:lnTo>
                  <a:lnTo>
                    <a:pt x="1" y="236"/>
                  </a:lnTo>
                  <a:lnTo>
                    <a:pt x="1" y="237"/>
                  </a:lnTo>
                  <a:lnTo>
                    <a:pt x="2" y="239"/>
                  </a:lnTo>
                  <a:lnTo>
                    <a:pt x="3" y="240"/>
                  </a:lnTo>
                  <a:lnTo>
                    <a:pt x="4" y="241"/>
                  </a:lnTo>
                  <a:lnTo>
                    <a:pt x="5" y="243"/>
                  </a:lnTo>
                  <a:lnTo>
                    <a:pt x="6" y="244"/>
                  </a:lnTo>
                  <a:lnTo>
                    <a:pt x="8" y="245"/>
                  </a:lnTo>
                  <a:lnTo>
                    <a:pt x="9" y="246"/>
                  </a:lnTo>
                  <a:lnTo>
                    <a:pt x="11" y="246"/>
                  </a:lnTo>
                  <a:lnTo>
                    <a:pt x="12" y="247"/>
                  </a:lnTo>
                  <a:lnTo>
                    <a:pt x="14" y="247"/>
                  </a:lnTo>
                  <a:lnTo>
                    <a:pt x="16" y="248"/>
                  </a:lnTo>
                  <a:lnTo>
                    <a:pt x="17" y="248"/>
                  </a:lnTo>
                  <a:lnTo>
                    <a:pt x="321" y="248"/>
                  </a:lnTo>
                  <a:lnTo>
                    <a:pt x="322" y="248"/>
                  </a:lnTo>
                  <a:lnTo>
                    <a:pt x="324" y="247"/>
                  </a:lnTo>
                  <a:lnTo>
                    <a:pt x="326" y="247"/>
                  </a:lnTo>
                  <a:lnTo>
                    <a:pt x="328" y="246"/>
                  </a:lnTo>
                  <a:lnTo>
                    <a:pt x="329" y="246"/>
                  </a:lnTo>
                  <a:lnTo>
                    <a:pt x="331" y="245"/>
                  </a:lnTo>
                  <a:lnTo>
                    <a:pt x="332" y="244"/>
                  </a:lnTo>
                  <a:lnTo>
                    <a:pt x="333" y="243"/>
                  </a:lnTo>
                  <a:lnTo>
                    <a:pt x="334" y="241"/>
                  </a:lnTo>
                  <a:lnTo>
                    <a:pt x="335" y="240"/>
                  </a:lnTo>
                  <a:lnTo>
                    <a:pt x="336" y="239"/>
                  </a:lnTo>
                  <a:lnTo>
                    <a:pt x="337" y="237"/>
                  </a:lnTo>
                  <a:lnTo>
                    <a:pt x="337" y="236"/>
                  </a:lnTo>
                  <a:lnTo>
                    <a:pt x="338" y="234"/>
                  </a:lnTo>
                  <a:lnTo>
                    <a:pt x="338" y="232"/>
                  </a:lnTo>
                  <a:lnTo>
                    <a:pt x="338" y="230"/>
                  </a:lnTo>
                  <a:lnTo>
                    <a:pt x="338" y="18"/>
                  </a:lnTo>
                  <a:close/>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38" name="Freeform 457"/>
            <p:cNvSpPr>
              <a:spLocks/>
            </p:cNvSpPr>
            <p:nvPr/>
          </p:nvSpPr>
          <p:spPr bwMode="auto">
            <a:xfrm>
              <a:off x="2131469" y="4413296"/>
              <a:ext cx="1029291" cy="638918"/>
            </a:xfrm>
            <a:custGeom>
              <a:avLst/>
              <a:gdLst>
                <a:gd name="T0" fmla="*/ 2147483647 w 338"/>
                <a:gd name="T1" fmla="*/ 2147483647 h 248"/>
                <a:gd name="T2" fmla="*/ 2147483647 w 338"/>
                <a:gd name="T3" fmla="*/ 2147483647 h 248"/>
                <a:gd name="T4" fmla="*/ 2147483647 w 338"/>
                <a:gd name="T5" fmla="*/ 2147483647 h 248"/>
                <a:gd name="T6" fmla="*/ 2147483647 w 338"/>
                <a:gd name="T7" fmla="*/ 2147483647 h 248"/>
                <a:gd name="T8" fmla="*/ 2147483647 w 338"/>
                <a:gd name="T9" fmla="*/ 2147483647 h 248"/>
                <a:gd name="T10" fmla="*/ 2147483647 w 338"/>
                <a:gd name="T11" fmla="*/ 2147483647 h 248"/>
                <a:gd name="T12" fmla="*/ 2147483647 w 338"/>
                <a:gd name="T13" fmla="*/ 2147483647 h 248"/>
                <a:gd name="T14" fmla="*/ 2147483647 w 338"/>
                <a:gd name="T15" fmla="*/ 0 h 248"/>
                <a:gd name="T16" fmla="*/ 2147483647 w 338"/>
                <a:gd name="T17" fmla="*/ 0 h 248"/>
                <a:gd name="T18" fmla="*/ 2147483647 w 338"/>
                <a:gd name="T19" fmla="*/ 2147483647 h 248"/>
                <a:gd name="T20" fmla="*/ 2147483647 w 338"/>
                <a:gd name="T21" fmla="*/ 2147483647 h 248"/>
                <a:gd name="T22" fmla="*/ 2147483647 w 338"/>
                <a:gd name="T23" fmla="*/ 2147483647 h 248"/>
                <a:gd name="T24" fmla="*/ 2147483647 w 338"/>
                <a:gd name="T25" fmla="*/ 2147483647 h 248"/>
                <a:gd name="T26" fmla="*/ 2147483647 w 338"/>
                <a:gd name="T27" fmla="*/ 2147483647 h 248"/>
                <a:gd name="T28" fmla="*/ 2147483647 w 338"/>
                <a:gd name="T29" fmla="*/ 2147483647 h 248"/>
                <a:gd name="T30" fmla="*/ 0 w 338"/>
                <a:gd name="T31" fmla="*/ 2147483647 h 248"/>
                <a:gd name="T32" fmla="*/ 0 w 338"/>
                <a:gd name="T33" fmla="*/ 2147483647 h 248"/>
                <a:gd name="T34" fmla="*/ 0 w 338"/>
                <a:gd name="T35" fmla="*/ 2147483647 h 248"/>
                <a:gd name="T36" fmla="*/ 2147483647 w 338"/>
                <a:gd name="T37" fmla="*/ 2147483647 h 248"/>
                <a:gd name="T38" fmla="*/ 2147483647 w 338"/>
                <a:gd name="T39" fmla="*/ 2147483647 h 248"/>
                <a:gd name="T40" fmla="*/ 2147483647 w 338"/>
                <a:gd name="T41" fmla="*/ 2147483647 h 248"/>
                <a:gd name="T42" fmla="*/ 2147483647 w 338"/>
                <a:gd name="T43" fmla="*/ 2147483647 h 248"/>
                <a:gd name="T44" fmla="*/ 2147483647 w 338"/>
                <a:gd name="T45" fmla="*/ 2147483647 h 248"/>
                <a:gd name="T46" fmla="*/ 2147483647 w 338"/>
                <a:gd name="T47" fmla="*/ 2147483647 h 248"/>
                <a:gd name="T48" fmla="*/ 2147483647 w 338"/>
                <a:gd name="T49" fmla="*/ 2147483647 h 248"/>
                <a:gd name="T50" fmla="*/ 2147483647 w 338"/>
                <a:gd name="T51" fmla="*/ 2147483647 h 248"/>
                <a:gd name="T52" fmla="*/ 2147483647 w 338"/>
                <a:gd name="T53" fmla="*/ 2147483647 h 248"/>
                <a:gd name="T54" fmla="*/ 2147483647 w 338"/>
                <a:gd name="T55" fmla="*/ 2147483647 h 248"/>
                <a:gd name="T56" fmla="*/ 2147483647 w 338"/>
                <a:gd name="T57" fmla="*/ 2147483647 h 248"/>
                <a:gd name="T58" fmla="*/ 2147483647 w 338"/>
                <a:gd name="T59" fmla="*/ 2147483647 h 248"/>
                <a:gd name="T60" fmla="*/ 2147483647 w 338"/>
                <a:gd name="T61" fmla="*/ 2147483647 h 248"/>
                <a:gd name="T62" fmla="*/ 2147483647 w 338"/>
                <a:gd name="T63" fmla="*/ 2147483647 h 248"/>
                <a:gd name="T64" fmla="*/ 2147483647 w 338"/>
                <a:gd name="T65" fmla="*/ 2147483647 h 248"/>
                <a:gd name="T66" fmla="*/ 2147483647 w 338"/>
                <a:gd name="T67" fmla="*/ 2147483647 h 248"/>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38"/>
                <a:gd name="T103" fmla="*/ 0 h 248"/>
                <a:gd name="T104" fmla="*/ 338 w 338"/>
                <a:gd name="T105" fmla="*/ 248 h 248"/>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38" h="248">
                  <a:moveTo>
                    <a:pt x="338" y="18"/>
                  </a:moveTo>
                  <a:lnTo>
                    <a:pt x="338" y="16"/>
                  </a:lnTo>
                  <a:lnTo>
                    <a:pt x="338" y="14"/>
                  </a:lnTo>
                  <a:lnTo>
                    <a:pt x="337" y="12"/>
                  </a:lnTo>
                  <a:lnTo>
                    <a:pt x="337" y="11"/>
                  </a:lnTo>
                  <a:lnTo>
                    <a:pt x="336" y="9"/>
                  </a:lnTo>
                  <a:lnTo>
                    <a:pt x="335" y="8"/>
                  </a:lnTo>
                  <a:lnTo>
                    <a:pt x="334" y="6"/>
                  </a:lnTo>
                  <a:lnTo>
                    <a:pt x="333" y="5"/>
                  </a:lnTo>
                  <a:lnTo>
                    <a:pt x="332" y="4"/>
                  </a:lnTo>
                  <a:lnTo>
                    <a:pt x="331" y="3"/>
                  </a:lnTo>
                  <a:lnTo>
                    <a:pt x="329" y="2"/>
                  </a:lnTo>
                  <a:lnTo>
                    <a:pt x="328" y="2"/>
                  </a:lnTo>
                  <a:lnTo>
                    <a:pt x="326" y="1"/>
                  </a:lnTo>
                  <a:lnTo>
                    <a:pt x="324" y="1"/>
                  </a:lnTo>
                  <a:lnTo>
                    <a:pt x="322" y="0"/>
                  </a:lnTo>
                  <a:lnTo>
                    <a:pt x="321" y="0"/>
                  </a:lnTo>
                  <a:lnTo>
                    <a:pt x="17" y="0"/>
                  </a:lnTo>
                  <a:lnTo>
                    <a:pt x="16" y="0"/>
                  </a:lnTo>
                  <a:lnTo>
                    <a:pt x="14" y="1"/>
                  </a:lnTo>
                  <a:lnTo>
                    <a:pt x="12" y="1"/>
                  </a:lnTo>
                  <a:lnTo>
                    <a:pt x="11" y="2"/>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30"/>
                  </a:lnTo>
                  <a:lnTo>
                    <a:pt x="0" y="232"/>
                  </a:lnTo>
                  <a:lnTo>
                    <a:pt x="0" y="234"/>
                  </a:lnTo>
                  <a:lnTo>
                    <a:pt x="1" y="236"/>
                  </a:lnTo>
                  <a:lnTo>
                    <a:pt x="1" y="237"/>
                  </a:lnTo>
                  <a:lnTo>
                    <a:pt x="2" y="239"/>
                  </a:lnTo>
                  <a:lnTo>
                    <a:pt x="3" y="240"/>
                  </a:lnTo>
                  <a:lnTo>
                    <a:pt x="4" y="241"/>
                  </a:lnTo>
                  <a:lnTo>
                    <a:pt x="5" y="243"/>
                  </a:lnTo>
                  <a:lnTo>
                    <a:pt x="6" y="244"/>
                  </a:lnTo>
                  <a:lnTo>
                    <a:pt x="8" y="245"/>
                  </a:lnTo>
                  <a:lnTo>
                    <a:pt x="9" y="246"/>
                  </a:lnTo>
                  <a:lnTo>
                    <a:pt x="11" y="246"/>
                  </a:lnTo>
                  <a:lnTo>
                    <a:pt x="12" y="247"/>
                  </a:lnTo>
                  <a:lnTo>
                    <a:pt x="14" y="247"/>
                  </a:lnTo>
                  <a:lnTo>
                    <a:pt x="16" y="248"/>
                  </a:lnTo>
                  <a:lnTo>
                    <a:pt x="17" y="248"/>
                  </a:lnTo>
                  <a:lnTo>
                    <a:pt x="321" y="248"/>
                  </a:lnTo>
                  <a:lnTo>
                    <a:pt x="322" y="248"/>
                  </a:lnTo>
                  <a:lnTo>
                    <a:pt x="324" y="247"/>
                  </a:lnTo>
                  <a:lnTo>
                    <a:pt x="326" y="247"/>
                  </a:lnTo>
                  <a:lnTo>
                    <a:pt x="328" y="246"/>
                  </a:lnTo>
                  <a:lnTo>
                    <a:pt x="329" y="246"/>
                  </a:lnTo>
                  <a:lnTo>
                    <a:pt x="331" y="245"/>
                  </a:lnTo>
                  <a:lnTo>
                    <a:pt x="332" y="244"/>
                  </a:lnTo>
                  <a:lnTo>
                    <a:pt x="333" y="243"/>
                  </a:lnTo>
                  <a:lnTo>
                    <a:pt x="334" y="241"/>
                  </a:lnTo>
                  <a:lnTo>
                    <a:pt x="335" y="240"/>
                  </a:lnTo>
                  <a:lnTo>
                    <a:pt x="336" y="239"/>
                  </a:lnTo>
                  <a:lnTo>
                    <a:pt x="337" y="237"/>
                  </a:lnTo>
                  <a:lnTo>
                    <a:pt x="337" y="236"/>
                  </a:lnTo>
                  <a:lnTo>
                    <a:pt x="338" y="234"/>
                  </a:lnTo>
                  <a:lnTo>
                    <a:pt x="338" y="232"/>
                  </a:lnTo>
                  <a:lnTo>
                    <a:pt x="338" y="230"/>
                  </a:lnTo>
                  <a:lnTo>
                    <a:pt x="338" y="18"/>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39" name="Freeform 458"/>
            <p:cNvSpPr>
              <a:spLocks/>
            </p:cNvSpPr>
            <p:nvPr/>
          </p:nvSpPr>
          <p:spPr bwMode="auto">
            <a:xfrm>
              <a:off x="2110153" y="4390109"/>
              <a:ext cx="1071925" cy="685291"/>
            </a:xfrm>
            <a:custGeom>
              <a:avLst/>
              <a:gdLst>
                <a:gd name="T0" fmla="*/ 2147483647 w 352"/>
                <a:gd name="T1" fmla="*/ 2147483647 h 266"/>
                <a:gd name="T2" fmla="*/ 2147483647 w 352"/>
                <a:gd name="T3" fmla="*/ 2147483647 h 266"/>
                <a:gd name="T4" fmla="*/ 2147483647 w 352"/>
                <a:gd name="T5" fmla="*/ 2147483647 h 266"/>
                <a:gd name="T6" fmla="*/ 2147483647 w 352"/>
                <a:gd name="T7" fmla="*/ 2147483647 h 266"/>
                <a:gd name="T8" fmla="*/ 2147483647 w 352"/>
                <a:gd name="T9" fmla="*/ 2147483647 h 266"/>
                <a:gd name="T10" fmla="*/ 2147483647 w 352"/>
                <a:gd name="T11" fmla="*/ 2147483647 h 266"/>
                <a:gd name="T12" fmla="*/ 2147483647 w 352"/>
                <a:gd name="T13" fmla="*/ 2147483647 h 266"/>
                <a:gd name="T14" fmla="*/ 2147483647 w 352"/>
                <a:gd name="T15" fmla="*/ 0 h 266"/>
                <a:gd name="T16" fmla="*/ 2147483647 w 352"/>
                <a:gd name="T17" fmla="*/ 0 h 266"/>
                <a:gd name="T18" fmla="*/ 2147483647 w 352"/>
                <a:gd name="T19" fmla="*/ 0 h 266"/>
                <a:gd name="T20" fmla="*/ 2147483647 w 352"/>
                <a:gd name="T21" fmla="*/ 2147483647 h 266"/>
                <a:gd name="T22" fmla="*/ 2147483647 w 352"/>
                <a:gd name="T23" fmla="*/ 2147483647 h 266"/>
                <a:gd name="T24" fmla="*/ 2147483647 w 352"/>
                <a:gd name="T25" fmla="*/ 2147483647 h 266"/>
                <a:gd name="T26" fmla="*/ 2147483647 w 352"/>
                <a:gd name="T27" fmla="*/ 2147483647 h 266"/>
                <a:gd name="T28" fmla="*/ 2147483647 w 352"/>
                <a:gd name="T29" fmla="*/ 2147483647 h 266"/>
                <a:gd name="T30" fmla="*/ 0 w 352"/>
                <a:gd name="T31" fmla="*/ 2147483647 h 266"/>
                <a:gd name="T32" fmla="*/ 0 w 352"/>
                <a:gd name="T33" fmla="*/ 2147483647 h 266"/>
                <a:gd name="T34" fmla="*/ 0 w 352"/>
                <a:gd name="T35" fmla="*/ 2147483647 h 266"/>
                <a:gd name="T36" fmla="*/ 2147483647 w 352"/>
                <a:gd name="T37" fmla="*/ 2147483647 h 266"/>
                <a:gd name="T38" fmla="*/ 2147483647 w 352"/>
                <a:gd name="T39" fmla="*/ 2147483647 h 266"/>
                <a:gd name="T40" fmla="*/ 2147483647 w 352"/>
                <a:gd name="T41" fmla="*/ 2147483647 h 266"/>
                <a:gd name="T42" fmla="*/ 2147483647 w 352"/>
                <a:gd name="T43" fmla="*/ 2147483647 h 266"/>
                <a:gd name="T44" fmla="*/ 2147483647 w 352"/>
                <a:gd name="T45" fmla="*/ 2147483647 h 266"/>
                <a:gd name="T46" fmla="*/ 2147483647 w 352"/>
                <a:gd name="T47" fmla="*/ 2147483647 h 266"/>
                <a:gd name="T48" fmla="*/ 2147483647 w 352"/>
                <a:gd name="T49" fmla="*/ 2147483647 h 266"/>
                <a:gd name="T50" fmla="*/ 2147483647 w 352"/>
                <a:gd name="T51" fmla="*/ 2147483647 h 266"/>
                <a:gd name="T52" fmla="*/ 2147483647 w 352"/>
                <a:gd name="T53" fmla="*/ 2147483647 h 266"/>
                <a:gd name="T54" fmla="*/ 2147483647 w 352"/>
                <a:gd name="T55" fmla="*/ 2147483647 h 266"/>
                <a:gd name="T56" fmla="*/ 2147483647 w 352"/>
                <a:gd name="T57" fmla="*/ 2147483647 h 266"/>
                <a:gd name="T58" fmla="*/ 2147483647 w 352"/>
                <a:gd name="T59" fmla="*/ 2147483647 h 266"/>
                <a:gd name="T60" fmla="*/ 2147483647 w 352"/>
                <a:gd name="T61" fmla="*/ 2147483647 h 266"/>
                <a:gd name="T62" fmla="*/ 2147483647 w 352"/>
                <a:gd name="T63" fmla="*/ 2147483647 h 266"/>
                <a:gd name="T64" fmla="*/ 2147483647 w 352"/>
                <a:gd name="T65" fmla="*/ 2147483647 h 266"/>
                <a:gd name="T66" fmla="*/ 2147483647 w 352"/>
                <a:gd name="T67" fmla="*/ 2147483647 h 26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352"/>
                <a:gd name="T103" fmla="*/ 0 h 266"/>
                <a:gd name="T104" fmla="*/ 352 w 352"/>
                <a:gd name="T105" fmla="*/ 266 h 26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352" h="266">
                  <a:moveTo>
                    <a:pt x="352" y="18"/>
                  </a:moveTo>
                  <a:lnTo>
                    <a:pt x="352" y="16"/>
                  </a:lnTo>
                  <a:lnTo>
                    <a:pt x="352" y="14"/>
                  </a:lnTo>
                  <a:lnTo>
                    <a:pt x="351" y="12"/>
                  </a:lnTo>
                  <a:lnTo>
                    <a:pt x="351" y="11"/>
                  </a:lnTo>
                  <a:lnTo>
                    <a:pt x="350" y="9"/>
                  </a:lnTo>
                  <a:lnTo>
                    <a:pt x="349" y="8"/>
                  </a:lnTo>
                  <a:lnTo>
                    <a:pt x="348" y="6"/>
                  </a:lnTo>
                  <a:lnTo>
                    <a:pt x="347" y="5"/>
                  </a:lnTo>
                  <a:lnTo>
                    <a:pt x="346" y="4"/>
                  </a:lnTo>
                  <a:lnTo>
                    <a:pt x="345" y="3"/>
                  </a:lnTo>
                  <a:lnTo>
                    <a:pt x="343" y="2"/>
                  </a:lnTo>
                  <a:lnTo>
                    <a:pt x="342" y="1"/>
                  </a:lnTo>
                  <a:lnTo>
                    <a:pt x="340" y="1"/>
                  </a:lnTo>
                  <a:lnTo>
                    <a:pt x="338" y="0"/>
                  </a:lnTo>
                  <a:lnTo>
                    <a:pt x="336" y="0"/>
                  </a:lnTo>
                  <a:lnTo>
                    <a:pt x="335" y="0"/>
                  </a:lnTo>
                  <a:lnTo>
                    <a:pt x="17" y="0"/>
                  </a:lnTo>
                  <a:lnTo>
                    <a:pt x="16" y="0"/>
                  </a:lnTo>
                  <a:lnTo>
                    <a:pt x="14" y="0"/>
                  </a:lnTo>
                  <a:lnTo>
                    <a:pt x="12" y="1"/>
                  </a:lnTo>
                  <a:lnTo>
                    <a:pt x="11" y="1"/>
                  </a:lnTo>
                  <a:lnTo>
                    <a:pt x="9" y="2"/>
                  </a:lnTo>
                  <a:lnTo>
                    <a:pt x="8" y="3"/>
                  </a:lnTo>
                  <a:lnTo>
                    <a:pt x="6" y="4"/>
                  </a:lnTo>
                  <a:lnTo>
                    <a:pt x="5" y="5"/>
                  </a:lnTo>
                  <a:lnTo>
                    <a:pt x="4" y="6"/>
                  </a:lnTo>
                  <a:lnTo>
                    <a:pt x="3" y="8"/>
                  </a:lnTo>
                  <a:lnTo>
                    <a:pt x="2" y="9"/>
                  </a:lnTo>
                  <a:lnTo>
                    <a:pt x="1" y="11"/>
                  </a:lnTo>
                  <a:lnTo>
                    <a:pt x="1" y="12"/>
                  </a:lnTo>
                  <a:lnTo>
                    <a:pt x="0" y="14"/>
                  </a:lnTo>
                  <a:lnTo>
                    <a:pt x="0" y="16"/>
                  </a:lnTo>
                  <a:lnTo>
                    <a:pt x="0" y="18"/>
                  </a:lnTo>
                  <a:lnTo>
                    <a:pt x="0" y="248"/>
                  </a:lnTo>
                  <a:lnTo>
                    <a:pt x="0" y="250"/>
                  </a:lnTo>
                  <a:lnTo>
                    <a:pt x="0" y="252"/>
                  </a:lnTo>
                  <a:lnTo>
                    <a:pt x="1" y="254"/>
                  </a:lnTo>
                  <a:lnTo>
                    <a:pt x="1" y="255"/>
                  </a:lnTo>
                  <a:lnTo>
                    <a:pt x="2" y="257"/>
                  </a:lnTo>
                  <a:lnTo>
                    <a:pt x="3" y="258"/>
                  </a:lnTo>
                  <a:lnTo>
                    <a:pt x="4" y="259"/>
                  </a:lnTo>
                  <a:lnTo>
                    <a:pt x="5" y="261"/>
                  </a:lnTo>
                  <a:lnTo>
                    <a:pt x="6" y="262"/>
                  </a:lnTo>
                  <a:lnTo>
                    <a:pt x="8" y="263"/>
                  </a:lnTo>
                  <a:lnTo>
                    <a:pt x="9" y="264"/>
                  </a:lnTo>
                  <a:lnTo>
                    <a:pt x="11" y="264"/>
                  </a:lnTo>
                  <a:lnTo>
                    <a:pt x="12" y="265"/>
                  </a:lnTo>
                  <a:lnTo>
                    <a:pt x="14" y="265"/>
                  </a:lnTo>
                  <a:lnTo>
                    <a:pt x="16" y="266"/>
                  </a:lnTo>
                  <a:lnTo>
                    <a:pt x="17" y="266"/>
                  </a:lnTo>
                  <a:lnTo>
                    <a:pt x="335" y="266"/>
                  </a:lnTo>
                  <a:lnTo>
                    <a:pt x="336" y="266"/>
                  </a:lnTo>
                  <a:lnTo>
                    <a:pt x="338" y="265"/>
                  </a:lnTo>
                  <a:lnTo>
                    <a:pt x="340" y="265"/>
                  </a:lnTo>
                  <a:lnTo>
                    <a:pt x="342" y="264"/>
                  </a:lnTo>
                  <a:lnTo>
                    <a:pt x="343" y="264"/>
                  </a:lnTo>
                  <a:lnTo>
                    <a:pt x="345" y="263"/>
                  </a:lnTo>
                  <a:lnTo>
                    <a:pt x="346" y="262"/>
                  </a:lnTo>
                  <a:lnTo>
                    <a:pt x="347" y="261"/>
                  </a:lnTo>
                  <a:lnTo>
                    <a:pt x="348" y="259"/>
                  </a:lnTo>
                  <a:lnTo>
                    <a:pt x="349" y="258"/>
                  </a:lnTo>
                  <a:lnTo>
                    <a:pt x="350" y="257"/>
                  </a:lnTo>
                  <a:lnTo>
                    <a:pt x="351" y="255"/>
                  </a:lnTo>
                  <a:lnTo>
                    <a:pt x="351" y="254"/>
                  </a:lnTo>
                  <a:lnTo>
                    <a:pt x="352" y="252"/>
                  </a:lnTo>
                  <a:lnTo>
                    <a:pt x="352" y="250"/>
                  </a:lnTo>
                  <a:lnTo>
                    <a:pt x="352" y="248"/>
                  </a:lnTo>
                  <a:lnTo>
                    <a:pt x="352" y="18"/>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0" name="Freeform 459"/>
            <p:cNvSpPr>
              <a:spLocks/>
            </p:cNvSpPr>
            <p:nvPr/>
          </p:nvSpPr>
          <p:spPr bwMode="auto">
            <a:xfrm>
              <a:off x="2228917" y="5229977"/>
              <a:ext cx="834396" cy="139119"/>
            </a:xfrm>
            <a:custGeom>
              <a:avLst/>
              <a:gdLst>
                <a:gd name="T0" fmla="*/ 2147483647 w 274"/>
                <a:gd name="T1" fmla="*/ 0 h 54"/>
                <a:gd name="T2" fmla="*/ 2147483647 w 274"/>
                <a:gd name="T3" fmla="*/ 0 h 54"/>
                <a:gd name="T4" fmla="*/ 0 w 274"/>
                <a:gd name="T5" fmla="*/ 2147483647 h 54"/>
                <a:gd name="T6" fmla="*/ 2147483647 w 274"/>
                <a:gd name="T7" fmla="*/ 2147483647 h 54"/>
                <a:gd name="T8" fmla="*/ 2147483647 w 274"/>
                <a:gd name="T9" fmla="*/ 0 h 54"/>
                <a:gd name="T10" fmla="*/ 0 60000 65536"/>
                <a:gd name="T11" fmla="*/ 0 60000 65536"/>
                <a:gd name="T12" fmla="*/ 0 60000 65536"/>
                <a:gd name="T13" fmla="*/ 0 60000 65536"/>
                <a:gd name="T14" fmla="*/ 0 60000 65536"/>
                <a:gd name="T15" fmla="*/ 0 w 274"/>
                <a:gd name="T16" fmla="*/ 0 h 54"/>
                <a:gd name="T17" fmla="*/ 274 w 274"/>
                <a:gd name="T18" fmla="*/ 54 h 54"/>
              </a:gdLst>
              <a:ahLst/>
              <a:cxnLst>
                <a:cxn ang="T10">
                  <a:pos x="T0" y="T1"/>
                </a:cxn>
                <a:cxn ang="T11">
                  <a:pos x="T2" y="T3"/>
                </a:cxn>
                <a:cxn ang="T12">
                  <a:pos x="T4" y="T5"/>
                </a:cxn>
                <a:cxn ang="T13">
                  <a:pos x="T6" y="T7"/>
                </a:cxn>
                <a:cxn ang="T14">
                  <a:pos x="T8" y="T9"/>
                </a:cxn>
              </a:cxnLst>
              <a:rect l="T15" t="T16" r="T17" b="T18"/>
              <a:pathLst>
                <a:path w="274" h="54">
                  <a:moveTo>
                    <a:pt x="243" y="0"/>
                  </a:moveTo>
                  <a:lnTo>
                    <a:pt x="28" y="0"/>
                  </a:lnTo>
                  <a:lnTo>
                    <a:pt x="0" y="54"/>
                  </a:lnTo>
                  <a:lnTo>
                    <a:pt x="274" y="54"/>
                  </a:lnTo>
                  <a:lnTo>
                    <a:pt x="243" y="0"/>
                  </a:lnTo>
                  <a:close/>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1" name="Freeform 460"/>
            <p:cNvSpPr>
              <a:spLocks/>
            </p:cNvSpPr>
            <p:nvPr/>
          </p:nvSpPr>
          <p:spPr bwMode="auto">
            <a:xfrm>
              <a:off x="2228917" y="5229977"/>
              <a:ext cx="834396" cy="139119"/>
            </a:xfrm>
            <a:custGeom>
              <a:avLst/>
              <a:gdLst>
                <a:gd name="T0" fmla="*/ 2147483647 w 274"/>
                <a:gd name="T1" fmla="*/ 0 h 54"/>
                <a:gd name="T2" fmla="*/ 2147483647 w 274"/>
                <a:gd name="T3" fmla="*/ 0 h 54"/>
                <a:gd name="T4" fmla="*/ 0 w 274"/>
                <a:gd name="T5" fmla="*/ 2147483647 h 54"/>
                <a:gd name="T6" fmla="*/ 2147483647 w 274"/>
                <a:gd name="T7" fmla="*/ 2147483647 h 54"/>
                <a:gd name="T8" fmla="*/ 2147483647 w 274"/>
                <a:gd name="T9" fmla="*/ 0 h 54"/>
                <a:gd name="T10" fmla="*/ 0 60000 65536"/>
                <a:gd name="T11" fmla="*/ 0 60000 65536"/>
                <a:gd name="T12" fmla="*/ 0 60000 65536"/>
                <a:gd name="T13" fmla="*/ 0 60000 65536"/>
                <a:gd name="T14" fmla="*/ 0 60000 65536"/>
                <a:gd name="T15" fmla="*/ 0 w 274"/>
                <a:gd name="T16" fmla="*/ 0 h 54"/>
                <a:gd name="T17" fmla="*/ 274 w 274"/>
                <a:gd name="T18" fmla="*/ 54 h 54"/>
              </a:gdLst>
              <a:ahLst/>
              <a:cxnLst>
                <a:cxn ang="T10">
                  <a:pos x="T0" y="T1"/>
                </a:cxn>
                <a:cxn ang="T11">
                  <a:pos x="T2" y="T3"/>
                </a:cxn>
                <a:cxn ang="T12">
                  <a:pos x="T4" y="T5"/>
                </a:cxn>
                <a:cxn ang="T13">
                  <a:pos x="T6" y="T7"/>
                </a:cxn>
                <a:cxn ang="T14">
                  <a:pos x="T8" y="T9"/>
                </a:cxn>
              </a:cxnLst>
              <a:rect l="T15" t="T16" r="T17" b="T18"/>
              <a:pathLst>
                <a:path w="274" h="54">
                  <a:moveTo>
                    <a:pt x="243" y="0"/>
                  </a:moveTo>
                  <a:lnTo>
                    <a:pt x="28" y="0"/>
                  </a:lnTo>
                  <a:lnTo>
                    <a:pt x="0" y="54"/>
                  </a:lnTo>
                  <a:lnTo>
                    <a:pt x="274" y="54"/>
                  </a:lnTo>
                  <a:lnTo>
                    <a:pt x="243" y="0"/>
                  </a:lnTo>
                </a:path>
              </a:pathLst>
            </a:custGeom>
            <a:grpFill/>
            <a:ln w="6350">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2" name="Line 461"/>
            <p:cNvSpPr>
              <a:spLocks noChangeShapeType="1"/>
            </p:cNvSpPr>
            <p:nvPr/>
          </p:nvSpPr>
          <p:spPr bwMode="auto">
            <a:xfrm>
              <a:off x="2381179" y="5338181"/>
              <a:ext cx="676043" cy="2576"/>
            </a:xfrm>
            <a:prstGeom prst="line">
              <a:avLst/>
            </a:pr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sp>
          <p:nvSpPr>
            <p:cNvPr id="543" name="Rectangle 462"/>
            <p:cNvSpPr>
              <a:spLocks noChangeArrowheads="1"/>
            </p:cNvSpPr>
            <p:nvPr/>
          </p:nvSpPr>
          <p:spPr bwMode="auto">
            <a:xfrm>
              <a:off x="2469491" y="5232553"/>
              <a:ext cx="331931" cy="3864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44" name="Rectangle 463"/>
            <p:cNvSpPr>
              <a:spLocks noChangeArrowheads="1"/>
            </p:cNvSpPr>
            <p:nvPr/>
          </p:nvSpPr>
          <p:spPr bwMode="auto">
            <a:xfrm>
              <a:off x="2469491" y="5232553"/>
              <a:ext cx="331931" cy="38644"/>
            </a:xfrm>
            <a:prstGeom prst="rect">
              <a:avLst/>
            </a:prstGeom>
            <a:grpFill/>
            <a:ln w="1588">
              <a:solidFill>
                <a:srgbClr val="000000"/>
              </a:solidFill>
              <a:miter lim="800000"/>
              <a:headEnd/>
              <a:tailEnd/>
            </a:ln>
          </p:spPr>
          <p:txBody>
            <a:bodyPr/>
            <a:lstStyle/>
            <a:p>
              <a:pPr fontAlgn="auto">
                <a:spcBef>
                  <a:spcPts val="0"/>
                </a:spcBef>
                <a:spcAft>
                  <a:spcPts val="0"/>
                </a:spcAft>
                <a:defRPr/>
              </a:pPr>
              <a:endParaRPr lang="en-US" sz="1200">
                <a:latin typeface="+mn-lt"/>
              </a:endParaRPr>
            </a:p>
          </p:txBody>
        </p:sp>
        <p:sp>
          <p:nvSpPr>
            <p:cNvPr id="545" name="Freeform 464"/>
            <p:cNvSpPr>
              <a:spLocks/>
            </p:cNvSpPr>
            <p:nvPr/>
          </p:nvSpPr>
          <p:spPr bwMode="auto">
            <a:xfrm>
              <a:off x="2225872" y="5175875"/>
              <a:ext cx="840486" cy="48949"/>
            </a:xfrm>
            <a:custGeom>
              <a:avLst/>
              <a:gdLst>
                <a:gd name="T0" fmla="*/ 2147483647 w 276"/>
                <a:gd name="T1" fmla="*/ 0 h 19"/>
                <a:gd name="T2" fmla="*/ 0 w 276"/>
                <a:gd name="T3" fmla="*/ 0 h 19"/>
                <a:gd name="T4" fmla="*/ 2147483647 w 276"/>
                <a:gd name="T5" fmla="*/ 2147483647 h 19"/>
                <a:gd name="T6" fmla="*/ 2147483647 w 276"/>
                <a:gd name="T7" fmla="*/ 2147483647 h 19"/>
                <a:gd name="T8" fmla="*/ 2147483647 w 276"/>
                <a:gd name="T9" fmla="*/ 0 h 19"/>
                <a:gd name="T10" fmla="*/ 0 60000 65536"/>
                <a:gd name="T11" fmla="*/ 0 60000 65536"/>
                <a:gd name="T12" fmla="*/ 0 60000 65536"/>
                <a:gd name="T13" fmla="*/ 0 60000 65536"/>
                <a:gd name="T14" fmla="*/ 0 60000 65536"/>
                <a:gd name="T15" fmla="*/ 0 w 276"/>
                <a:gd name="T16" fmla="*/ 0 h 19"/>
                <a:gd name="T17" fmla="*/ 276 w 276"/>
                <a:gd name="T18" fmla="*/ 19 h 19"/>
              </a:gdLst>
              <a:ahLst/>
              <a:cxnLst>
                <a:cxn ang="T10">
                  <a:pos x="T0" y="T1"/>
                </a:cxn>
                <a:cxn ang="T11">
                  <a:pos x="T2" y="T3"/>
                </a:cxn>
                <a:cxn ang="T12">
                  <a:pos x="T4" y="T5"/>
                </a:cxn>
                <a:cxn ang="T13">
                  <a:pos x="T6" y="T7"/>
                </a:cxn>
                <a:cxn ang="T14">
                  <a:pos x="T8" y="T9"/>
                </a:cxn>
              </a:cxnLst>
              <a:rect l="T15" t="T16" r="T17" b="T18"/>
              <a:pathLst>
                <a:path w="276" h="19">
                  <a:moveTo>
                    <a:pt x="276" y="0"/>
                  </a:moveTo>
                  <a:lnTo>
                    <a:pt x="0" y="0"/>
                  </a:lnTo>
                  <a:lnTo>
                    <a:pt x="7" y="19"/>
                  </a:lnTo>
                  <a:lnTo>
                    <a:pt x="269" y="19"/>
                  </a:lnTo>
                  <a:lnTo>
                    <a:pt x="276" y="0"/>
                  </a:lnTo>
                </a:path>
              </a:pathLst>
            </a:custGeom>
            <a:grpFill/>
            <a:ln w="1588">
              <a:solidFill>
                <a:srgbClr val="000000"/>
              </a:solidFill>
              <a:round/>
              <a:headEnd/>
              <a:tailEnd/>
            </a:ln>
          </p:spPr>
          <p:txBody>
            <a:bodyPr/>
            <a:lstStyle/>
            <a:p>
              <a:pPr fontAlgn="auto">
                <a:spcBef>
                  <a:spcPts val="0"/>
                </a:spcBef>
                <a:spcAft>
                  <a:spcPts val="0"/>
                </a:spcAft>
                <a:defRPr/>
              </a:pPr>
              <a:endParaRPr lang="en-US" sz="1200">
                <a:latin typeface="+mn-lt"/>
              </a:endParaRPr>
            </a:p>
          </p:txBody>
        </p:sp>
      </p:grpSp>
      <p:cxnSp>
        <p:nvCxnSpPr>
          <p:cNvPr id="947" name="Straight Arrow Connector 946"/>
          <p:cNvCxnSpPr/>
          <p:nvPr/>
        </p:nvCxnSpPr>
        <p:spPr>
          <a:xfrm>
            <a:off x="3685749" y="838872"/>
            <a:ext cx="455860" cy="389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nvGrpSpPr>
          <p:cNvPr id="975" name="Group 974"/>
          <p:cNvGrpSpPr/>
          <p:nvPr/>
        </p:nvGrpSpPr>
        <p:grpSpPr>
          <a:xfrm>
            <a:off x="6129229" y="3458402"/>
            <a:ext cx="1169567" cy="425703"/>
            <a:chOff x="1908302" y="4306694"/>
            <a:chExt cx="1169567" cy="425703"/>
          </a:xfrm>
        </p:grpSpPr>
        <p:sp>
          <p:nvSpPr>
            <p:cNvPr id="976" name="Rectangle 975"/>
            <p:cNvSpPr/>
            <p:nvPr/>
          </p:nvSpPr>
          <p:spPr>
            <a:xfrm>
              <a:off x="1908302" y="4306694"/>
              <a:ext cx="1169567" cy="425703"/>
            </a:xfrm>
            <a:prstGeom prst="rect">
              <a:avLst/>
            </a:prstGeom>
          </p:spPr>
          <p:style>
            <a:lnRef idx="1">
              <a:schemeClr val="accent5"/>
            </a:lnRef>
            <a:fillRef idx="2">
              <a:schemeClr val="accent5"/>
            </a:fillRef>
            <a:effectRef idx="1">
              <a:schemeClr val="accent5"/>
            </a:effectRef>
            <a:fontRef idx="minor">
              <a:schemeClr val="dk1"/>
            </a:fontRef>
          </p:style>
          <p:txBody>
            <a:bodyPr/>
            <a:lstStyle/>
            <a:p>
              <a:pPr algn="ctr" fontAlgn="auto">
                <a:spcBef>
                  <a:spcPts val="0"/>
                </a:spcBef>
                <a:spcAft>
                  <a:spcPts val="0"/>
                </a:spcAft>
                <a:defRPr/>
              </a:pPr>
              <a:r>
                <a:rPr lang="en-AU" sz="800" dirty="0">
                  <a:solidFill>
                    <a:schemeClr val="tx1"/>
                  </a:solidFill>
                </a:rPr>
                <a:t>Host VM / Firewall</a:t>
              </a:r>
              <a:endParaRPr lang="en-US" sz="800" dirty="0">
                <a:solidFill>
                  <a:schemeClr val="tx1"/>
                </a:solidFill>
              </a:endParaRPr>
            </a:p>
          </p:txBody>
        </p:sp>
        <p:sp>
          <p:nvSpPr>
            <p:cNvPr id="977" name="Rectangle 976"/>
            <p:cNvSpPr/>
            <p:nvPr/>
          </p:nvSpPr>
          <p:spPr>
            <a:xfrm>
              <a:off x="2074577" y="4492496"/>
              <a:ext cx="830697" cy="189313"/>
            </a:xfrm>
            <a:prstGeom prst="rect">
              <a:avLst/>
            </a:prstGeom>
          </p:spPr>
          <p:style>
            <a:lnRef idx="1">
              <a:schemeClr val="accent1"/>
            </a:lnRef>
            <a:fillRef idx="2">
              <a:schemeClr val="accent1"/>
            </a:fillRef>
            <a:effectRef idx="1">
              <a:schemeClr val="accent1"/>
            </a:effectRef>
            <a:fontRef idx="minor">
              <a:schemeClr val="dk1"/>
            </a:fontRef>
          </p:style>
          <p:txBody>
            <a:bodyPr/>
            <a:lstStyle/>
            <a:p>
              <a:pPr algn="ctr" fontAlgn="auto">
                <a:spcBef>
                  <a:spcPts val="0"/>
                </a:spcBef>
                <a:spcAft>
                  <a:spcPts val="0"/>
                </a:spcAft>
                <a:defRPr/>
              </a:pPr>
              <a:r>
                <a:rPr lang="en-AU" sz="800">
                  <a:solidFill>
                    <a:schemeClr val="tx1"/>
                  </a:solidFill>
                </a:rPr>
                <a:t>Elastic  Search</a:t>
              </a:r>
              <a:endParaRPr lang="en-US" sz="800" dirty="0">
                <a:solidFill>
                  <a:schemeClr val="tx1"/>
                </a:solidFill>
              </a:endParaRPr>
            </a:p>
          </p:txBody>
        </p:sp>
      </p:grpSp>
      <p:sp>
        <p:nvSpPr>
          <p:cNvPr id="1003" name="Rounded Rectangle 1002"/>
          <p:cNvSpPr/>
          <p:nvPr/>
        </p:nvSpPr>
        <p:spPr>
          <a:xfrm>
            <a:off x="410621" y="3840471"/>
            <a:ext cx="789096" cy="269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AU" sz="800" dirty="0"/>
              <a:t>Firewall</a:t>
            </a:r>
          </a:p>
        </p:txBody>
      </p:sp>
      <p:cxnSp>
        <p:nvCxnSpPr>
          <p:cNvPr id="1012" name="Straight Connector 1011"/>
          <p:cNvCxnSpPr>
            <a:stCxn id="1013" idx="3"/>
          </p:cNvCxnSpPr>
          <p:nvPr/>
        </p:nvCxnSpPr>
        <p:spPr>
          <a:xfrm flipV="1">
            <a:off x="1199717" y="1185340"/>
            <a:ext cx="4949212" cy="2148"/>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1013" name="Rounded Rectangle 1012"/>
          <p:cNvSpPr/>
          <p:nvPr/>
        </p:nvSpPr>
        <p:spPr>
          <a:xfrm>
            <a:off x="410621" y="1052724"/>
            <a:ext cx="789096" cy="26952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AU" sz="800" dirty="0"/>
              <a:t>Perimeter WAF </a:t>
            </a:r>
          </a:p>
        </p:txBody>
      </p:sp>
      <p:sp>
        <p:nvSpPr>
          <p:cNvPr id="1032" name="TextBox 1031"/>
          <p:cNvSpPr txBox="1"/>
          <p:nvPr/>
        </p:nvSpPr>
        <p:spPr>
          <a:xfrm>
            <a:off x="1224977" y="1977544"/>
            <a:ext cx="1360995" cy="215444"/>
          </a:xfrm>
          <a:prstGeom prst="rect">
            <a:avLst/>
          </a:prstGeom>
          <a:noFill/>
        </p:spPr>
        <p:txBody>
          <a:bodyPr wrap="square" rtlCol="0">
            <a:spAutoFit/>
          </a:bodyPr>
          <a:lstStyle/>
          <a:p>
            <a:r>
              <a:rPr lang="en-AU" sz="800" dirty="0"/>
              <a:t>Trusted </a:t>
            </a:r>
            <a:r>
              <a:rPr lang="en-AU" sz="800"/>
              <a:t>Application  Zone</a:t>
            </a:r>
            <a:endParaRPr lang="en-AU" sz="800" dirty="0"/>
          </a:p>
        </p:txBody>
      </p:sp>
      <p:sp>
        <p:nvSpPr>
          <p:cNvPr id="1034" name="TextBox 1033"/>
          <p:cNvSpPr txBox="1"/>
          <p:nvPr/>
        </p:nvSpPr>
        <p:spPr>
          <a:xfrm>
            <a:off x="3198883" y="1904388"/>
            <a:ext cx="287258" cy="215444"/>
          </a:xfrm>
          <a:prstGeom prst="rect">
            <a:avLst/>
          </a:prstGeom>
          <a:noFill/>
        </p:spPr>
        <p:txBody>
          <a:bodyPr wrap="square" rtlCol="0">
            <a:spAutoFit/>
          </a:bodyPr>
          <a:lstStyle/>
          <a:p>
            <a:r>
              <a:rPr lang="en-AU" sz="800" dirty="0"/>
              <a:t>80</a:t>
            </a:r>
          </a:p>
        </p:txBody>
      </p:sp>
      <p:sp>
        <p:nvSpPr>
          <p:cNvPr id="1035" name="TextBox 1034"/>
          <p:cNvSpPr txBox="1"/>
          <p:nvPr/>
        </p:nvSpPr>
        <p:spPr>
          <a:xfrm>
            <a:off x="2488740" y="2395855"/>
            <a:ext cx="389850" cy="215444"/>
          </a:xfrm>
          <a:prstGeom prst="rect">
            <a:avLst/>
          </a:prstGeom>
          <a:noFill/>
        </p:spPr>
        <p:txBody>
          <a:bodyPr wrap="none" rtlCol="0">
            <a:spAutoFit/>
          </a:bodyPr>
          <a:lstStyle/>
          <a:p>
            <a:r>
              <a:rPr lang="en-AU" sz="800" dirty="0"/>
              <a:t>8083</a:t>
            </a:r>
          </a:p>
        </p:txBody>
      </p:sp>
      <p:sp>
        <p:nvSpPr>
          <p:cNvPr id="1036" name="TextBox 1035"/>
          <p:cNvSpPr txBox="1"/>
          <p:nvPr/>
        </p:nvSpPr>
        <p:spPr>
          <a:xfrm>
            <a:off x="3725084" y="2429485"/>
            <a:ext cx="389850" cy="215444"/>
          </a:xfrm>
          <a:prstGeom prst="rect">
            <a:avLst/>
          </a:prstGeom>
          <a:noFill/>
        </p:spPr>
        <p:txBody>
          <a:bodyPr wrap="square" rtlCol="0">
            <a:spAutoFit/>
          </a:bodyPr>
          <a:lstStyle/>
          <a:p>
            <a:r>
              <a:rPr lang="en-AU" sz="800" dirty="0"/>
              <a:t>8083</a:t>
            </a:r>
          </a:p>
        </p:txBody>
      </p:sp>
      <p:cxnSp>
        <p:nvCxnSpPr>
          <p:cNvPr id="1038" name="Straight Arrow Connector 1037"/>
          <p:cNvCxnSpPr>
            <a:stCxn id="473" idx="3"/>
            <a:endCxn id="976" idx="1"/>
          </p:cNvCxnSpPr>
          <p:nvPr/>
        </p:nvCxnSpPr>
        <p:spPr>
          <a:xfrm>
            <a:off x="2903740" y="3666672"/>
            <a:ext cx="3225489" cy="4582"/>
          </a:xfrm>
          <a:prstGeom prst="straightConnector1">
            <a:avLst/>
          </a:prstGeom>
          <a:ln>
            <a:prstDash val="sysDash"/>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41" name="Straight Arrow Connector 1040"/>
          <p:cNvCxnSpPr>
            <a:stCxn id="458" idx="1"/>
          </p:cNvCxnSpPr>
          <p:nvPr/>
        </p:nvCxnSpPr>
        <p:spPr>
          <a:xfrm flipH="1" flipV="1">
            <a:off x="3548321" y="1353184"/>
            <a:ext cx="351457" cy="2003"/>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1042" name="TextBox 1041"/>
          <p:cNvSpPr txBox="1"/>
          <p:nvPr/>
        </p:nvSpPr>
        <p:spPr>
          <a:xfrm>
            <a:off x="2922819" y="1229403"/>
            <a:ext cx="715260" cy="246221"/>
          </a:xfrm>
          <a:prstGeom prst="rect">
            <a:avLst/>
          </a:prstGeom>
          <a:noFill/>
        </p:spPr>
        <p:txBody>
          <a:bodyPr wrap="none" rtlCol="0">
            <a:spAutoFit/>
          </a:bodyPr>
          <a:lstStyle/>
          <a:p>
            <a:r>
              <a:rPr lang="en-US" sz="1000" dirty="0">
                <a:solidFill>
                  <a:schemeClr val="tx2">
                    <a:lumMod val="75000"/>
                  </a:schemeClr>
                </a:solidFill>
              </a:rPr>
              <a:t>To DR Site</a:t>
            </a:r>
          </a:p>
        </p:txBody>
      </p:sp>
      <p:sp>
        <p:nvSpPr>
          <p:cNvPr id="1043" name="Flowchart: Magnetic Disk 850"/>
          <p:cNvSpPr/>
          <p:nvPr/>
        </p:nvSpPr>
        <p:spPr>
          <a:xfrm>
            <a:off x="5617390" y="4142338"/>
            <a:ext cx="857683" cy="648072"/>
          </a:xfrm>
          <a:prstGeom prst="flowChartMagneticDisk">
            <a:avLst/>
          </a:prstGeom>
          <a:ln/>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en-AU" sz="800" dirty="0">
                <a:solidFill>
                  <a:schemeClr val="tx1"/>
                </a:solidFill>
              </a:rPr>
              <a:t>DR </a:t>
            </a:r>
          </a:p>
          <a:p>
            <a:pPr algn="ctr" fontAlgn="auto">
              <a:spcBef>
                <a:spcPts val="0"/>
              </a:spcBef>
              <a:spcAft>
                <a:spcPts val="0"/>
              </a:spcAft>
              <a:defRPr/>
            </a:pPr>
            <a:r>
              <a:rPr lang="en-AU" sz="800" dirty="0">
                <a:solidFill>
                  <a:schemeClr val="tx1"/>
                </a:solidFill>
              </a:rPr>
              <a:t>Portal DB</a:t>
            </a:r>
            <a:endParaRPr lang="en-US" sz="800" dirty="0">
              <a:solidFill>
                <a:schemeClr val="tx1"/>
              </a:solidFill>
            </a:endParaRPr>
          </a:p>
        </p:txBody>
      </p:sp>
      <p:cxnSp>
        <p:nvCxnSpPr>
          <p:cNvPr id="1045" name="Straight Arrow Connector 1044"/>
          <p:cNvCxnSpPr>
            <a:stCxn id="427" idx="4"/>
            <a:endCxn id="1043" idx="2"/>
          </p:cNvCxnSpPr>
          <p:nvPr/>
        </p:nvCxnSpPr>
        <p:spPr>
          <a:xfrm>
            <a:off x="4793686" y="4459738"/>
            <a:ext cx="823704" cy="66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48" name="TextBox 1047"/>
          <p:cNvSpPr txBox="1"/>
          <p:nvPr/>
        </p:nvSpPr>
        <p:spPr>
          <a:xfrm>
            <a:off x="3187929" y="970433"/>
            <a:ext cx="417102" cy="215444"/>
          </a:xfrm>
          <a:prstGeom prst="rect">
            <a:avLst/>
          </a:prstGeom>
          <a:noFill/>
        </p:spPr>
        <p:txBody>
          <a:bodyPr wrap="none" rtlCol="0">
            <a:spAutoFit/>
          </a:bodyPr>
          <a:lstStyle/>
          <a:p>
            <a:r>
              <a:rPr lang="en-US" sz="800"/>
              <a:t>Users</a:t>
            </a:r>
          </a:p>
        </p:txBody>
      </p:sp>
    </p:spTree>
    <p:extLst>
      <p:ext uri="{BB962C8B-B14F-4D97-AF65-F5344CB8AC3E}">
        <p14:creationId xmlns:p14="http://schemas.microsoft.com/office/powerpoint/2010/main" val="28156640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Tier Map View  – Entity/Data Management at each Tier - Example</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737202305"/>
              </p:ext>
            </p:extLst>
          </p:nvPr>
        </p:nvGraphicFramePr>
        <p:xfrm>
          <a:off x="574300" y="1033405"/>
          <a:ext cx="7927185" cy="3568312"/>
        </p:xfrm>
        <a:graphic>
          <a:graphicData uri="http://schemas.openxmlformats.org/drawingml/2006/table">
            <a:tbl>
              <a:tblPr>
                <a:tableStyleId>{775DCB02-9BB8-47FD-8907-85C794F793BA}</a:tableStyleId>
              </a:tblPr>
              <a:tblGrid>
                <a:gridCol w="1219567">
                  <a:extLst>
                    <a:ext uri="{9D8B030D-6E8A-4147-A177-3AD203B41FA5}">
                      <a16:colId xmlns:a16="http://schemas.microsoft.com/office/drawing/2014/main" val="20000"/>
                    </a:ext>
                  </a:extLst>
                </a:gridCol>
                <a:gridCol w="1415518">
                  <a:extLst>
                    <a:ext uri="{9D8B030D-6E8A-4147-A177-3AD203B41FA5}">
                      <a16:colId xmlns:a16="http://schemas.microsoft.com/office/drawing/2014/main" val="20001"/>
                    </a:ext>
                  </a:extLst>
                </a:gridCol>
                <a:gridCol w="1143388">
                  <a:extLst>
                    <a:ext uri="{9D8B030D-6E8A-4147-A177-3AD203B41FA5}">
                      <a16:colId xmlns:a16="http://schemas.microsoft.com/office/drawing/2014/main" val="20002"/>
                    </a:ext>
                  </a:extLst>
                </a:gridCol>
                <a:gridCol w="2137025">
                  <a:extLst>
                    <a:ext uri="{9D8B030D-6E8A-4147-A177-3AD203B41FA5}">
                      <a16:colId xmlns:a16="http://schemas.microsoft.com/office/drawing/2014/main" val="20003"/>
                    </a:ext>
                  </a:extLst>
                </a:gridCol>
                <a:gridCol w="2011687">
                  <a:extLst>
                    <a:ext uri="{9D8B030D-6E8A-4147-A177-3AD203B41FA5}">
                      <a16:colId xmlns:a16="http://schemas.microsoft.com/office/drawing/2014/main" val="20004"/>
                    </a:ext>
                  </a:extLst>
                </a:gridCol>
              </a:tblGrid>
              <a:tr h="213936">
                <a:tc>
                  <a:txBody>
                    <a:bodyPr/>
                    <a:lstStyle/>
                    <a:p>
                      <a:pPr algn="ctr">
                        <a:spcBef>
                          <a:spcPts val="1200"/>
                        </a:spcBef>
                        <a:spcAft>
                          <a:spcPts val="0"/>
                        </a:spcAft>
                      </a:pPr>
                      <a:r>
                        <a:rPr lang="en-AU" sz="1100" b="1" dirty="0"/>
                        <a:t>Arch Decision</a:t>
                      </a:r>
                      <a:endParaRPr lang="en-US" sz="1100" b="1" dirty="0">
                        <a:latin typeface="Arial"/>
                        <a:ea typeface="Times New Roman"/>
                        <a:cs typeface="Times New Roman"/>
                      </a:endParaRPr>
                    </a:p>
                  </a:txBody>
                  <a:tcPr marL="55721" marR="55721" marT="0" marB="0">
                    <a:solidFill>
                      <a:srgbClr val="F9A235"/>
                    </a:solidFill>
                  </a:tcPr>
                </a:tc>
                <a:tc>
                  <a:txBody>
                    <a:bodyPr/>
                    <a:lstStyle/>
                    <a:p>
                      <a:pPr algn="ctr">
                        <a:spcBef>
                          <a:spcPts val="1200"/>
                        </a:spcBef>
                        <a:spcAft>
                          <a:spcPts val="0"/>
                        </a:spcAft>
                      </a:pPr>
                      <a:r>
                        <a:rPr lang="en-AU" sz="1100" b="1" dirty="0"/>
                        <a:t>Presentation </a:t>
                      </a:r>
                      <a:endParaRPr lang="en-US" sz="11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a:spcBef>
                          <a:spcPts val="1200"/>
                        </a:spcBef>
                        <a:spcAft>
                          <a:spcPts val="0"/>
                        </a:spcAft>
                      </a:pPr>
                      <a:r>
                        <a:rPr lang="en-AU" sz="1100" b="1" dirty="0"/>
                        <a:t>Application </a:t>
                      </a:r>
                      <a:endParaRPr lang="en-US" sz="11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a:spcBef>
                          <a:spcPts val="1200"/>
                        </a:spcBef>
                        <a:spcAft>
                          <a:spcPts val="0"/>
                        </a:spcAft>
                      </a:pPr>
                      <a:r>
                        <a:rPr lang="en-AU" sz="1100" b="1" dirty="0"/>
                        <a:t>Domain/Integration </a:t>
                      </a:r>
                      <a:endParaRPr lang="en-US" sz="11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a:spcBef>
                          <a:spcPts val="1200"/>
                        </a:spcBef>
                        <a:spcAft>
                          <a:spcPts val="0"/>
                        </a:spcAft>
                      </a:pPr>
                      <a:r>
                        <a:rPr lang="en-AU" sz="1100" b="1" dirty="0"/>
                        <a:t>Resource </a:t>
                      </a:r>
                      <a:endParaRPr lang="en-US" sz="1100" b="1" dirty="0">
                        <a:latin typeface="Arial"/>
                        <a:ea typeface="Times New Roman"/>
                        <a:cs typeface="Times New Roman"/>
                      </a:endParaRPr>
                    </a:p>
                  </a:txBody>
                  <a:tcPr marL="55721" marR="55721" marT="0" marB="0">
                    <a:solidFill>
                      <a:schemeClr val="accent1">
                        <a:lumMod val="40000"/>
                        <a:lumOff val="60000"/>
                      </a:schemeClr>
                    </a:solidFill>
                  </a:tcPr>
                </a:tc>
                <a:extLst>
                  <a:ext uri="{0D108BD9-81ED-4DB2-BD59-A6C34878D82A}">
                    <a16:rowId xmlns:a16="http://schemas.microsoft.com/office/drawing/2014/main" val="10000"/>
                  </a:ext>
                </a:extLst>
              </a:tr>
              <a:tr h="421991">
                <a:tc>
                  <a:txBody>
                    <a:bodyPr/>
                    <a:lstStyle/>
                    <a:p>
                      <a:pPr>
                        <a:spcBef>
                          <a:spcPts val="1200"/>
                        </a:spcBef>
                        <a:spcAft>
                          <a:spcPts val="0"/>
                        </a:spcAft>
                      </a:pPr>
                      <a:r>
                        <a:rPr lang="en-AU" sz="1100" dirty="0"/>
                        <a:t>Data</a:t>
                      </a:r>
                      <a:r>
                        <a:rPr lang="en-AU" sz="1100" baseline="0" dirty="0"/>
                        <a:t> </a:t>
                      </a:r>
                      <a:r>
                        <a:rPr lang="en-AU" sz="1100" dirty="0"/>
                        <a:t>Structure</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Value objects and JSP helper beans</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AU" sz="1100" dirty="0">
                          <a:latin typeface="+mn-lt"/>
                          <a:ea typeface="+mn-ea"/>
                          <a:cs typeface="+mn-cs"/>
                        </a:rPr>
                        <a:t>XML/JSON</a:t>
                      </a:r>
                      <a:endParaRPr lang="en-AU" sz="11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JEE Entity beans with POJO by-value dependents</a:t>
                      </a:r>
                      <a:endParaRPr lang="en-US" sz="11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SQL primitive types and Oracle BLOBs for images</a:t>
                      </a:r>
                      <a:endParaRPr lang="en-US" sz="1100" dirty="0">
                        <a:solidFill>
                          <a:schemeClr val="tx1"/>
                        </a:solidFill>
                        <a:latin typeface="+mn-lt"/>
                      </a:endParaRPr>
                    </a:p>
                  </a:txBody>
                  <a:tcPr marL="55721" marR="55721" marT="0" marB="0"/>
                </a:tc>
                <a:extLst>
                  <a:ext uri="{0D108BD9-81ED-4DB2-BD59-A6C34878D82A}">
                    <a16:rowId xmlns:a16="http://schemas.microsoft.com/office/drawing/2014/main" val="10001"/>
                  </a:ext>
                </a:extLst>
              </a:tr>
              <a:tr h="489965">
                <a:tc>
                  <a:txBody>
                    <a:bodyPr/>
                    <a:lstStyle/>
                    <a:p>
                      <a:pPr>
                        <a:spcBef>
                          <a:spcPts val="1200"/>
                        </a:spcBef>
                        <a:spcAft>
                          <a:spcPts val="0"/>
                        </a:spcAft>
                      </a:pPr>
                      <a:r>
                        <a:rPr lang="en-AU" sz="1100" dirty="0"/>
                        <a:t>Collection Handling</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Lists of value objects </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AU" sz="1100" dirty="0"/>
                        <a:t>List of XML/JSON Array</a:t>
                      </a:r>
                      <a:endParaRPr lang="en-AU" sz="11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List of Entity Bean keys </a:t>
                      </a:r>
                      <a:endParaRPr lang="en-US" sz="11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Relational tables </a:t>
                      </a:r>
                      <a:endParaRPr lang="en-US" sz="1100" dirty="0">
                        <a:solidFill>
                          <a:schemeClr val="tx1"/>
                        </a:solidFill>
                        <a:latin typeface="+mn-lt"/>
                      </a:endParaRPr>
                    </a:p>
                  </a:txBody>
                  <a:tcPr marL="55721" marR="55721" marT="0" marB="0"/>
                </a:tc>
                <a:extLst>
                  <a:ext uri="{0D108BD9-81ED-4DB2-BD59-A6C34878D82A}">
                    <a16:rowId xmlns:a16="http://schemas.microsoft.com/office/drawing/2014/main" val="10002"/>
                  </a:ext>
                </a:extLst>
              </a:tr>
              <a:tr h="489965">
                <a:tc>
                  <a:txBody>
                    <a:bodyPr/>
                    <a:lstStyle/>
                    <a:p>
                      <a:pPr>
                        <a:spcBef>
                          <a:spcPts val="1200"/>
                        </a:spcBef>
                        <a:spcAft>
                          <a:spcPts val="0"/>
                        </a:spcAft>
                      </a:pPr>
                      <a:r>
                        <a:rPr lang="en-AU" sz="1100" dirty="0"/>
                        <a:t>Query API</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solidFill>
                            <a:schemeClr val="dk1"/>
                          </a:solidFill>
                          <a:latin typeface="+mn-lt"/>
                        </a:rPr>
                        <a:t>JEE</a:t>
                      </a:r>
                      <a:r>
                        <a:rPr lang="en-US" sz="1100" baseline="0" dirty="0">
                          <a:solidFill>
                            <a:schemeClr val="dk1"/>
                          </a:solidFill>
                          <a:latin typeface="+mn-lt"/>
                        </a:rPr>
                        <a:t> and </a:t>
                      </a:r>
                      <a:r>
                        <a:rPr lang="en-US" sz="1100" baseline="0" dirty="0" err="1">
                          <a:solidFill>
                            <a:schemeClr val="dk1"/>
                          </a:solidFill>
                          <a:latin typeface="+mn-lt"/>
                        </a:rPr>
                        <a:t>JQuery</a:t>
                      </a:r>
                      <a:r>
                        <a:rPr lang="en-US" sz="1100" baseline="0" dirty="0">
                          <a:solidFill>
                            <a:schemeClr val="dk1"/>
                          </a:solidFill>
                          <a:latin typeface="+mn-lt"/>
                        </a:rPr>
                        <a:t> calls</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AU" sz="1100" dirty="0"/>
                        <a:t>XPATH (XML Only)</a:t>
                      </a:r>
                      <a:endParaRPr lang="en-AU" sz="11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JEE calls</a:t>
                      </a:r>
                      <a:endParaRPr lang="en-US" sz="11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Relational tables and views for reads, stored procedures for updates </a:t>
                      </a:r>
                      <a:endParaRPr lang="en-US" sz="1100" dirty="0">
                        <a:solidFill>
                          <a:schemeClr val="tx1"/>
                        </a:solidFill>
                        <a:latin typeface="+mn-lt"/>
                      </a:endParaRPr>
                    </a:p>
                  </a:txBody>
                  <a:tcPr marL="55721" marR="55721" marT="0" marB="0"/>
                </a:tc>
                <a:extLst>
                  <a:ext uri="{0D108BD9-81ED-4DB2-BD59-A6C34878D82A}">
                    <a16:rowId xmlns:a16="http://schemas.microsoft.com/office/drawing/2014/main" val="10003"/>
                  </a:ext>
                </a:extLst>
              </a:tr>
              <a:tr h="506772">
                <a:tc>
                  <a:txBody>
                    <a:bodyPr/>
                    <a:lstStyle/>
                    <a:p>
                      <a:pPr>
                        <a:spcBef>
                          <a:spcPts val="1200"/>
                        </a:spcBef>
                        <a:spcAft>
                          <a:spcPts val="0"/>
                        </a:spcAft>
                      </a:pPr>
                      <a:r>
                        <a:rPr lang="en-US" sz="1100" dirty="0"/>
                        <a:t>Navigational API </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No local navigation </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AU" sz="1100" dirty="0">
                          <a:latin typeface="Arial"/>
                          <a:ea typeface="Times New Roman"/>
                          <a:cs typeface="Times New Roman"/>
                        </a:rPr>
                        <a:t>XML  as above</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Embedded by-value dependent objects, otherwise through canned services </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US" sz="1100" dirty="0"/>
                        <a:t>SQL</a:t>
                      </a:r>
                      <a:endParaRPr lang="en-AU" sz="1100" dirty="0">
                        <a:latin typeface="Arial"/>
                        <a:ea typeface="Times New Roman"/>
                        <a:cs typeface="Times New Roman"/>
                      </a:endParaRPr>
                    </a:p>
                  </a:txBody>
                  <a:tcPr marL="55721" marR="55721" marT="0" marB="0"/>
                </a:tc>
                <a:extLst>
                  <a:ext uri="{0D108BD9-81ED-4DB2-BD59-A6C34878D82A}">
                    <a16:rowId xmlns:a16="http://schemas.microsoft.com/office/drawing/2014/main" val="10004"/>
                  </a:ext>
                </a:extLst>
              </a:tr>
              <a:tr h="565392">
                <a:tc>
                  <a:txBody>
                    <a:bodyPr/>
                    <a:lstStyle/>
                    <a:p>
                      <a:pPr>
                        <a:spcBef>
                          <a:spcPts val="1200"/>
                        </a:spcBef>
                        <a:spcAft>
                          <a:spcPts val="0"/>
                        </a:spcAft>
                      </a:pPr>
                      <a:r>
                        <a:rPr lang="en-AU" sz="1100" dirty="0"/>
                        <a:t>Integrity Management</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Local format validation for structured fields, drop-down lists from back-end data sources</a:t>
                      </a:r>
                      <a:endParaRPr lang="en-US" sz="1100" dirty="0">
                        <a:solidFill>
                          <a:schemeClr val="tx1"/>
                        </a:solidFill>
                        <a:latin typeface="+mn-lt"/>
                      </a:endParaRPr>
                    </a:p>
                  </a:txBody>
                  <a:tcPr marL="55721" marR="55721" marT="0" marB="0"/>
                </a:tc>
                <a:tc>
                  <a:txBody>
                    <a:bodyPr/>
                    <a:lstStyle/>
                    <a:p>
                      <a:pPr>
                        <a:spcBef>
                          <a:spcPts val="1200"/>
                        </a:spcBef>
                        <a:spcAft>
                          <a:spcPts val="0"/>
                        </a:spcAft>
                      </a:pPr>
                      <a:r>
                        <a:rPr lang="en-AU" sz="1100" dirty="0"/>
                        <a:t>XSD (XML Only)</a:t>
                      </a:r>
                      <a:endParaRPr lang="en-AU" sz="11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Full integrity checking with some redundancy with resource and client tiers; exception errors with explanation strings </a:t>
                      </a:r>
                      <a:endParaRPr lang="en-US" sz="11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Foreign key and some triggers in database </a:t>
                      </a:r>
                    </a:p>
                    <a:p>
                      <a:pPr>
                        <a:spcBef>
                          <a:spcPts val="1200"/>
                        </a:spcBef>
                        <a:spcAft>
                          <a:spcPts val="0"/>
                        </a:spcAft>
                      </a:pPr>
                      <a:endParaRPr lang="en-AU" sz="1100" dirty="0">
                        <a:latin typeface="Arial"/>
                        <a:ea typeface="Times New Roman"/>
                        <a:cs typeface="Times New Roman"/>
                      </a:endParaRPr>
                    </a:p>
                  </a:txBody>
                  <a:tcPr marL="55721" marR="55721" marT="0" marB="0"/>
                </a:tc>
                <a:extLst>
                  <a:ext uri="{0D108BD9-81ED-4DB2-BD59-A6C34878D82A}">
                    <a16:rowId xmlns:a16="http://schemas.microsoft.com/office/drawing/2014/main" val="10005"/>
                  </a:ext>
                </a:extLst>
              </a:tr>
              <a:tr h="762168">
                <a:tc>
                  <a:txBody>
                    <a:bodyPr/>
                    <a:lstStyle/>
                    <a:p>
                      <a:pPr>
                        <a:spcBef>
                          <a:spcPts val="1200"/>
                        </a:spcBef>
                        <a:spcAft>
                          <a:spcPts val="0"/>
                        </a:spcAft>
                      </a:pPr>
                      <a:r>
                        <a:rPr lang="en-AU" sz="1100" dirty="0"/>
                        <a:t>Transaction Control</a:t>
                      </a:r>
                      <a:endParaRPr lang="en-US" sz="1100" b="1" dirty="0">
                        <a:latin typeface="Arial"/>
                        <a:ea typeface="Times New Roman"/>
                        <a:cs typeface="Times New Roman"/>
                      </a:endParaRPr>
                    </a:p>
                  </a:txBody>
                  <a:tcPr marL="55721" marR="55721" marT="0" marB="0">
                    <a:solidFill>
                      <a:schemeClr val="accent2">
                        <a:lumMod val="40000"/>
                        <a:lumOff val="60000"/>
                      </a:schemeClr>
                    </a:solidFill>
                  </a:tcPr>
                </a:tc>
                <a:tc>
                  <a:txBody>
                    <a:bodyPr/>
                    <a:lstStyle/>
                    <a:p>
                      <a:pPr>
                        <a:spcBef>
                          <a:spcPts val="1200"/>
                        </a:spcBef>
                        <a:spcAft>
                          <a:spcPts val="0"/>
                        </a:spcAft>
                      </a:pPr>
                      <a:r>
                        <a:rPr lang="en-AU" sz="1100" dirty="0"/>
                        <a:t>None</a:t>
                      </a:r>
                      <a:endParaRPr lang="en-AU" sz="1100" dirty="0">
                        <a:latin typeface="Arial"/>
                        <a:ea typeface="Times New Roman"/>
                        <a:cs typeface="Times New Roman"/>
                      </a:endParaRPr>
                    </a:p>
                  </a:txBody>
                  <a:tcPr marL="55721" marR="55721" marT="0" marB="0"/>
                </a:tc>
                <a:tc>
                  <a:txBody>
                    <a:bodyPr/>
                    <a:lstStyle/>
                    <a:p>
                      <a:pPr>
                        <a:spcBef>
                          <a:spcPts val="1200"/>
                        </a:spcBef>
                        <a:spcAft>
                          <a:spcPts val="0"/>
                        </a:spcAft>
                      </a:pPr>
                      <a:r>
                        <a:rPr lang="en-AU" sz="1100" dirty="0"/>
                        <a:t>XML -</a:t>
                      </a:r>
                      <a:r>
                        <a:rPr lang="en-AU" sz="1100" baseline="0" dirty="0"/>
                        <a:t> </a:t>
                      </a:r>
                      <a:r>
                        <a:rPr lang="en-AU" sz="1100" dirty="0"/>
                        <a:t>WS Atomic Transactions</a:t>
                      </a:r>
                    </a:p>
                    <a:p>
                      <a:pPr>
                        <a:spcBef>
                          <a:spcPts val="1200"/>
                        </a:spcBef>
                        <a:spcAft>
                          <a:spcPts val="0"/>
                        </a:spcAft>
                      </a:pPr>
                      <a:r>
                        <a:rPr lang="en-AU" sz="1100" dirty="0"/>
                        <a:t>JSON None</a:t>
                      </a:r>
                      <a:endParaRPr lang="en-AU" sz="11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For each method invocations using EJB mechanisms </a:t>
                      </a:r>
                      <a:endParaRPr lang="en-US" sz="11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100" dirty="0"/>
                        <a:t>Transaction boundaries managed externally, SQL isolation level of repeatable reads </a:t>
                      </a:r>
                      <a:endParaRPr lang="en-US" sz="1100" dirty="0">
                        <a:solidFill>
                          <a:schemeClr val="tx1"/>
                        </a:solidFill>
                        <a:latin typeface="+mn-lt"/>
                      </a:endParaRPr>
                    </a:p>
                  </a:txBody>
                  <a:tcPr marL="55721" marR="55721" marT="0" marB="0"/>
                </a:tc>
                <a:extLst>
                  <a:ext uri="{0D108BD9-81ED-4DB2-BD59-A6C34878D82A}">
                    <a16:rowId xmlns:a16="http://schemas.microsoft.com/office/drawing/2014/main" val="10006"/>
                  </a:ext>
                </a:extLst>
              </a:tr>
            </a:tbl>
          </a:graphicData>
        </a:graphic>
      </p:graphicFrame>
      <p:sp>
        <p:nvSpPr>
          <p:cNvPr id="3" name="TextBox 2"/>
          <p:cNvSpPr txBox="1"/>
          <p:nvPr/>
        </p:nvSpPr>
        <p:spPr>
          <a:xfrm>
            <a:off x="518458" y="573277"/>
            <a:ext cx="6828536" cy="328423"/>
          </a:xfrm>
          <a:prstGeom prst="rect">
            <a:avLst/>
          </a:prstGeom>
          <a:noFill/>
        </p:spPr>
        <p:txBody>
          <a:bodyPr wrap="none" rtlCol="0">
            <a:spAutoFit/>
          </a:bodyPr>
          <a:lstStyle/>
          <a:p>
            <a:r>
              <a:rPr lang="en-US" dirty="0"/>
              <a:t>Data gets transformed and managed by different technology as it goes up the Tiers</a:t>
            </a:r>
          </a:p>
        </p:txBody>
      </p:sp>
    </p:spTree>
    <p:extLst>
      <p:ext uri="{BB962C8B-B14F-4D97-AF65-F5344CB8AC3E}">
        <p14:creationId xmlns:p14="http://schemas.microsoft.com/office/powerpoint/2010/main" val="9239777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Qualities View – Describe the Solution Tactics - Example</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3254608475"/>
              </p:ext>
            </p:extLst>
          </p:nvPr>
        </p:nvGraphicFramePr>
        <p:xfrm>
          <a:off x="745438" y="1060983"/>
          <a:ext cx="7449347" cy="3639497"/>
        </p:xfrm>
        <a:graphic>
          <a:graphicData uri="http://schemas.openxmlformats.org/drawingml/2006/table">
            <a:tbl>
              <a:tblPr>
                <a:tableStyleId>{775DCB02-9BB8-47FD-8907-85C794F793BA}</a:tableStyleId>
              </a:tblPr>
              <a:tblGrid>
                <a:gridCol w="1066478">
                  <a:extLst>
                    <a:ext uri="{9D8B030D-6E8A-4147-A177-3AD203B41FA5}">
                      <a16:colId xmlns:a16="http://schemas.microsoft.com/office/drawing/2014/main" val="20000"/>
                    </a:ext>
                  </a:extLst>
                </a:gridCol>
                <a:gridCol w="796147">
                  <a:extLst>
                    <a:ext uri="{9D8B030D-6E8A-4147-A177-3AD203B41FA5}">
                      <a16:colId xmlns:a16="http://schemas.microsoft.com/office/drawing/2014/main" val="20001"/>
                    </a:ext>
                  </a:extLst>
                </a:gridCol>
                <a:gridCol w="873105">
                  <a:extLst>
                    <a:ext uri="{9D8B030D-6E8A-4147-A177-3AD203B41FA5}">
                      <a16:colId xmlns:a16="http://schemas.microsoft.com/office/drawing/2014/main" val="20002"/>
                    </a:ext>
                  </a:extLst>
                </a:gridCol>
                <a:gridCol w="1047726">
                  <a:extLst>
                    <a:ext uri="{9D8B030D-6E8A-4147-A177-3AD203B41FA5}">
                      <a16:colId xmlns:a16="http://schemas.microsoft.com/office/drawing/2014/main" val="20003"/>
                    </a:ext>
                  </a:extLst>
                </a:gridCol>
                <a:gridCol w="1105933">
                  <a:extLst>
                    <a:ext uri="{9D8B030D-6E8A-4147-A177-3AD203B41FA5}">
                      <a16:colId xmlns:a16="http://schemas.microsoft.com/office/drawing/2014/main" val="20004"/>
                    </a:ext>
                  </a:extLst>
                </a:gridCol>
                <a:gridCol w="1280554">
                  <a:extLst>
                    <a:ext uri="{9D8B030D-6E8A-4147-A177-3AD203B41FA5}">
                      <a16:colId xmlns:a16="http://schemas.microsoft.com/office/drawing/2014/main" val="20005"/>
                    </a:ext>
                  </a:extLst>
                </a:gridCol>
                <a:gridCol w="1279404">
                  <a:extLst>
                    <a:ext uri="{9D8B030D-6E8A-4147-A177-3AD203B41FA5}">
                      <a16:colId xmlns:a16="http://schemas.microsoft.com/office/drawing/2014/main" val="20006"/>
                    </a:ext>
                  </a:extLst>
                </a:gridCol>
              </a:tblGrid>
              <a:tr h="188732">
                <a:tc>
                  <a:txBody>
                    <a:bodyPr/>
                    <a:lstStyle/>
                    <a:p>
                      <a:pPr algn="ctr">
                        <a:spcBef>
                          <a:spcPts val="1200"/>
                        </a:spcBef>
                        <a:spcAft>
                          <a:spcPts val="0"/>
                        </a:spcAft>
                      </a:pPr>
                      <a:r>
                        <a:rPr lang="en-AU" sz="1000" b="1" dirty="0"/>
                        <a:t>Layers</a:t>
                      </a:r>
                      <a:endParaRPr lang="en-US" sz="1000" b="1" dirty="0">
                        <a:latin typeface="Arial"/>
                        <a:ea typeface="Times New Roman"/>
                        <a:cs typeface="Times New Roman"/>
                      </a:endParaRPr>
                    </a:p>
                  </a:txBody>
                  <a:tcPr marL="55721" marR="55721" marT="0" marB="0">
                    <a:solidFill>
                      <a:schemeClr val="accent3">
                        <a:lumMod val="75000"/>
                      </a:schemeClr>
                    </a:solidFill>
                  </a:tcPr>
                </a:tc>
                <a:tc>
                  <a:txBody>
                    <a:bodyPr/>
                    <a:lstStyle/>
                    <a:p>
                      <a:pPr algn="ctr">
                        <a:spcBef>
                          <a:spcPts val="1200"/>
                        </a:spcBef>
                        <a:spcAft>
                          <a:spcPts val="0"/>
                        </a:spcAft>
                      </a:pPr>
                      <a:r>
                        <a:rPr lang="en-AU" sz="1000" b="1" kern="1200" dirty="0">
                          <a:solidFill>
                            <a:schemeClr val="dk1"/>
                          </a:solidFill>
                          <a:latin typeface="+mn-lt"/>
                          <a:ea typeface="+mn-ea"/>
                          <a:cs typeface="+mn-cs"/>
                        </a:rPr>
                        <a:t>Component</a:t>
                      </a:r>
                      <a:endParaRPr lang="en-US" sz="1000" b="1" kern="1200" dirty="0">
                        <a:solidFill>
                          <a:schemeClr val="dk1"/>
                        </a:solidFill>
                        <a:latin typeface="+mn-lt"/>
                        <a:ea typeface="+mn-ea"/>
                        <a:cs typeface="+mn-cs"/>
                      </a:endParaRPr>
                    </a:p>
                  </a:txBody>
                  <a:tcPr marL="55721" marR="55721" marT="0" marB="0">
                    <a:solidFill>
                      <a:schemeClr val="accent3">
                        <a:lumMod val="75000"/>
                      </a:schemeClr>
                    </a:solidFill>
                  </a:tcPr>
                </a:tc>
                <a:tc>
                  <a:txBody>
                    <a:bodyPr/>
                    <a:lstStyle/>
                    <a:p>
                      <a:pPr algn="ctr">
                        <a:spcBef>
                          <a:spcPts val="1200"/>
                        </a:spcBef>
                        <a:spcAft>
                          <a:spcPts val="0"/>
                        </a:spcAft>
                      </a:pPr>
                      <a:r>
                        <a:rPr lang="en-AU" sz="1000" b="1" dirty="0"/>
                        <a:t>Security</a:t>
                      </a:r>
                      <a:endParaRPr lang="en-US" sz="10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a:spcBef>
                          <a:spcPts val="1200"/>
                        </a:spcBef>
                        <a:spcAft>
                          <a:spcPts val="0"/>
                        </a:spcAft>
                      </a:pPr>
                      <a:r>
                        <a:rPr lang="en-AU" sz="1000" b="1" dirty="0"/>
                        <a:t>Throughput</a:t>
                      </a:r>
                      <a:endParaRPr lang="en-US" sz="10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a:spcBef>
                          <a:spcPts val="1200"/>
                        </a:spcBef>
                        <a:spcAft>
                          <a:spcPts val="0"/>
                        </a:spcAft>
                      </a:pPr>
                      <a:r>
                        <a:rPr lang="en-US" sz="1000" b="1" dirty="0"/>
                        <a:t>Scalability</a:t>
                      </a:r>
                      <a:endParaRPr lang="en-US" sz="1000" b="1" dirty="0">
                        <a:latin typeface="Arial"/>
                        <a:ea typeface="Times New Roman"/>
                        <a:cs typeface="Times New Roman"/>
                      </a:endParaRPr>
                    </a:p>
                  </a:txBody>
                  <a:tcPr marL="55721" marR="55721" marT="0" marB="0">
                    <a:solidFill>
                      <a:schemeClr val="accent1">
                        <a:lumMod val="40000"/>
                        <a:lumOff val="60000"/>
                      </a:schemeClr>
                    </a:solidFill>
                  </a:tcPr>
                </a:tc>
                <a:tc>
                  <a:txBody>
                    <a:bodyPr/>
                    <a:lstStyle/>
                    <a:p>
                      <a:pPr algn="ctr" eaLnBrk="0" hangingPunct="0">
                        <a:tabLst>
                          <a:tab pos="6417009" algn="r"/>
                        </a:tabLst>
                        <a:defRPr/>
                      </a:pPr>
                      <a:r>
                        <a:rPr lang="en-US" sz="1000" b="1" dirty="0"/>
                        <a:t>Reliability</a:t>
                      </a:r>
                    </a:p>
                    <a:p>
                      <a:pPr algn="ctr" eaLnBrk="0" hangingPunct="0">
                        <a:tabLst>
                          <a:tab pos="6417009" algn="r"/>
                        </a:tabLst>
                        <a:defRPr/>
                      </a:pPr>
                      <a:r>
                        <a:rPr lang="en-US" sz="1000" b="1" dirty="0"/>
                        <a:t>Availability</a:t>
                      </a:r>
                    </a:p>
                  </a:txBody>
                  <a:tcPr marL="55721" marR="55721" marT="0" marB="0">
                    <a:solidFill>
                      <a:schemeClr val="accent1">
                        <a:lumMod val="40000"/>
                        <a:lumOff val="60000"/>
                      </a:schemeClr>
                    </a:solidFill>
                  </a:tcPr>
                </a:tc>
                <a:tc>
                  <a:txBody>
                    <a:bodyPr/>
                    <a:lstStyle/>
                    <a:p>
                      <a:pPr marL="0" marR="0" indent="0" algn="ctr" defTabSz="514214" rtl="0" eaLnBrk="1" fontAlgn="auto" latinLnBrk="0" hangingPunct="1">
                        <a:lnSpc>
                          <a:spcPct val="100000"/>
                        </a:lnSpc>
                        <a:spcBef>
                          <a:spcPts val="1200"/>
                        </a:spcBef>
                        <a:spcAft>
                          <a:spcPts val="0"/>
                        </a:spcAft>
                        <a:buClrTx/>
                        <a:buSzTx/>
                        <a:buFontTx/>
                        <a:buNone/>
                        <a:tabLst/>
                        <a:defRPr/>
                      </a:pPr>
                      <a:r>
                        <a:rPr lang="en-US" sz="1000" b="1" dirty="0"/>
                        <a:t>Manageability</a:t>
                      </a:r>
                    </a:p>
                    <a:p>
                      <a:pPr algn="ctr">
                        <a:spcBef>
                          <a:spcPts val="1200"/>
                        </a:spcBef>
                        <a:spcAft>
                          <a:spcPts val="0"/>
                        </a:spcAft>
                      </a:pPr>
                      <a:endParaRPr lang="en-US" sz="1000" b="1" dirty="0">
                        <a:latin typeface="Arial"/>
                        <a:ea typeface="Times New Roman"/>
                        <a:cs typeface="Times New Roman"/>
                      </a:endParaRPr>
                    </a:p>
                  </a:txBody>
                  <a:tcPr marL="55721" marR="55721" marT="0" marB="0">
                    <a:solidFill>
                      <a:schemeClr val="accent1">
                        <a:lumMod val="40000"/>
                        <a:lumOff val="60000"/>
                      </a:schemeClr>
                    </a:solidFill>
                  </a:tcPr>
                </a:tc>
                <a:extLst>
                  <a:ext uri="{0D108BD9-81ED-4DB2-BD59-A6C34878D82A}">
                    <a16:rowId xmlns:a16="http://schemas.microsoft.com/office/drawing/2014/main" val="10000"/>
                  </a:ext>
                </a:extLst>
              </a:tr>
              <a:tr h="718616">
                <a:tc>
                  <a:txBody>
                    <a:bodyPr/>
                    <a:lstStyle/>
                    <a:p>
                      <a:pPr>
                        <a:spcBef>
                          <a:spcPts val="1200"/>
                        </a:spcBef>
                        <a:spcAft>
                          <a:spcPts val="0"/>
                        </a:spcAft>
                      </a:pPr>
                      <a:r>
                        <a:rPr lang="en-US" sz="1000" b="1" dirty="0">
                          <a:latin typeface="Arial"/>
                          <a:ea typeface="Times New Roman"/>
                          <a:cs typeface="Times New Roman"/>
                        </a:rPr>
                        <a:t>Software</a:t>
                      </a: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Order Web Page </a:t>
                      </a:r>
                      <a:br>
                        <a:rPr lang="en-US" sz="1000" dirty="0">
                          <a:solidFill>
                            <a:schemeClr val="tx1"/>
                          </a:solidFill>
                          <a:latin typeface="+mn-lt"/>
                        </a:rPr>
                      </a:br>
                      <a:r>
                        <a:rPr lang="en-US" sz="1000" dirty="0">
                          <a:solidFill>
                            <a:schemeClr val="tx1"/>
                          </a:solidFill>
                          <a:latin typeface="+mn-lt"/>
                        </a:rPr>
                        <a:t>(Java, JSP)</a:t>
                      </a:r>
                    </a:p>
                  </a:txBody>
                  <a:tcPr marL="55721" marR="55721" marT="0" marB="0"/>
                </a:tc>
                <a:tc>
                  <a:txBody>
                    <a:bodyPr/>
                    <a:lstStyle/>
                    <a:p>
                      <a:pPr marL="0" marR="0" indent="0" algn="l" defTabSz="514214" rtl="0" eaLnBrk="1" fontAlgn="auto" latinLnBrk="0" hangingPunct="1">
                        <a:lnSpc>
                          <a:spcPct val="100000"/>
                        </a:lnSpc>
                        <a:spcBef>
                          <a:spcPts val="1200"/>
                        </a:spcBef>
                        <a:spcAft>
                          <a:spcPts val="0"/>
                        </a:spcAft>
                        <a:buClrTx/>
                        <a:buSzTx/>
                        <a:buFontTx/>
                        <a:buNone/>
                        <a:tabLst/>
                        <a:defRPr/>
                      </a:pPr>
                      <a:r>
                        <a:rPr lang="en-US" sz="1000" dirty="0"/>
                        <a:t>UID &amp; Password</a:t>
                      </a:r>
                    </a:p>
                    <a:p>
                      <a:pPr>
                        <a:spcBef>
                          <a:spcPts val="1200"/>
                        </a:spcBef>
                        <a:spcAft>
                          <a:spcPts val="0"/>
                        </a:spcAft>
                      </a:pPr>
                      <a:endParaRPr lang="en-AU" sz="10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Minimal session state, Lazy Finish</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Separable Order System interface</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eaLnBrk="0" hangingPunct="0">
                        <a:tabLst>
                          <a:tab pos="6417009" algn="r"/>
                        </a:tabLst>
                        <a:defRPr/>
                      </a:pPr>
                      <a:r>
                        <a:rPr lang="en-US" sz="1000" dirty="0"/>
                        <a:t>Replicated Session,</a:t>
                      </a:r>
                    </a:p>
                    <a:p>
                      <a:pPr eaLnBrk="0" hangingPunct="0">
                        <a:tabLst>
                          <a:tab pos="6417009" algn="r"/>
                        </a:tabLst>
                        <a:defRPr/>
                      </a:pPr>
                      <a:r>
                        <a:rPr lang="en-US" sz="1000" dirty="0"/>
                        <a:t>Loosely coupled functions</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Common LDAP User records</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extLst>
                  <a:ext uri="{0D108BD9-81ED-4DB2-BD59-A6C34878D82A}">
                    <a16:rowId xmlns:a16="http://schemas.microsoft.com/office/drawing/2014/main" val="10001"/>
                  </a:ext>
                </a:extLst>
              </a:tr>
              <a:tr h="721582">
                <a:tc>
                  <a:txBody>
                    <a:bodyPr/>
                    <a:lstStyle/>
                    <a:p>
                      <a:pPr>
                        <a:spcBef>
                          <a:spcPts val="1200"/>
                        </a:spcBef>
                        <a:spcAft>
                          <a:spcPts val="0"/>
                        </a:spcAft>
                      </a:pPr>
                      <a:r>
                        <a:rPr lang="en-US" sz="1000" b="1" dirty="0">
                          <a:latin typeface="Arial"/>
                          <a:ea typeface="Times New Roman"/>
                          <a:cs typeface="Times New Roman"/>
                        </a:rPr>
                        <a:t>Software Platform</a:t>
                      </a: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Apache Tomcat</a:t>
                      </a:r>
                    </a:p>
                  </a:txBody>
                  <a:tcPr marL="55721" marR="55721" marT="0" marB="0"/>
                </a:tc>
                <a:tc>
                  <a:txBody>
                    <a:bodyPr/>
                    <a:lstStyle/>
                    <a:p>
                      <a:pPr marL="0" marR="0" indent="0" algn="l" defTabSz="514214" rtl="0" eaLnBrk="1" fontAlgn="auto" latinLnBrk="0" hangingPunct="1">
                        <a:lnSpc>
                          <a:spcPct val="100000"/>
                        </a:lnSpc>
                        <a:spcBef>
                          <a:spcPts val="1200"/>
                        </a:spcBef>
                        <a:spcAft>
                          <a:spcPts val="0"/>
                        </a:spcAft>
                        <a:buClrTx/>
                        <a:buSzTx/>
                        <a:buFontTx/>
                        <a:buNone/>
                        <a:tabLst/>
                        <a:defRPr/>
                      </a:pPr>
                      <a:r>
                        <a:rPr lang="en-US" sz="1000" dirty="0"/>
                        <a:t>SSL, LDAP ACLs,</a:t>
                      </a:r>
                      <a:r>
                        <a:rPr lang="en-US" sz="1000" baseline="0" dirty="0"/>
                        <a:t> </a:t>
                      </a:r>
                      <a:r>
                        <a:rPr lang="en-US" sz="1000" baseline="0" dirty="0" err="1"/>
                        <a:t>Webgate</a:t>
                      </a:r>
                      <a:r>
                        <a:rPr lang="en-US" sz="1000" baseline="0" dirty="0"/>
                        <a:t> Proxy </a:t>
                      </a:r>
                      <a:endParaRPr lang="en-US" sz="1000" dirty="0"/>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Resource pooling</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App Server Clustering</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eaLnBrk="0" hangingPunct="0">
                        <a:tabLst>
                          <a:tab pos="6417009" algn="r"/>
                        </a:tabLst>
                        <a:defRPr/>
                      </a:pPr>
                      <a:r>
                        <a:rPr lang="en-US" sz="1000" dirty="0"/>
                        <a:t>Primary/</a:t>
                      </a:r>
                    </a:p>
                    <a:p>
                      <a:pPr eaLnBrk="0" hangingPunct="0">
                        <a:tabLst>
                          <a:tab pos="6417009" algn="r"/>
                        </a:tabLst>
                        <a:defRPr/>
                      </a:pPr>
                      <a:r>
                        <a:rPr lang="en-US" sz="1000" dirty="0"/>
                        <a:t>Secondary LDAP</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Remote SNMP admin</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extLst>
                  <a:ext uri="{0D108BD9-81ED-4DB2-BD59-A6C34878D82A}">
                    <a16:rowId xmlns:a16="http://schemas.microsoft.com/office/drawing/2014/main" val="10002"/>
                  </a:ext>
                </a:extLst>
              </a:tr>
              <a:tr h="718616">
                <a:tc>
                  <a:txBody>
                    <a:bodyPr/>
                    <a:lstStyle/>
                    <a:p>
                      <a:pPr>
                        <a:spcBef>
                          <a:spcPts val="1200"/>
                        </a:spcBef>
                        <a:spcAft>
                          <a:spcPts val="0"/>
                        </a:spcAft>
                      </a:pPr>
                      <a:r>
                        <a:rPr lang="en-US" sz="1000" b="1" dirty="0">
                          <a:latin typeface="Arial"/>
                          <a:ea typeface="Times New Roman"/>
                          <a:cs typeface="Times New Roman"/>
                        </a:rPr>
                        <a:t>Operating Platform</a:t>
                      </a: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err="1">
                          <a:solidFill>
                            <a:schemeClr val="tx1"/>
                          </a:solidFill>
                          <a:latin typeface="+mn-lt"/>
                        </a:rPr>
                        <a:t>VMWare</a:t>
                      </a:r>
                      <a:r>
                        <a:rPr lang="en-US" sz="1000" dirty="0">
                          <a:solidFill>
                            <a:schemeClr val="tx1"/>
                          </a:solidFill>
                          <a:latin typeface="+mn-lt"/>
                        </a:rPr>
                        <a:t> VM</a:t>
                      </a:r>
                    </a:p>
                  </a:txBody>
                  <a:tcPr marL="55721" marR="55721" marT="0" marB="0"/>
                </a:tc>
                <a:tc>
                  <a:txBody>
                    <a:bodyPr/>
                    <a:lstStyle/>
                    <a:p>
                      <a:pPr eaLnBrk="0" hangingPunct="0">
                        <a:tabLst>
                          <a:tab pos="6417009" algn="r"/>
                        </a:tabLst>
                        <a:defRPr/>
                      </a:pPr>
                      <a:r>
                        <a:rPr lang="en-US" sz="1000" dirty="0"/>
                        <a:t>Restricted user base,</a:t>
                      </a:r>
                    </a:p>
                    <a:p>
                      <a:pPr eaLnBrk="0" hangingPunct="0">
                        <a:tabLst>
                          <a:tab pos="6417009" algn="r"/>
                        </a:tabLst>
                        <a:defRPr/>
                      </a:pPr>
                      <a:r>
                        <a:rPr lang="en-US" sz="1000" dirty="0"/>
                        <a:t>VM isolation</a:t>
                      </a:r>
                      <a:endParaRPr lang="en-AU" sz="1000" dirty="0">
                        <a:latin typeface="Arial"/>
                        <a:ea typeface="Times New Roman"/>
                        <a:cs typeface="Times New Roman"/>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VM Memory</a:t>
                      </a:r>
                      <a:r>
                        <a:rPr lang="en-US" sz="1000" baseline="0" dirty="0">
                          <a:solidFill>
                            <a:schemeClr val="tx1"/>
                          </a:solidFill>
                          <a:latin typeface="+mn-lt"/>
                        </a:rPr>
                        <a:t> On demand</a:t>
                      </a:r>
                      <a:endParaRPr lang="en-US" sz="1000" dirty="0">
                        <a:solidFill>
                          <a:schemeClr val="tx1"/>
                        </a:solidFill>
                        <a:latin typeface="+mn-lt"/>
                      </a:endParaRP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VM Memory</a:t>
                      </a:r>
                      <a:r>
                        <a:rPr lang="en-US" sz="1000" baseline="0" dirty="0">
                          <a:solidFill>
                            <a:schemeClr val="tx1"/>
                          </a:solidFill>
                          <a:latin typeface="+mn-lt"/>
                        </a:rPr>
                        <a:t> On demand, </a:t>
                      </a:r>
                    </a:p>
                    <a:p>
                      <a:pPr marL="0" marR="0" indent="0" algn="l" defTabSz="914400" rtl="0" eaLnBrk="1" fontAlgn="auto" latinLnBrk="0" hangingPunct="1">
                        <a:lnSpc>
                          <a:spcPct val="100000"/>
                        </a:lnSpc>
                        <a:spcBef>
                          <a:spcPts val="1200"/>
                        </a:spcBef>
                        <a:spcAft>
                          <a:spcPts val="0"/>
                        </a:spcAft>
                        <a:buClrTx/>
                        <a:buSzTx/>
                        <a:buFontTx/>
                        <a:buNone/>
                        <a:tabLst/>
                        <a:defRPr/>
                      </a:pPr>
                      <a:r>
                        <a:rPr lang="en-US" sz="1000" baseline="0" dirty="0">
                          <a:solidFill>
                            <a:schemeClr val="tx1"/>
                          </a:solidFill>
                          <a:latin typeface="+mn-lt"/>
                        </a:rPr>
                        <a:t>VM duplication</a:t>
                      </a:r>
                      <a:endParaRPr lang="en-US" sz="1000" dirty="0">
                        <a:solidFill>
                          <a:schemeClr val="tx1"/>
                        </a:solidFill>
                        <a:latin typeface="+mn-lt"/>
                      </a:endParaRP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VM Restart</a:t>
                      </a:r>
                    </a:p>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chemeClr val="tx1"/>
                          </a:solidFill>
                          <a:latin typeface="+mn-lt"/>
                        </a:rPr>
                        <a:t>(Test, pre-prod environments)</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Remote SNMP admin,</a:t>
                      </a:r>
                    </a:p>
                    <a:p>
                      <a:pPr marL="0" marR="0" indent="0" algn="l" defTabSz="914400" rtl="0" eaLnBrk="1" fontAlgn="auto" latinLnBrk="0" hangingPunct="1">
                        <a:lnSpc>
                          <a:spcPct val="100000"/>
                        </a:lnSpc>
                        <a:spcBef>
                          <a:spcPts val="1200"/>
                        </a:spcBef>
                        <a:spcAft>
                          <a:spcPts val="0"/>
                        </a:spcAft>
                        <a:buClrTx/>
                        <a:buSzTx/>
                        <a:buFontTx/>
                        <a:buNone/>
                        <a:tabLst/>
                        <a:defRPr/>
                      </a:pPr>
                      <a:r>
                        <a:rPr lang="en-US" sz="1000" kern="1200" dirty="0">
                          <a:solidFill>
                            <a:schemeClr val="dk1"/>
                          </a:solidFill>
                          <a:latin typeface="+mn-lt"/>
                          <a:ea typeface="+mn-ea"/>
                          <a:cs typeface="+mn-cs"/>
                        </a:rPr>
                        <a:t>VMware </a:t>
                      </a:r>
                      <a:r>
                        <a:rPr lang="en-US" sz="1000" kern="1200" dirty="0" err="1">
                          <a:solidFill>
                            <a:schemeClr val="dk1"/>
                          </a:solidFill>
                          <a:latin typeface="+mn-lt"/>
                          <a:ea typeface="+mn-ea"/>
                          <a:cs typeface="+mn-cs"/>
                        </a:rPr>
                        <a:t>vSphere</a:t>
                      </a:r>
                      <a:r>
                        <a:rPr lang="en-US" sz="1000" kern="1200" dirty="0">
                          <a:solidFill>
                            <a:schemeClr val="dk1"/>
                          </a:solidFill>
                          <a:latin typeface="+mn-lt"/>
                          <a:ea typeface="+mn-ea"/>
                          <a:cs typeface="+mn-cs"/>
                        </a:rPr>
                        <a:t> </a:t>
                      </a:r>
                      <a:r>
                        <a:rPr lang="en-US" sz="1000" kern="1200" dirty="0" err="1">
                          <a:solidFill>
                            <a:schemeClr val="dk1"/>
                          </a:solidFill>
                          <a:latin typeface="+mn-lt"/>
                          <a:ea typeface="+mn-ea"/>
                          <a:cs typeface="+mn-cs"/>
                        </a:rPr>
                        <a:t>vMotion</a:t>
                      </a:r>
                      <a:endParaRPr lang="en-US" sz="1000" dirty="0"/>
                    </a:p>
                  </a:txBody>
                  <a:tcPr marL="55721" marR="55721" marT="0" marB="0"/>
                </a:tc>
                <a:extLst>
                  <a:ext uri="{0D108BD9-81ED-4DB2-BD59-A6C34878D82A}">
                    <a16:rowId xmlns:a16="http://schemas.microsoft.com/office/drawing/2014/main" val="10003"/>
                  </a:ext>
                </a:extLst>
              </a:tr>
              <a:tr h="1023483">
                <a:tc>
                  <a:txBody>
                    <a:bodyPr/>
                    <a:lstStyle/>
                    <a:p>
                      <a:pPr>
                        <a:spcBef>
                          <a:spcPts val="1200"/>
                        </a:spcBef>
                        <a:spcAft>
                          <a:spcPts val="0"/>
                        </a:spcAft>
                      </a:pPr>
                      <a:r>
                        <a:rPr lang="en-US" sz="1000" b="1" dirty="0">
                          <a:latin typeface="Arial"/>
                          <a:ea typeface="Times New Roman"/>
                          <a:cs typeface="Times New Roman"/>
                        </a:rPr>
                        <a:t>Compute</a:t>
                      </a:r>
                      <a:r>
                        <a:rPr lang="en-US" sz="1000" b="1" baseline="0" dirty="0">
                          <a:latin typeface="Arial"/>
                          <a:ea typeface="Times New Roman"/>
                          <a:cs typeface="Times New Roman"/>
                        </a:rPr>
                        <a:t> &amp; </a:t>
                      </a:r>
                      <a:r>
                        <a:rPr lang="en-US" sz="1000" b="1" dirty="0">
                          <a:latin typeface="Arial"/>
                          <a:ea typeface="Times New Roman"/>
                          <a:cs typeface="Times New Roman"/>
                        </a:rPr>
                        <a:t>Network</a:t>
                      </a:r>
                    </a:p>
                  </a:txBody>
                  <a:tcPr marL="55721" marR="55721" marT="0" marB="0">
                    <a:solidFill>
                      <a:schemeClr val="accent2">
                        <a:lumMod val="40000"/>
                        <a:lumOff val="60000"/>
                      </a:schemeClr>
                    </a:solidFill>
                  </a:tcPr>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solidFill>
                            <a:srgbClr val="1A1818"/>
                          </a:solidFill>
                          <a:latin typeface="+mn-lt"/>
                        </a:rPr>
                        <a:t>Cisco UCS</a:t>
                      </a:r>
                    </a:p>
                  </a:txBody>
                  <a:tcPr marL="55721" marR="55721" marT="0" marB="0"/>
                </a:tc>
                <a:tc>
                  <a:txBody>
                    <a:bodyPr/>
                    <a:lstStyle/>
                    <a:p>
                      <a:pPr eaLnBrk="0" hangingPunct="0">
                        <a:tabLst>
                          <a:tab pos="6417009" algn="r"/>
                        </a:tabLst>
                        <a:defRPr/>
                      </a:pPr>
                      <a:r>
                        <a:rPr lang="en-US" sz="1000" dirty="0"/>
                        <a:t>Restricted user base,</a:t>
                      </a:r>
                    </a:p>
                    <a:p>
                      <a:pPr eaLnBrk="0" hangingPunct="0">
                        <a:tabLst>
                          <a:tab pos="6417009" algn="r"/>
                        </a:tabLst>
                        <a:defRPr/>
                      </a:pPr>
                      <a:r>
                        <a:rPr lang="en-US" sz="1000" dirty="0"/>
                        <a:t>physical isolation, firewalls</a:t>
                      </a:r>
                    </a:p>
                  </a:txBody>
                  <a:tcPr marL="55721" marR="55721" marT="0" marB="0"/>
                </a:tc>
                <a:tc>
                  <a:txBody>
                    <a:bodyPr/>
                    <a:lstStyle/>
                    <a:p>
                      <a:pPr eaLnBrk="0" hangingPunct="0">
                        <a:tabLst>
                          <a:tab pos="6417009" algn="r"/>
                        </a:tabLst>
                        <a:defRPr/>
                      </a:pPr>
                      <a:r>
                        <a:rPr lang="en-US" sz="1000" dirty="0"/>
                        <a:t>Load balanced,</a:t>
                      </a:r>
                    </a:p>
                    <a:p>
                      <a:pPr eaLnBrk="0" hangingPunct="0">
                        <a:tabLst>
                          <a:tab pos="6417009" algn="r"/>
                        </a:tabLst>
                        <a:defRPr/>
                      </a:pPr>
                      <a:r>
                        <a:rPr lang="en-US" sz="1000" dirty="0"/>
                        <a:t>dedicated server, multi-processor</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Expandable width, expandable processor</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Clustering, redundant network connections</a:t>
                      </a:r>
                    </a:p>
                  </a:txBody>
                  <a:tcPr marL="55721" marR="55721" marT="0" marB="0"/>
                </a:tc>
                <a:tc>
                  <a:txBody>
                    <a:bodyPr/>
                    <a:lstStyle/>
                    <a:p>
                      <a:pPr marL="0" marR="0" indent="0" algn="l" defTabSz="914400" rtl="0" eaLnBrk="1" fontAlgn="auto" latinLnBrk="0" hangingPunct="1">
                        <a:lnSpc>
                          <a:spcPct val="100000"/>
                        </a:lnSpc>
                        <a:spcBef>
                          <a:spcPts val="1200"/>
                        </a:spcBef>
                        <a:spcAft>
                          <a:spcPts val="0"/>
                        </a:spcAft>
                        <a:buClrTx/>
                        <a:buSzTx/>
                        <a:buFontTx/>
                        <a:buNone/>
                        <a:tabLst/>
                        <a:defRPr/>
                      </a:pPr>
                      <a:r>
                        <a:rPr lang="en-US" sz="1000" dirty="0"/>
                        <a:t>Remote SNMP admin</a:t>
                      </a:r>
                    </a:p>
                    <a:p>
                      <a:pPr marL="0" marR="0" indent="0" algn="l" defTabSz="914400" rtl="0" eaLnBrk="1" fontAlgn="auto" latinLnBrk="0" hangingPunct="1">
                        <a:lnSpc>
                          <a:spcPct val="100000"/>
                        </a:lnSpc>
                        <a:spcBef>
                          <a:spcPts val="1200"/>
                        </a:spcBef>
                        <a:spcAft>
                          <a:spcPts val="0"/>
                        </a:spcAft>
                        <a:buClrTx/>
                        <a:buSzTx/>
                        <a:buFontTx/>
                        <a:buNone/>
                        <a:tabLst/>
                        <a:defRPr/>
                      </a:pPr>
                      <a:endParaRPr lang="en-US" sz="1000" dirty="0">
                        <a:solidFill>
                          <a:schemeClr val="tx1"/>
                        </a:solidFill>
                        <a:latin typeface="+mn-lt"/>
                      </a:endParaRPr>
                    </a:p>
                  </a:txBody>
                  <a:tcPr marL="55721" marR="55721" marT="0" marB="0"/>
                </a:tc>
                <a:extLst>
                  <a:ext uri="{0D108BD9-81ED-4DB2-BD59-A6C34878D82A}">
                    <a16:rowId xmlns:a16="http://schemas.microsoft.com/office/drawing/2014/main" val="10004"/>
                  </a:ext>
                </a:extLst>
              </a:tr>
            </a:tbl>
          </a:graphicData>
        </a:graphic>
      </p:graphicFrame>
      <p:sp>
        <p:nvSpPr>
          <p:cNvPr id="3" name="TextBox 2"/>
          <p:cNvSpPr txBox="1"/>
          <p:nvPr/>
        </p:nvSpPr>
        <p:spPr>
          <a:xfrm>
            <a:off x="745438" y="587066"/>
            <a:ext cx="4534575" cy="328423"/>
          </a:xfrm>
          <a:prstGeom prst="rect">
            <a:avLst/>
          </a:prstGeom>
          <a:noFill/>
        </p:spPr>
        <p:txBody>
          <a:bodyPr wrap="none" rtlCol="0">
            <a:spAutoFit/>
          </a:bodyPr>
          <a:lstStyle/>
          <a:p>
            <a:r>
              <a:rPr lang="en-US" dirty="0"/>
              <a:t>How are the ‘relevant’ qualities achieved at each layer.</a:t>
            </a:r>
          </a:p>
        </p:txBody>
      </p:sp>
    </p:spTree>
    <p:extLst>
      <p:ext uri="{BB962C8B-B14F-4D97-AF65-F5344CB8AC3E}">
        <p14:creationId xmlns:p14="http://schemas.microsoft.com/office/powerpoint/2010/main" val="84049868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Viewpoint Models / Artefacts </a:t>
            </a:r>
          </a:p>
        </p:txBody>
      </p:sp>
      <p:graphicFrame>
        <p:nvGraphicFramePr>
          <p:cNvPr id="4" name="Table Placeholder 3"/>
          <p:cNvGraphicFramePr>
            <a:graphicFrameLocks noGrp="1"/>
          </p:cNvGraphicFramePr>
          <p:nvPr>
            <p:ph type="tbl" idx="4294967295"/>
            <p:extLst>
              <p:ext uri="{D42A27DB-BD31-4B8C-83A1-F6EECF244321}">
                <p14:modId xmlns:p14="http://schemas.microsoft.com/office/powerpoint/2010/main" val="4221896879"/>
              </p:ext>
            </p:extLst>
          </p:nvPr>
        </p:nvGraphicFramePr>
        <p:xfrm>
          <a:off x="500257" y="883239"/>
          <a:ext cx="8036775" cy="3416566"/>
        </p:xfrm>
        <a:graphic>
          <a:graphicData uri="http://schemas.openxmlformats.org/drawingml/2006/table">
            <a:tbl>
              <a:tblPr/>
              <a:tblGrid>
                <a:gridCol w="1290577">
                  <a:extLst>
                    <a:ext uri="{9D8B030D-6E8A-4147-A177-3AD203B41FA5}">
                      <a16:colId xmlns:a16="http://schemas.microsoft.com/office/drawing/2014/main" val="20000"/>
                    </a:ext>
                  </a:extLst>
                </a:gridCol>
                <a:gridCol w="1276452">
                  <a:extLst>
                    <a:ext uri="{9D8B030D-6E8A-4147-A177-3AD203B41FA5}">
                      <a16:colId xmlns:a16="http://schemas.microsoft.com/office/drawing/2014/main" val="20001"/>
                    </a:ext>
                  </a:extLst>
                </a:gridCol>
                <a:gridCol w="5469746">
                  <a:extLst>
                    <a:ext uri="{9D8B030D-6E8A-4147-A177-3AD203B41FA5}">
                      <a16:colId xmlns:a16="http://schemas.microsoft.com/office/drawing/2014/main" val="20002"/>
                    </a:ext>
                  </a:extLst>
                </a:gridCol>
              </a:tblGrid>
              <a:tr h="234554">
                <a:tc>
                  <a:txBody>
                    <a:bodyPr/>
                    <a:lstStyle/>
                    <a:p>
                      <a:pPr marL="0" marR="0">
                        <a:lnSpc>
                          <a:spcPct val="114000"/>
                        </a:lnSpc>
                        <a:spcBef>
                          <a:spcPts val="0"/>
                        </a:spcBef>
                        <a:spcAft>
                          <a:spcPts val="900"/>
                        </a:spcAft>
                      </a:pPr>
                      <a:r>
                        <a:rPr lang="en-AU" sz="1000" b="1" dirty="0">
                          <a:latin typeface="+mn-lt"/>
                          <a:ea typeface="Calibri"/>
                          <a:cs typeface="Times New Roman"/>
                        </a:rPr>
                        <a:t>Layer</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marL="0" marR="0">
                        <a:lnSpc>
                          <a:spcPct val="114000"/>
                        </a:lnSpc>
                        <a:spcBef>
                          <a:spcPts val="0"/>
                        </a:spcBef>
                        <a:spcAft>
                          <a:spcPts val="900"/>
                        </a:spcAft>
                      </a:pPr>
                      <a:r>
                        <a:rPr lang="en-AU" sz="1000" b="1" dirty="0">
                          <a:latin typeface="+mn-lt"/>
                          <a:ea typeface="Calibri"/>
                          <a:cs typeface="Times New Roman"/>
                        </a:rPr>
                        <a:t>View</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marL="0" marR="0" algn="ctr">
                        <a:lnSpc>
                          <a:spcPct val="114000"/>
                        </a:lnSpc>
                        <a:spcBef>
                          <a:spcPts val="0"/>
                        </a:spcBef>
                        <a:spcAft>
                          <a:spcPts val="900"/>
                        </a:spcAft>
                      </a:pPr>
                      <a:r>
                        <a:rPr lang="en-AU" sz="1400" b="1" kern="1200" dirty="0">
                          <a:solidFill>
                            <a:schemeClr val="tx1"/>
                          </a:solidFill>
                          <a:effectLst/>
                          <a:latin typeface="+mn-lt"/>
                          <a:ea typeface="+mn-ea"/>
                          <a:cs typeface="+mn-cs"/>
                        </a:rPr>
                        <a:t>Typical Model/Artefact </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extLst>
                  <a:ext uri="{0D108BD9-81ED-4DB2-BD59-A6C34878D82A}">
                    <a16:rowId xmlns:a16="http://schemas.microsoft.com/office/drawing/2014/main" val="10000"/>
                  </a:ext>
                </a:extLst>
              </a:tr>
              <a:tr h="108702">
                <a:tc gridSpan="2">
                  <a:txBody>
                    <a:bodyPr/>
                    <a:lstStyle/>
                    <a:p>
                      <a:pPr marL="0" marR="0">
                        <a:lnSpc>
                          <a:spcPct val="114000"/>
                        </a:lnSpc>
                        <a:spcBef>
                          <a:spcPts val="0"/>
                        </a:spcBef>
                        <a:spcAft>
                          <a:spcPts val="900"/>
                        </a:spcAft>
                      </a:pPr>
                      <a:r>
                        <a:rPr lang="en-AU" sz="1000" dirty="0">
                          <a:latin typeface="+mn-lt"/>
                          <a:ea typeface="Calibri"/>
                          <a:cs typeface="Times New Roman"/>
                        </a:rPr>
                        <a:t>High Level </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hMerge="1">
                  <a:txBody>
                    <a:bodyPr/>
                    <a:lstStyle/>
                    <a:p>
                      <a:pPr marL="0" marR="0">
                        <a:lnSpc>
                          <a:spcPct val="114000"/>
                        </a:lnSpc>
                        <a:spcBef>
                          <a:spcPts val="0"/>
                        </a:spcBef>
                        <a:spcAft>
                          <a:spcPts val="900"/>
                        </a:spcAft>
                      </a:pP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l">
                        <a:lnSpc>
                          <a:spcPct val="114000"/>
                        </a:lnSpc>
                        <a:spcBef>
                          <a:spcPts val="0"/>
                        </a:spcBef>
                        <a:spcAft>
                          <a:spcPts val="900"/>
                        </a:spcAft>
                      </a:pPr>
                      <a:r>
                        <a:rPr lang="en-AU" sz="1000" b="0" dirty="0">
                          <a:latin typeface="+mn-lt"/>
                          <a:ea typeface="Calibri"/>
                          <a:cs typeface="Times New Roman"/>
                        </a:rPr>
                        <a:t>A functional description</a:t>
                      </a:r>
                      <a:r>
                        <a:rPr lang="en-AU" sz="1000" b="0" baseline="0" dirty="0">
                          <a:latin typeface="+mn-lt"/>
                          <a:ea typeface="Calibri"/>
                          <a:cs typeface="Times New Roman"/>
                        </a:rPr>
                        <a:t> of the application that all stakeholders can appreciate. A custom graphic, system context or UML use case diagram.</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08702">
                <a:tc rowSpan="5">
                  <a:txBody>
                    <a:bodyPr/>
                    <a:lstStyle/>
                    <a:p>
                      <a:pPr marL="0" marR="0">
                        <a:lnSpc>
                          <a:spcPct val="114000"/>
                        </a:lnSpc>
                        <a:spcBef>
                          <a:spcPts val="0"/>
                        </a:spcBef>
                        <a:spcAft>
                          <a:spcPts val="900"/>
                        </a:spcAft>
                      </a:pPr>
                      <a:r>
                        <a:rPr lang="en-AU" sz="1000" dirty="0">
                          <a:latin typeface="+mn-lt"/>
                          <a:ea typeface="Calibri"/>
                          <a:cs typeface="Times New Roman"/>
                        </a:rPr>
                        <a:t>Application </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a:latin typeface="+mn-lt"/>
                          <a:ea typeface="Calibri"/>
                          <a:cs typeface="Times New Roman"/>
                        </a:rPr>
                        <a:t>Structure</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b="0" kern="1200" dirty="0">
                          <a:solidFill>
                            <a:schemeClr val="tx1"/>
                          </a:solidFill>
                          <a:effectLst/>
                          <a:latin typeface="+mn-lt"/>
                          <a:ea typeface="+mn-ea"/>
                          <a:cs typeface="+mn-cs"/>
                        </a:rPr>
                        <a:t>Mainly UML package, Composite Structure</a:t>
                      </a:r>
                      <a:r>
                        <a:rPr lang="en-AU" sz="1000" b="0" kern="1200" baseline="0" dirty="0">
                          <a:solidFill>
                            <a:schemeClr val="tx1"/>
                          </a:solidFill>
                          <a:effectLst/>
                          <a:latin typeface="+mn-lt"/>
                          <a:ea typeface="+mn-ea"/>
                          <a:cs typeface="+mn-cs"/>
                        </a:rPr>
                        <a:t> </a:t>
                      </a:r>
                      <a:r>
                        <a:rPr lang="en-AU" sz="1000" b="0" kern="1200" dirty="0">
                          <a:solidFill>
                            <a:schemeClr val="tx1"/>
                          </a:solidFill>
                          <a:effectLst/>
                          <a:latin typeface="+mn-lt"/>
                          <a:ea typeface="+mn-ea"/>
                          <a:cs typeface="+mn-cs"/>
                        </a:rPr>
                        <a:t>diagrams.</a:t>
                      </a:r>
                      <a:r>
                        <a:rPr lang="en-AU" sz="1000" b="0" dirty="0">
                          <a:effectLst/>
                          <a:latin typeface="+mn-lt"/>
                        </a:rPr>
                        <a:t> UML</a:t>
                      </a:r>
                      <a:r>
                        <a:rPr lang="en-AU" sz="1000" b="0" baseline="0" dirty="0">
                          <a:effectLst/>
                          <a:latin typeface="+mn-lt"/>
                        </a:rPr>
                        <a:t> </a:t>
                      </a:r>
                      <a:r>
                        <a:rPr lang="en-AU" sz="1000" b="0" kern="1200" dirty="0">
                          <a:solidFill>
                            <a:schemeClr val="tx1"/>
                          </a:solidFill>
                          <a:effectLst/>
                          <a:latin typeface="+mn-lt"/>
                          <a:ea typeface="+mn-ea"/>
                          <a:cs typeface="+mn-cs"/>
                        </a:rPr>
                        <a:t>class, object,</a:t>
                      </a:r>
                      <a:r>
                        <a:rPr lang="en-AU" sz="1000" b="0" kern="1200" baseline="0" dirty="0">
                          <a:solidFill>
                            <a:schemeClr val="tx1"/>
                          </a:solidFill>
                          <a:effectLst/>
                          <a:latin typeface="+mn-lt"/>
                          <a:ea typeface="+mn-ea"/>
                          <a:cs typeface="+mn-cs"/>
                        </a:rPr>
                        <a:t> State machine when required.</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42726">
                <a:tc vMerge="1">
                  <a:txBody>
                    <a:bodyPr/>
                    <a:lstStyle/>
                    <a:p>
                      <a:endParaRPr lang="en-AU"/>
                    </a:p>
                  </a:txBody>
                  <a:tcPr/>
                </a:tc>
                <a:tc>
                  <a:txBody>
                    <a:bodyPr/>
                    <a:lstStyle/>
                    <a:p>
                      <a:pPr marL="0" marR="0">
                        <a:lnSpc>
                          <a:spcPct val="114000"/>
                        </a:lnSpc>
                        <a:spcBef>
                          <a:spcPts val="0"/>
                        </a:spcBef>
                        <a:spcAft>
                          <a:spcPts val="900"/>
                        </a:spcAft>
                      </a:pPr>
                      <a:r>
                        <a:rPr lang="en-AU" sz="1000" dirty="0">
                          <a:latin typeface="+mn-lt"/>
                          <a:ea typeface="Calibri"/>
                          <a:cs typeface="Times New Roman"/>
                        </a:rPr>
                        <a:t>Configuration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b="0" kern="1200" dirty="0">
                          <a:solidFill>
                            <a:schemeClr val="tx1"/>
                          </a:solidFill>
                          <a:effectLst/>
                          <a:latin typeface="+mn-lt"/>
                          <a:ea typeface="+mn-ea"/>
                          <a:cs typeface="+mn-cs"/>
                        </a:rPr>
                        <a:t>UML component or deployment diagrams. Component diagrams can be overlaid on deployment diagrams. Include</a:t>
                      </a:r>
                      <a:r>
                        <a:rPr lang="en-AU" sz="1000" b="0" kern="1200" baseline="0" dirty="0">
                          <a:solidFill>
                            <a:schemeClr val="tx1"/>
                          </a:solidFill>
                          <a:effectLst/>
                          <a:latin typeface="+mn-lt"/>
                          <a:ea typeface="+mn-ea"/>
                          <a:cs typeface="+mn-cs"/>
                        </a:rPr>
                        <a:t> Interfaces and Ports.</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42726">
                <a:tc vMerge="1">
                  <a:txBody>
                    <a:bodyPr/>
                    <a:lstStyle/>
                    <a:p>
                      <a:endParaRPr lang="en-AU"/>
                    </a:p>
                  </a:txBody>
                  <a:tcPr/>
                </a:tc>
                <a:tc>
                  <a:txBody>
                    <a:bodyPr/>
                    <a:lstStyle/>
                    <a:p>
                      <a:pPr marL="0" marR="0">
                        <a:lnSpc>
                          <a:spcPct val="114000"/>
                        </a:lnSpc>
                        <a:spcBef>
                          <a:spcPts val="0"/>
                        </a:spcBef>
                        <a:spcAft>
                          <a:spcPts val="900"/>
                        </a:spcAft>
                      </a:pPr>
                      <a:r>
                        <a:rPr lang="en-AU" sz="1000" dirty="0">
                          <a:latin typeface="+mn-lt"/>
                          <a:ea typeface="Calibri"/>
                          <a:cs typeface="Times New Roman"/>
                        </a:rPr>
                        <a:t>Behaviour</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kern="1200" dirty="0">
                          <a:solidFill>
                            <a:schemeClr val="tx1"/>
                          </a:solidFill>
                          <a:effectLst/>
                          <a:latin typeface="+mn-lt"/>
                          <a:ea typeface="+mn-ea"/>
                          <a:cs typeface="+mn-cs"/>
                        </a:rPr>
                        <a:t>Patterns, Process diagrams, BPM models, Tier Map. </a:t>
                      </a:r>
                      <a:br>
                        <a:rPr lang="en-AU" sz="1000" kern="1200" dirty="0">
                          <a:solidFill>
                            <a:schemeClr val="tx1"/>
                          </a:solidFill>
                          <a:effectLst/>
                          <a:latin typeface="+mn-lt"/>
                          <a:ea typeface="+mn-ea"/>
                          <a:cs typeface="+mn-cs"/>
                        </a:rPr>
                      </a:br>
                      <a:r>
                        <a:rPr lang="en-AU" sz="1000" kern="1200" dirty="0">
                          <a:solidFill>
                            <a:schemeClr val="tx1"/>
                          </a:solidFill>
                          <a:effectLst/>
                          <a:latin typeface="+mn-lt"/>
                          <a:ea typeface="+mn-ea"/>
                          <a:cs typeface="+mn-cs"/>
                        </a:rPr>
                        <a:t>UML Sequence, Activity, Communication and Interaction Diagrams.</a:t>
                      </a:r>
                      <a:r>
                        <a:rPr lang="en-AU" sz="1000" dirty="0">
                          <a:effectLst/>
                          <a:latin typeface="+mn-lt"/>
                        </a:rPr>
                        <a:t> </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8804">
                <a:tc vMerge="1">
                  <a:txBody>
                    <a:bodyPr/>
                    <a:lstStyle/>
                    <a:p>
                      <a:endParaRPr lang="en-US"/>
                    </a:p>
                  </a:txBody>
                  <a:tcPr/>
                </a:tc>
                <a:tc>
                  <a:txBody>
                    <a:bodyPr/>
                    <a:lstStyle/>
                    <a:p>
                      <a:pPr marL="0" marR="0">
                        <a:lnSpc>
                          <a:spcPct val="114000"/>
                        </a:lnSpc>
                        <a:spcBef>
                          <a:spcPts val="0"/>
                        </a:spcBef>
                        <a:spcAft>
                          <a:spcPts val="900"/>
                        </a:spcAft>
                      </a:pPr>
                      <a:r>
                        <a:rPr lang="en-AU" sz="1000" dirty="0">
                          <a:latin typeface="+mn-lt"/>
                          <a:ea typeface="Calibri"/>
                          <a:cs typeface="Times New Roman"/>
                        </a:rPr>
                        <a:t>Tier Map </a:t>
                      </a:r>
                      <a:br>
                        <a:rPr lang="en-AU" sz="1000" dirty="0">
                          <a:latin typeface="+mn-lt"/>
                          <a:ea typeface="Calibri"/>
                          <a:cs typeface="Times New Roman"/>
                        </a:rPr>
                      </a:br>
                      <a:r>
                        <a:rPr lang="en-AU" sz="1000" dirty="0">
                          <a:latin typeface="+mn-lt"/>
                          <a:ea typeface="Calibri"/>
                          <a:cs typeface="Times New Roman"/>
                        </a:rPr>
                        <a:t>Data @ Layer</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indent="0" algn="l" defTabSz="514214" rtl="0" eaLnBrk="1" fontAlgn="auto" latinLnBrk="0" hangingPunct="1">
                        <a:lnSpc>
                          <a:spcPct val="114000"/>
                        </a:lnSpc>
                        <a:spcBef>
                          <a:spcPts val="0"/>
                        </a:spcBef>
                        <a:spcAft>
                          <a:spcPts val="900"/>
                        </a:spcAft>
                        <a:buClrTx/>
                        <a:buSzTx/>
                        <a:buFontTx/>
                        <a:buNone/>
                        <a:tabLst/>
                        <a:defRPr/>
                      </a:pPr>
                      <a:r>
                        <a:rPr lang="en-AU" sz="1000" kern="1200" dirty="0">
                          <a:solidFill>
                            <a:schemeClr val="tx1"/>
                          </a:solidFill>
                          <a:effectLst/>
                          <a:latin typeface="+mn-lt"/>
                          <a:ea typeface="+mn-ea"/>
                          <a:cs typeface="+mn-cs"/>
                        </a:rPr>
                        <a:t>Tier Map (Across</a:t>
                      </a:r>
                      <a:r>
                        <a:rPr lang="en-AU" sz="1000" kern="1200" baseline="0" dirty="0">
                          <a:solidFill>
                            <a:schemeClr val="tx1"/>
                          </a:solidFill>
                          <a:effectLst/>
                          <a:latin typeface="+mn-lt"/>
                          <a:ea typeface="+mn-ea"/>
                          <a:cs typeface="+mn-cs"/>
                        </a:rPr>
                        <a:t> Layers)</a:t>
                      </a:r>
                      <a:r>
                        <a:rPr lang="en-AU" sz="1000" kern="1200" dirty="0">
                          <a:solidFill>
                            <a:schemeClr val="tx1"/>
                          </a:solidFill>
                          <a:effectLst/>
                          <a:latin typeface="+mn-lt"/>
                          <a:ea typeface="+mn-ea"/>
                          <a:cs typeface="+mn-cs"/>
                        </a:rPr>
                        <a:t> - Information Model (IA), Domain Object Model, Class/Object</a:t>
                      </a:r>
                      <a:r>
                        <a:rPr lang="en-AU" sz="1000" kern="1200" baseline="0" dirty="0">
                          <a:solidFill>
                            <a:schemeClr val="tx1"/>
                          </a:solidFill>
                          <a:effectLst/>
                          <a:latin typeface="+mn-lt"/>
                          <a:ea typeface="+mn-ea"/>
                          <a:cs typeface="+mn-cs"/>
                        </a:rPr>
                        <a:t> or</a:t>
                      </a:r>
                      <a:r>
                        <a:rPr lang="en-AU" sz="1000" kern="1200" dirty="0">
                          <a:solidFill>
                            <a:schemeClr val="tx1"/>
                          </a:solidFill>
                          <a:effectLst/>
                          <a:latin typeface="+mn-lt"/>
                          <a:ea typeface="+mn-ea"/>
                          <a:cs typeface="+mn-cs"/>
                        </a:rPr>
                        <a:t> ER Models.</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7201">
                <a:tc vMerge="1">
                  <a:txBody>
                    <a:bodyPr/>
                    <a:lstStyle/>
                    <a:p>
                      <a:endParaRPr lang="en-AU"/>
                    </a:p>
                  </a:txBody>
                  <a:tcPr/>
                </a:tc>
                <a:tc>
                  <a:txBody>
                    <a:bodyPr/>
                    <a:lstStyle/>
                    <a:p>
                      <a:pPr marL="0" marR="0">
                        <a:lnSpc>
                          <a:spcPct val="114000"/>
                        </a:lnSpc>
                        <a:spcBef>
                          <a:spcPts val="0"/>
                        </a:spcBef>
                        <a:spcAft>
                          <a:spcPts val="900"/>
                        </a:spcAft>
                      </a:pPr>
                      <a:r>
                        <a:rPr lang="en-AU" sz="1000" dirty="0">
                          <a:latin typeface="+mn-lt"/>
                          <a:ea typeface="Calibri"/>
                          <a:cs typeface="Times New Roman"/>
                        </a:rPr>
                        <a:t>Process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b="0" dirty="0">
                          <a:latin typeface="+mn-lt"/>
                          <a:ea typeface="Calibri"/>
                          <a:cs typeface="Times New Roman"/>
                        </a:rPr>
                        <a:t>UML Object Diagram</a:t>
                      </a:r>
                      <a:r>
                        <a:rPr lang="en-AU" sz="1000" b="0" baseline="0" dirty="0">
                          <a:latin typeface="+mn-lt"/>
                          <a:ea typeface="Calibri"/>
                          <a:cs typeface="Times New Roman"/>
                        </a:rPr>
                        <a:t> with Process Annotation, Sequence, Communication and Timing Diagrams.</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42726">
                <a:tc rowSpan="2">
                  <a:txBody>
                    <a:bodyPr/>
                    <a:lstStyle/>
                    <a:p>
                      <a:pPr marL="0" marR="0">
                        <a:lnSpc>
                          <a:spcPct val="114000"/>
                        </a:lnSpc>
                        <a:spcBef>
                          <a:spcPts val="0"/>
                        </a:spcBef>
                        <a:spcAft>
                          <a:spcPts val="900"/>
                        </a:spcAft>
                      </a:pPr>
                      <a:r>
                        <a:rPr lang="en-AU" sz="1000" dirty="0">
                          <a:latin typeface="+mn-lt"/>
                          <a:ea typeface="Calibri"/>
                          <a:cs typeface="Times New Roman"/>
                        </a:rPr>
                        <a:t>Software Platform</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a:latin typeface="+mn-lt"/>
                          <a:ea typeface="Calibri"/>
                          <a:cs typeface="Times New Roman"/>
                        </a:rPr>
                        <a:t>Incorp</a:t>
                      </a:r>
                      <a:r>
                        <a:rPr lang="en-AU" sz="1000" baseline="0" dirty="0">
                          <a:latin typeface="+mn-lt"/>
                          <a:ea typeface="Calibri"/>
                          <a:cs typeface="Times New Roman"/>
                        </a:rPr>
                        <a:t>orated </a:t>
                      </a:r>
                      <a:r>
                        <a:rPr lang="en-AU" sz="1000" dirty="0">
                          <a:latin typeface="+mn-lt"/>
                          <a:ea typeface="Calibri"/>
                          <a:cs typeface="Times New Roman"/>
                        </a:rPr>
                        <a:t>Mechanisms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kern="1200" dirty="0">
                          <a:solidFill>
                            <a:srgbClr val="1A1818"/>
                          </a:solidFill>
                          <a:effectLst/>
                          <a:latin typeface="+mn-lt"/>
                          <a:ea typeface="+mn-ea"/>
                          <a:cs typeface="+mn-cs"/>
                        </a:rPr>
                        <a:t>UML Component/Interface Diagrams, Reference to APIs,</a:t>
                      </a:r>
                      <a:r>
                        <a:rPr lang="en-AU" sz="1000" kern="1200" baseline="0" dirty="0">
                          <a:solidFill>
                            <a:srgbClr val="1A1818"/>
                          </a:solidFill>
                          <a:effectLst/>
                          <a:latin typeface="+mn-lt"/>
                          <a:ea typeface="+mn-ea"/>
                          <a:cs typeface="+mn-cs"/>
                        </a:rPr>
                        <a:t> </a:t>
                      </a:r>
                      <a:r>
                        <a:rPr lang="en-AU" sz="1000" kern="1200" dirty="0">
                          <a:solidFill>
                            <a:srgbClr val="1A1818"/>
                          </a:solidFill>
                          <a:effectLst/>
                          <a:latin typeface="+mn-lt"/>
                          <a:ea typeface="+mn-ea"/>
                          <a:cs typeface="+mn-cs"/>
                        </a:rPr>
                        <a:t>Specs/Contracts.</a:t>
                      </a:r>
                      <a:endParaRPr lang="en-AU" sz="1000" b="0" dirty="0">
                        <a:solidFill>
                          <a:srgbClr val="1A1818"/>
                        </a:solidFill>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08272">
                <a:tc vMerge="1">
                  <a:txBody>
                    <a:bodyPr/>
                    <a:lstStyle/>
                    <a:p>
                      <a:endParaRPr lang="en-AU"/>
                    </a:p>
                  </a:txBody>
                  <a:tcPr/>
                </a:tc>
                <a:tc>
                  <a:txBody>
                    <a:bodyPr/>
                    <a:lstStyle/>
                    <a:p>
                      <a:pPr marL="0" marR="0">
                        <a:lnSpc>
                          <a:spcPct val="114000"/>
                        </a:lnSpc>
                        <a:spcBef>
                          <a:spcPts val="0"/>
                        </a:spcBef>
                        <a:spcAft>
                          <a:spcPts val="900"/>
                        </a:spcAft>
                      </a:pPr>
                      <a:r>
                        <a:rPr lang="en-AU" sz="1000" dirty="0">
                          <a:latin typeface="+mn-lt"/>
                          <a:ea typeface="Calibri"/>
                          <a:cs typeface="Times New Roman"/>
                        </a:rPr>
                        <a:t>Custom Mechanisms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kern="1200" dirty="0">
                          <a:solidFill>
                            <a:srgbClr val="1A1818"/>
                          </a:solidFill>
                          <a:effectLst/>
                          <a:latin typeface="+mn-lt"/>
                          <a:ea typeface="+mn-ea"/>
                          <a:cs typeface="+mn-cs"/>
                        </a:rPr>
                        <a:t>UML diagrams as for the Application Layer.</a:t>
                      </a:r>
                      <a:r>
                        <a:rPr lang="en-AU" sz="1000" dirty="0">
                          <a:solidFill>
                            <a:srgbClr val="1A1818"/>
                          </a:solidFill>
                          <a:effectLst/>
                          <a:latin typeface="+mn-lt"/>
                        </a:rPr>
                        <a:t> </a:t>
                      </a:r>
                      <a:r>
                        <a:rPr lang="en-AU" sz="1000" kern="1200" dirty="0">
                          <a:solidFill>
                            <a:srgbClr val="1A1818"/>
                          </a:solidFill>
                          <a:effectLst/>
                          <a:latin typeface="+mn-lt"/>
                          <a:ea typeface="+mn-ea"/>
                          <a:cs typeface="+mn-cs"/>
                        </a:rPr>
                        <a:t>UML Interface Diagram Reference to APIs,</a:t>
                      </a:r>
                      <a:r>
                        <a:rPr lang="en-AU" sz="1000" kern="1200" baseline="0" dirty="0">
                          <a:solidFill>
                            <a:srgbClr val="1A1818"/>
                          </a:solidFill>
                          <a:effectLst/>
                          <a:latin typeface="+mn-lt"/>
                          <a:ea typeface="+mn-ea"/>
                          <a:cs typeface="+mn-cs"/>
                        </a:rPr>
                        <a:t> </a:t>
                      </a:r>
                      <a:r>
                        <a:rPr lang="en-AU" sz="1000" kern="1200" dirty="0">
                          <a:solidFill>
                            <a:srgbClr val="1A1818"/>
                          </a:solidFill>
                          <a:effectLst/>
                          <a:latin typeface="+mn-lt"/>
                          <a:ea typeface="+mn-ea"/>
                          <a:cs typeface="+mn-cs"/>
                        </a:rPr>
                        <a:t>Specs/Contracts</a:t>
                      </a:r>
                      <a:endParaRPr lang="en-AU" sz="1000" b="0" kern="1200" dirty="0">
                        <a:solidFill>
                          <a:srgbClr val="1A1818"/>
                        </a:solidFill>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74787">
                <a:tc>
                  <a:txBody>
                    <a:bodyPr/>
                    <a:lstStyle/>
                    <a:p>
                      <a:pPr marL="0" marR="0" indent="0" algn="l" defTabSz="514214" rtl="0" eaLnBrk="1" fontAlgn="auto" latinLnBrk="0" hangingPunct="1">
                        <a:lnSpc>
                          <a:spcPct val="114000"/>
                        </a:lnSpc>
                        <a:spcBef>
                          <a:spcPts val="0"/>
                        </a:spcBef>
                        <a:spcAft>
                          <a:spcPts val="900"/>
                        </a:spcAft>
                        <a:buClrTx/>
                        <a:buSzTx/>
                        <a:buFontTx/>
                        <a:buNone/>
                        <a:tabLst/>
                        <a:defRPr/>
                      </a:pPr>
                      <a:r>
                        <a:rPr lang="en-AU" sz="1000" baseline="0" dirty="0">
                          <a:latin typeface="+mn-lt"/>
                          <a:ea typeface="Calibri"/>
                          <a:cs typeface="Times New Roman"/>
                        </a:rPr>
                        <a:t>Shared </a:t>
                      </a:r>
                      <a:r>
                        <a:rPr lang="en-AU" sz="1000" dirty="0">
                          <a:latin typeface="+mn-lt"/>
                          <a:ea typeface="Calibri"/>
                          <a:cs typeface="Times New Roman"/>
                        </a:rPr>
                        <a:t>Services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indent="0" algn="l" defTabSz="514214" rtl="0" eaLnBrk="1" fontAlgn="auto" latinLnBrk="0" hangingPunct="1">
                        <a:lnSpc>
                          <a:spcPct val="114000"/>
                        </a:lnSpc>
                        <a:spcBef>
                          <a:spcPts val="0"/>
                        </a:spcBef>
                        <a:spcAft>
                          <a:spcPts val="900"/>
                        </a:spcAft>
                        <a:buClrTx/>
                        <a:buSzTx/>
                        <a:buFontTx/>
                        <a:buNone/>
                        <a:tabLst/>
                        <a:defRPr/>
                      </a:pPr>
                      <a:r>
                        <a:rPr lang="en-AU" sz="1000" dirty="0">
                          <a:latin typeface="+mn-lt"/>
                          <a:ea typeface="Calibri"/>
                          <a:cs typeface="Times New Roman"/>
                        </a:rPr>
                        <a:t>Configuration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kern="1200" dirty="0">
                          <a:solidFill>
                            <a:srgbClr val="1A1818"/>
                          </a:solidFill>
                          <a:effectLst/>
                          <a:latin typeface="+mn-lt"/>
                          <a:ea typeface="+mn-ea"/>
                          <a:cs typeface="+mn-cs"/>
                        </a:rPr>
                        <a:t>UML Component Diagram, reference to Services, APIs,</a:t>
                      </a:r>
                      <a:r>
                        <a:rPr lang="en-AU" sz="1000" kern="1200" baseline="0" dirty="0">
                          <a:solidFill>
                            <a:srgbClr val="1A1818"/>
                          </a:solidFill>
                          <a:effectLst/>
                          <a:latin typeface="+mn-lt"/>
                          <a:ea typeface="+mn-ea"/>
                          <a:cs typeface="+mn-cs"/>
                        </a:rPr>
                        <a:t> </a:t>
                      </a:r>
                      <a:r>
                        <a:rPr lang="en-AU" sz="1000" kern="1200" dirty="0">
                          <a:solidFill>
                            <a:srgbClr val="1A1818"/>
                          </a:solidFill>
                          <a:effectLst/>
                          <a:latin typeface="+mn-lt"/>
                          <a:ea typeface="+mn-ea"/>
                          <a:cs typeface="+mn-cs"/>
                        </a:rPr>
                        <a:t>Specs/Contracts</a:t>
                      </a:r>
                      <a:endParaRPr lang="en-AU" sz="1000" b="0" kern="1200" dirty="0">
                        <a:solidFill>
                          <a:srgbClr val="1A1818"/>
                        </a:solidFill>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03016">
                <a:tc>
                  <a:txBody>
                    <a:bodyPr/>
                    <a:lstStyle/>
                    <a:p>
                      <a:pPr marL="0" marR="0" indent="0" algn="l" defTabSz="514214" rtl="0" eaLnBrk="1" fontAlgn="auto" latinLnBrk="0" hangingPunct="1">
                        <a:lnSpc>
                          <a:spcPct val="114000"/>
                        </a:lnSpc>
                        <a:spcBef>
                          <a:spcPts val="0"/>
                        </a:spcBef>
                        <a:spcAft>
                          <a:spcPts val="900"/>
                        </a:spcAft>
                        <a:buClrTx/>
                        <a:buSzTx/>
                        <a:buFontTx/>
                        <a:buNone/>
                        <a:tabLst/>
                        <a:defRPr/>
                      </a:pPr>
                      <a:r>
                        <a:rPr lang="en-AU" sz="1000" dirty="0">
                          <a:latin typeface="+mn-lt"/>
                          <a:ea typeface="Calibri"/>
                          <a:cs typeface="Times New Roman"/>
                        </a:rPr>
                        <a:t>Operating Platform</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a:latin typeface="+mn-lt"/>
                          <a:ea typeface="Calibri"/>
                          <a:cs typeface="Times New Roman"/>
                        </a:rPr>
                        <a:t>Configuration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b="0" dirty="0">
                          <a:solidFill>
                            <a:srgbClr val="1A1818"/>
                          </a:solidFill>
                          <a:latin typeface="+mn-lt"/>
                          <a:ea typeface="Calibri"/>
                          <a:cs typeface="Times New Roman"/>
                        </a:rPr>
                        <a:t>UML</a:t>
                      </a:r>
                      <a:r>
                        <a:rPr lang="en-AU" sz="1000" b="0" baseline="0" dirty="0">
                          <a:solidFill>
                            <a:srgbClr val="1A1818"/>
                          </a:solidFill>
                          <a:latin typeface="+mn-lt"/>
                          <a:ea typeface="Calibri"/>
                          <a:cs typeface="Times New Roman"/>
                        </a:rPr>
                        <a:t> deployment diagram showing nodes and dependencies</a:t>
                      </a:r>
                      <a:endParaRPr lang="en-AU" sz="1000" b="0" dirty="0">
                        <a:solidFill>
                          <a:srgbClr val="1A1818"/>
                        </a:solidFill>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429373">
                <a:tc>
                  <a:txBody>
                    <a:bodyPr/>
                    <a:lstStyle/>
                    <a:p>
                      <a:pPr marL="0" marR="0" indent="0" algn="l" defTabSz="514214" rtl="0" eaLnBrk="1" fontAlgn="auto" latinLnBrk="0" hangingPunct="1">
                        <a:lnSpc>
                          <a:spcPct val="114000"/>
                        </a:lnSpc>
                        <a:spcBef>
                          <a:spcPts val="0"/>
                        </a:spcBef>
                        <a:spcAft>
                          <a:spcPts val="900"/>
                        </a:spcAft>
                        <a:buClrTx/>
                        <a:buSzTx/>
                        <a:buFontTx/>
                        <a:buNone/>
                        <a:tabLst/>
                        <a:defRPr/>
                      </a:pPr>
                      <a:r>
                        <a:rPr lang="en-AU" sz="1000" dirty="0">
                          <a:latin typeface="+mn-lt"/>
                          <a:ea typeface="Calibri"/>
                          <a:cs typeface="Times New Roman"/>
                        </a:rPr>
                        <a:t>Compute &amp;</a:t>
                      </a:r>
                      <a:r>
                        <a:rPr lang="en-AU" sz="1000" baseline="0" dirty="0">
                          <a:latin typeface="+mn-lt"/>
                          <a:ea typeface="Calibri"/>
                          <a:cs typeface="Times New Roman"/>
                        </a:rPr>
                        <a:t> Network</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a:latin typeface="+mn-lt"/>
                          <a:ea typeface="Calibri"/>
                          <a:cs typeface="Times New Roman"/>
                        </a:rPr>
                        <a:t>Configuration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a:txBody>
                    <a:bodyPr/>
                    <a:lstStyle/>
                    <a:p>
                      <a:pPr marL="0" marR="0" algn="l">
                        <a:lnSpc>
                          <a:spcPct val="114000"/>
                        </a:lnSpc>
                        <a:spcBef>
                          <a:spcPts val="0"/>
                        </a:spcBef>
                        <a:spcAft>
                          <a:spcPts val="900"/>
                        </a:spcAft>
                      </a:pPr>
                      <a:r>
                        <a:rPr lang="en-AU" sz="1000" b="0" dirty="0">
                          <a:latin typeface="+mn-lt"/>
                          <a:ea typeface="Calibri"/>
                          <a:cs typeface="Times New Roman"/>
                        </a:rPr>
                        <a:t>Compute and Storage : UML</a:t>
                      </a:r>
                      <a:r>
                        <a:rPr lang="en-AU" sz="1000" b="0" baseline="0" dirty="0">
                          <a:latin typeface="+mn-lt"/>
                          <a:ea typeface="Calibri"/>
                          <a:cs typeface="Times New Roman"/>
                        </a:rPr>
                        <a:t> deployment diagram showing nodes and dependencies.</a:t>
                      </a:r>
                      <a:br>
                        <a:rPr lang="en-AU" sz="1000" b="0" baseline="0" dirty="0">
                          <a:latin typeface="+mn-lt"/>
                          <a:ea typeface="Calibri"/>
                          <a:cs typeface="Times New Roman"/>
                        </a:rPr>
                      </a:br>
                      <a:r>
                        <a:rPr lang="en-AU" sz="1000" b="0" baseline="0" dirty="0">
                          <a:latin typeface="+mn-lt"/>
                          <a:ea typeface="Calibri"/>
                          <a:cs typeface="Times New Roman"/>
                        </a:rPr>
                        <a:t>Network: Diagram (Routers, Load Balancers, Firewalls etc..)</a:t>
                      </a:r>
                      <a:endParaRPr lang="en-AU" sz="1000" b="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178798">
                <a:tc gridSpan="2">
                  <a:txBody>
                    <a:bodyPr/>
                    <a:lstStyle/>
                    <a:p>
                      <a:pPr marL="0" marR="0">
                        <a:lnSpc>
                          <a:spcPct val="114000"/>
                        </a:lnSpc>
                        <a:spcBef>
                          <a:spcPts val="0"/>
                        </a:spcBef>
                        <a:spcAft>
                          <a:spcPts val="900"/>
                        </a:spcAft>
                      </a:pPr>
                      <a:r>
                        <a:rPr lang="en-AU" sz="1000" dirty="0">
                          <a:latin typeface="+mn-lt"/>
                          <a:ea typeface="Calibri"/>
                          <a:cs typeface="Times New Roman"/>
                        </a:rPr>
                        <a:t>Systemic Qualities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lumMod val="40000"/>
                        <a:lumOff val="60000"/>
                      </a:schemeClr>
                    </a:solidFill>
                  </a:tcPr>
                </a:tc>
                <a:tc hMerge="1">
                  <a:txBody>
                    <a:bodyPr/>
                    <a:lstStyle/>
                    <a:p>
                      <a:endParaRPr lang="en-AU"/>
                    </a:p>
                  </a:txBody>
                  <a:tcPr/>
                </a:tc>
                <a:tc>
                  <a:txBody>
                    <a:bodyPr/>
                    <a:lstStyle/>
                    <a:p>
                      <a:pPr marL="0" marR="0" algn="l">
                        <a:lnSpc>
                          <a:spcPct val="114000"/>
                        </a:lnSpc>
                        <a:spcBef>
                          <a:spcPts val="0"/>
                        </a:spcBef>
                        <a:spcAft>
                          <a:spcPts val="900"/>
                        </a:spcAft>
                      </a:pPr>
                      <a:r>
                        <a:rPr lang="en-AU" sz="1000" b="0" dirty="0">
                          <a:solidFill>
                            <a:schemeClr val="tx1"/>
                          </a:solidFill>
                          <a:latin typeface="+mn-lt"/>
                          <a:ea typeface="Calibri"/>
                          <a:cs typeface="Times New Roman"/>
                        </a:rPr>
                        <a:t>Systemic</a:t>
                      </a:r>
                      <a:r>
                        <a:rPr lang="en-AU" sz="1000" b="0" baseline="0" dirty="0">
                          <a:solidFill>
                            <a:schemeClr val="tx1"/>
                          </a:solidFill>
                          <a:latin typeface="+mn-lt"/>
                          <a:ea typeface="Calibri"/>
                          <a:cs typeface="Times New Roman"/>
                        </a:rPr>
                        <a:t> Qualities Decisions / Tactics by Layer </a:t>
                      </a:r>
                      <a:endParaRPr lang="en-AU" sz="1000" b="0" dirty="0">
                        <a:solidFill>
                          <a:schemeClr val="tx1"/>
                        </a:solidFill>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15106941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Views by Stakeholders (subset)</a:t>
            </a:r>
          </a:p>
        </p:txBody>
      </p:sp>
      <p:graphicFrame>
        <p:nvGraphicFramePr>
          <p:cNvPr id="4" name="Table Placeholder 3"/>
          <p:cNvGraphicFramePr>
            <a:graphicFrameLocks noGrp="1"/>
          </p:cNvGraphicFramePr>
          <p:nvPr>
            <p:ph type="tbl" idx="4294967295"/>
            <p:extLst>
              <p:ext uri="{D42A27DB-BD31-4B8C-83A1-F6EECF244321}">
                <p14:modId xmlns:p14="http://schemas.microsoft.com/office/powerpoint/2010/main" val="1141914137"/>
              </p:ext>
            </p:extLst>
          </p:nvPr>
        </p:nvGraphicFramePr>
        <p:xfrm>
          <a:off x="1542232" y="1060557"/>
          <a:ext cx="6303871" cy="2900713"/>
        </p:xfrm>
        <a:graphic>
          <a:graphicData uri="http://schemas.openxmlformats.org/drawingml/2006/table">
            <a:tbl>
              <a:tblPr/>
              <a:tblGrid>
                <a:gridCol w="936218">
                  <a:extLst>
                    <a:ext uri="{9D8B030D-6E8A-4147-A177-3AD203B41FA5}">
                      <a16:colId xmlns:a16="http://schemas.microsoft.com/office/drawing/2014/main" val="20000"/>
                    </a:ext>
                  </a:extLst>
                </a:gridCol>
                <a:gridCol w="764826">
                  <a:extLst>
                    <a:ext uri="{9D8B030D-6E8A-4147-A177-3AD203B41FA5}">
                      <a16:colId xmlns:a16="http://schemas.microsoft.com/office/drawing/2014/main" val="20001"/>
                    </a:ext>
                  </a:extLst>
                </a:gridCol>
                <a:gridCol w="850522">
                  <a:extLst>
                    <a:ext uri="{9D8B030D-6E8A-4147-A177-3AD203B41FA5}">
                      <a16:colId xmlns:a16="http://schemas.microsoft.com/office/drawing/2014/main" val="20002"/>
                    </a:ext>
                  </a:extLst>
                </a:gridCol>
                <a:gridCol w="800492">
                  <a:extLst>
                    <a:ext uri="{9D8B030D-6E8A-4147-A177-3AD203B41FA5}">
                      <a16:colId xmlns:a16="http://schemas.microsoft.com/office/drawing/2014/main" val="20003"/>
                    </a:ext>
                  </a:extLst>
                </a:gridCol>
                <a:gridCol w="850522">
                  <a:extLst>
                    <a:ext uri="{9D8B030D-6E8A-4147-A177-3AD203B41FA5}">
                      <a16:colId xmlns:a16="http://schemas.microsoft.com/office/drawing/2014/main" val="20004"/>
                    </a:ext>
                  </a:extLst>
                </a:gridCol>
                <a:gridCol w="603341">
                  <a:extLst>
                    <a:ext uri="{9D8B030D-6E8A-4147-A177-3AD203B41FA5}">
                      <a16:colId xmlns:a16="http://schemas.microsoft.com/office/drawing/2014/main" val="20005"/>
                    </a:ext>
                  </a:extLst>
                </a:gridCol>
                <a:gridCol w="748975">
                  <a:extLst>
                    <a:ext uri="{9D8B030D-6E8A-4147-A177-3AD203B41FA5}">
                      <a16:colId xmlns:a16="http://schemas.microsoft.com/office/drawing/2014/main" val="20006"/>
                    </a:ext>
                  </a:extLst>
                </a:gridCol>
                <a:gridCol w="748975">
                  <a:extLst>
                    <a:ext uri="{9D8B030D-6E8A-4147-A177-3AD203B41FA5}">
                      <a16:colId xmlns:a16="http://schemas.microsoft.com/office/drawing/2014/main" val="20007"/>
                    </a:ext>
                  </a:extLst>
                </a:gridCol>
              </a:tblGrid>
              <a:tr h="543884">
                <a:tc>
                  <a:txBody>
                    <a:bodyPr/>
                    <a:lstStyle/>
                    <a:p>
                      <a:pPr marL="0" marR="0">
                        <a:lnSpc>
                          <a:spcPct val="114000"/>
                        </a:lnSpc>
                        <a:spcBef>
                          <a:spcPts val="0"/>
                        </a:spcBef>
                        <a:spcAft>
                          <a:spcPts val="900"/>
                        </a:spcAft>
                      </a:pPr>
                      <a:r>
                        <a:rPr lang="en-AU" sz="1000" b="1">
                          <a:latin typeface="+mn-lt"/>
                          <a:ea typeface="Calibri"/>
                          <a:cs typeface="Times New Roman"/>
                        </a:rPr>
                        <a:t>Layer</a:t>
                      </a: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marL="0" marR="0">
                        <a:lnSpc>
                          <a:spcPct val="114000"/>
                        </a:lnSpc>
                        <a:spcBef>
                          <a:spcPts val="0"/>
                        </a:spcBef>
                        <a:spcAft>
                          <a:spcPts val="900"/>
                        </a:spcAft>
                      </a:pPr>
                      <a:r>
                        <a:rPr lang="en-AU" sz="1000" b="1" dirty="0">
                          <a:latin typeface="+mn-lt"/>
                          <a:ea typeface="Calibri"/>
                          <a:cs typeface="Times New Roman"/>
                        </a:rPr>
                        <a:t>View</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60000"/>
                        <a:lumOff val="40000"/>
                      </a:schemeClr>
                    </a:solidFill>
                  </a:tcPr>
                </a:tc>
                <a:tc>
                  <a:txBody>
                    <a:bodyPr/>
                    <a:lstStyle/>
                    <a:p>
                      <a:pPr marL="0" marR="0" algn="ctr">
                        <a:lnSpc>
                          <a:spcPct val="114000"/>
                        </a:lnSpc>
                        <a:spcBef>
                          <a:spcPts val="0"/>
                        </a:spcBef>
                        <a:spcAft>
                          <a:spcPts val="900"/>
                        </a:spcAft>
                      </a:pPr>
                      <a:r>
                        <a:rPr lang="en-AU" sz="1000" b="1">
                          <a:latin typeface="+mn-lt"/>
                          <a:ea typeface="Calibri"/>
                          <a:cs typeface="Times New Roman"/>
                        </a:rPr>
                        <a:t>Architect/</a:t>
                      </a:r>
                      <a:br>
                        <a:rPr lang="en-AU" sz="1000" b="1">
                          <a:latin typeface="+mn-lt"/>
                          <a:ea typeface="Calibri"/>
                          <a:cs typeface="Times New Roman"/>
                        </a:rPr>
                      </a:br>
                      <a:r>
                        <a:rPr lang="en-AU" sz="1000" b="1">
                          <a:latin typeface="+mn-lt"/>
                          <a:ea typeface="Calibri"/>
                          <a:cs typeface="Times New Roman"/>
                        </a:rPr>
                        <a:t>Reviewer</a:t>
                      </a: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tc>
                  <a:txBody>
                    <a:bodyPr/>
                    <a:lstStyle/>
                    <a:p>
                      <a:pPr marL="0" marR="0" algn="ctr">
                        <a:lnSpc>
                          <a:spcPct val="114000"/>
                        </a:lnSpc>
                        <a:spcBef>
                          <a:spcPts val="0"/>
                        </a:spcBef>
                        <a:spcAft>
                          <a:spcPts val="900"/>
                        </a:spcAft>
                      </a:pPr>
                      <a:r>
                        <a:rPr lang="en-AU" sz="1000" b="1" dirty="0">
                          <a:latin typeface="+mn-lt"/>
                          <a:ea typeface="Calibri"/>
                          <a:cs typeface="Times New Roman"/>
                        </a:rPr>
                        <a:t>Cost</a:t>
                      </a:r>
                      <a:br>
                        <a:rPr lang="en-AU" sz="1000" b="1" dirty="0">
                          <a:latin typeface="+mn-lt"/>
                          <a:ea typeface="Calibri"/>
                          <a:cs typeface="Times New Roman"/>
                        </a:rPr>
                      </a:br>
                      <a:r>
                        <a:rPr lang="en-AU" sz="1000" b="1" dirty="0">
                          <a:latin typeface="+mn-lt"/>
                          <a:ea typeface="Calibri"/>
                          <a:cs typeface="Times New Roman"/>
                        </a:rPr>
                        <a:t>Reviewer</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tc>
                  <a:txBody>
                    <a:bodyPr/>
                    <a:lstStyle/>
                    <a:p>
                      <a:pPr marL="0" marR="0" algn="ctr">
                        <a:lnSpc>
                          <a:spcPct val="114000"/>
                        </a:lnSpc>
                        <a:spcBef>
                          <a:spcPts val="0"/>
                        </a:spcBef>
                        <a:spcAft>
                          <a:spcPts val="900"/>
                        </a:spcAft>
                      </a:pPr>
                      <a:r>
                        <a:rPr lang="en-AU" sz="1000" b="1">
                          <a:latin typeface="+mn-lt"/>
                          <a:ea typeface="Calibri"/>
                          <a:cs typeface="Times New Roman"/>
                        </a:rPr>
                        <a:t>Designer/ Builder</a:t>
                      </a: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tc>
                  <a:txBody>
                    <a:bodyPr/>
                    <a:lstStyle/>
                    <a:p>
                      <a:pPr marL="0" marR="0" algn="ctr">
                        <a:lnSpc>
                          <a:spcPct val="114000"/>
                        </a:lnSpc>
                        <a:spcBef>
                          <a:spcPts val="0"/>
                        </a:spcBef>
                        <a:spcAft>
                          <a:spcPts val="900"/>
                        </a:spcAft>
                      </a:pPr>
                      <a:r>
                        <a:rPr lang="en-AU" sz="1000" b="1" dirty="0">
                          <a:latin typeface="+mn-lt"/>
                          <a:ea typeface="Calibri"/>
                          <a:cs typeface="Times New Roman"/>
                        </a:rPr>
                        <a:t>Project </a:t>
                      </a:r>
                      <a:r>
                        <a:rPr lang="en-AU" sz="1000" b="1" dirty="0" err="1">
                          <a:latin typeface="+mn-lt"/>
                          <a:ea typeface="Calibri"/>
                          <a:cs typeface="Times New Roman"/>
                        </a:rPr>
                        <a:t>Mngr</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tc>
                  <a:txBody>
                    <a:bodyPr/>
                    <a:lstStyle/>
                    <a:p>
                      <a:pPr marL="0" marR="0" algn="ctr">
                        <a:lnSpc>
                          <a:spcPct val="114000"/>
                        </a:lnSpc>
                        <a:spcBef>
                          <a:spcPts val="0"/>
                        </a:spcBef>
                        <a:spcAft>
                          <a:spcPts val="900"/>
                        </a:spcAft>
                      </a:pPr>
                      <a:r>
                        <a:rPr lang="en-AU" sz="1000" b="1" dirty="0">
                          <a:latin typeface="+mn-lt"/>
                          <a:ea typeface="Calibri"/>
                          <a:cs typeface="Times New Roman"/>
                        </a:rPr>
                        <a:t>Maintainer</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tc>
                  <a:txBody>
                    <a:bodyPr/>
                    <a:lstStyle/>
                    <a:p>
                      <a:pPr marL="0" marR="0" algn="ctr">
                        <a:lnSpc>
                          <a:spcPct val="114000"/>
                        </a:lnSpc>
                        <a:spcBef>
                          <a:spcPts val="0"/>
                        </a:spcBef>
                        <a:spcAft>
                          <a:spcPts val="900"/>
                        </a:spcAft>
                      </a:pPr>
                      <a:r>
                        <a:rPr lang="en-AU" sz="1000" b="1">
                          <a:latin typeface="+mn-lt"/>
                          <a:ea typeface="Calibri"/>
                          <a:cs typeface="Times New Roman"/>
                        </a:rPr>
                        <a:t>Operator/ Installer</a:t>
                      </a: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DB3E2"/>
                    </a:solidFill>
                  </a:tcPr>
                </a:tc>
                <a:extLst>
                  <a:ext uri="{0D108BD9-81ED-4DB2-BD59-A6C34878D82A}">
                    <a16:rowId xmlns:a16="http://schemas.microsoft.com/office/drawing/2014/main" val="10000"/>
                  </a:ext>
                </a:extLst>
              </a:tr>
              <a:tr h="181295">
                <a:tc rowSpan="4">
                  <a:txBody>
                    <a:bodyPr/>
                    <a:lstStyle/>
                    <a:p>
                      <a:pPr marL="0" marR="0">
                        <a:lnSpc>
                          <a:spcPct val="114000"/>
                        </a:lnSpc>
                        <a:spcBef>
                          <a:spcPts val="0"/>
                        </a:spcBef>
                        <a:spcAft>
                          <a:spcPts val="900"/>
                        </a:spcAft>
                      </a:pPr>
                      <a:r>
                        <a:rPr lang="en-AU" sz="1000" dirty="0">
                          <a:latin typeface="+mn-lt"/>
                          <a:ea typeface="Calibri"/>
                          <a:cs typeface="Times New Roman"/>
                        </a:rPr>
                        <a:t>Application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a:latin typeface="+mn-lt"/>
                          <a:ea typeface="Calibri"/>
                          <a:cs typeface="Times New Roman"/>
                        </a:rPr>
                        <a:t>Structure</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81295">
                <a:tc vMerge="1">
                  <a:txBody>
                    <a:bodyPr/>
                    <a:lstStyle/>
                    <a:p>
                      <a:endParaRPr lang="en-AU"/>
                    </a:p>
                  </a:txBody>
                  <a:tcPr/>
                </a:tc>
                <a:tc>
                  <a:txBody>
                    <a:bodyPr/>
                    <a:lstStyle/>
                    <a:p>
                      <a:pPr marL="0" marR="0">
                        <a:lnSpc>
                          <a:spcPct val="114000"/>
                        </a:lnSpc>
                        <a:spcBef>
                          <a:spcPts val="0"/>
                        </a:spcBef>
                        <a:spcAft>
                          <a:spcPts val="900"/>
                        </a:spcAft>
                      </a:pPr>
                      <a:r>
                        <a:rPr lang="en-AU" sz="1000">
                          <a:latin typeface="+mn-lt"/>
                          <a:ea typeface="Calibri"/>
                          <a:cs typeface="Times New Roman"/>
                        </a:rPr>
                        <a:t>Config</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1295">
                <a:tc vMerge="1">
                  <a:txBody>
                    <a:bodyPr/>
                    <a:lstStyle/>
                    <a:p>
                      <a:endParaRPr lang="en-AU"/>
                    </a:p>
                  </a:txBody>
                  <a:tcPr/>
                </a:tc>
                <a:tc>
                  <a:txBody>
                    <a:bodyPr/>
                    <a:lstStyle/>
                    <a:p>
                      <a:pPr marL="0" marR="0">
                        <a:lnSpc>
                          <a:spcPct val="114000"/>
                        </a:lnSpc>
                        <a:spcBef>
                          <a:spcPts val="0"/>
                        </a:spcBef>
                        <a:spcAft>
                          <a:spcPts val="900"/>
                        </a:spcAft>
                      </a:pPr>
                      <a:r>
                        <a:rPr lang="en-AU" sz="1000">
                          <a:latin typeface="+mn-lt"/>
                          <a:ea typeface="Calibri"/>
                          <a:cs typeface="Times New Roman"/>
                        </a:rPr>
                        <a:t>Behaviour</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1295">
                <a:tc vMerge="1">
                  <a:txBody>
                    <a:bodyPr/>
                    <a:lstStyle/>
                    <a:p>
                      <a:endParaRPr lang="en-AU"/>
                    </a:p>
                  </a:txBody>
                  <a:tcPr/>
                </a:tc>
                <a:tc>
                  <a:txBody>
                    <a:bodyPr/>
                    <a:lstStyle/>
                    <a:p>
                      <a:pPr marL="0" marR="0">
                        <a:lnSpc>
                          <a:spcPct val="114000"/>
                        </a:lnSpc>
                        <a:spcBef>
                          <a:spcPts val="0"/>
                        </a:spcBef>
                        <a:spcAft>
                          <a:spcPts val="900"/>
                        </a:spcAft>
                      </a:pPr>
                      <a:r>
                        <a:rPr lang="en-AU" sz="1000">
                          <a:latin typeface="+mn-lt"/>
                          <a:ea typeface="Calibri"/>
                          <a:cs typeface="Times New Roman"/>
                        </a:rPr>
                        <a:t>Process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62588">
                <a:tc rowSpan="2">
                  <a:txBody>
                    <a:bodyPr/>
                    <a:lstStyle/>
                    <a:p>
                      <a:pPr marL="0" marR="0">
                        <a:lnSpc>
                          <a:spcPct val="114000"/>
                        </a:lnSpc>
                        <a:spcBef>
                          <a:spcPts val="0"/>
                        </a:spcBef>
                        <a:spcAft>
                          <a:spcPts val="900"/>
                        </a:spcAft>
                      </a:pPr>
                      <a:r>
                        <a:rPr lang="en-AU" sz="1000" dirty="0">
                          <a:latin typeface="+mn-lt"/>
                          <a:ea typeface="Calibri"/>
                          <a:cs typeface="Times New Roman"/>
                        </a:rPr>
                        <a:t>Software</a:t>
                      </a:r>
                      <a:r>
                        <a:rPr lang="en-AU" sz="1000" baseline="0" dirty="0">
                          <a:latin typeface="+mn-lt"/>
                          <a:ea typeface="Calibri"/>
                          <a:cs typeface="Times New Roman"/>
                        </a:rPr>
                        <a:t> </a:t>
                      </a:r>
                      <a:r>
                        <a:rPr lang="en-AU" sz="1000" dirty="0">
                          <a:latin typeface="+mn-lt"/>
                          <a:ea typeface="Calibri"/>
                          <a:cs typeface="Times New Roman"/>
                        </a:rPr>
                        <a:t>Platform</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a:latin typeface="+mn-lt"/>
                          <a:ea typeface="Calibri"/>
                          <a:cs typeface="Times New Roman"/>
                        </a:rPr>
                        <a:t>Incorp</a:t>
                      </a:r>
                      <a:br>
                        <a:rPr lang="en-AU" sz="1000">
                          <a:latin typeface="+mn-lt"/>
                          <a:ea typeface="Calibri"/>
                          <a:cs typeface="Times New Roman"/>
                        </a:rPr>
                      </a:br>
                      <a:r>
                        <a:rPr lang="en-AU" sz="1000">
                          <a:latin typeface="+mn-lt"/>
                          <a:ea typeface="Calibri"/>
                          <a:cs typeface="Times New Roman"/>
                        </a:rPr>
                        <a:t>Mechs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62588">
                <a:tc vMerge="1">
                  <a:txBody>
                    <a:bodyPr/>
                    <a:lstStyle/>
                    <a:p>
                      <a:endParaRPr lang="en-AU"/>
                    </a:p>
                  </a:txBody>
                  <a:tcPr/>
                </a:tc>
                <a:tc>
                  <a:txBody>
                    <a:bodyPr/>
                    <a:lstStyle/>
                    <a:p>
                      <a:pPr marL="0" marR="0">
                        <a:lnSpc>
                          <a:spcPct val="114000"/>
                        </a:lnSpc>
                        <a:spcBef>
                          <a:spcPts val="0"/>
                        </a:spcBef>
                        <a:spcAft>
                          <a:spcPts val="900"/>
                        </a:spcAft>
                      </a:pPr>
                      <a:r>
                        <a:rPr lang="en-AU" sz="1000">
                          <a:latin typeface="+mn-lt"/>
                          <a:ea typeface="Calibri"/>
                          <a:cs typeface="Times New Roman"/>
                        </a:rPr>
                        <a:t>Custom </a:t>
                      </a:r>
                      <a:br>
                        <a:rPr lang="en-AU" sz="1000">
                          <a:latin typeface="+mn-lt"/>
                          <a:ea typeface="Calibri"/>
                          <a:cs typeface="Times New Roman"/>
                        </a:rPr>
                      </a:br>
                      <a:r>
                        <a:rPr lang="en-AU" sz="1000">
                          <a:latin typeface="+mn-lt"/>
                          <a:ea typeface="Calibri"/>
                          <a:cs typeface="Times New Roman"/>
                        </a:rPr>
                        <a:t>Mechs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362588">
                <a:tc>
                  <a:txBody>
                    <a:bodyPr/>
                    <a:lstStyle/>
                    <a:p>
                      <a:pPr marL="0" marR="0">
                        <a:lnSpc>
                          <a:spcPct val="114000"/>
                        </a:lnSpc>
                        <a:spcBef>
                          <a:spcPts val="0"/>
                        </a:spcBef>
                        <a:spcAft>
                          <a:spcPts val="900"/>
                        </a:spcAft>
                      </a:pPr>
                      <a:r>
                        <a:rPr lang="en-AU" sz="1000" dirty="0">
                          <a:latin typeface="+mn-lt"/>
                          <a:ea typeface="Calibri"/>
                          <a:cs typeface="Times New Roman"/>
                        </a:rPr>
                        <a:t>Shared</a:t>
                      </a:r>
                      <a:br>
                        <a:rPr lang="en-AU" sz="1000" dirty="0">
                          <a:latin typeface="+mn-lt"/>
                          <a:ea typeface="Calibri"/>
                          <a:cs typeface="Times New Roman"/>
                        </a:rPr>
                      </a:br>
                      <a:r>
                        <a:rPr lang="en-AU" sz="1000" dirty="0">
                          <a:latin typeface="+mn-lt"/>
                          <a:ea typeface="Calibri"/>
                          <a:cs typeface="Times New Roman"/>
                        </a:rPr>
                        <a:t>Services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a:latin typeface="+mn-lt"/>
                          <a:ea typeface="Calibri"/>
                          <a:cs typeface="Times New Roman"/>
                        </a:rPr>
                        <a:t>Config</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81295">
                <a:tc>
                  <a:txBody>
                    <a:bodyPr/>
                    <a:lstStyle/>
                    <a:p>
                      <a:pPr marL="0" marR="0">
                        <a:lnSpc>
                          <a:spcPct val="114000"/>
                        </a:lnSpc>
                        <a:spcBef>
                          <a:spcPts val="0"/>
                        </a:spcBef>
                        <a:spcAft>
                          <a:spcPts val="900"/>
                        </a:spcAft>
                      </a:pPr>
                      <a:r>
                        <a:rPr lang="en-AU" sz="1000">
                          <a:latin typeface="+mn-lt"/>
                          <a:ea typeface="Calibri"/>
                          <a:cs typeface="Times New Roman"/>
                        </a:rPr>
                        <a:t>Operating</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a:latin typeface="+mn-lt"/>
                          <a:ea typeface="Calibri"/>
                          <a:cs typeface="Times New Roman"/>
                        </a:rPr>
                        <a:t>Config</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181295">
                <a:tc>
                  <a:txBody>
                    <a:bodyPr/>
                    <a:lstStyle/>
                    <a:p>
                      <a:pPr marL="0" marR="0">
                        <a:lnSpc>
                          <a:spcPct val="114000"/>
                        </a:lnSpc>
                        <a:spcBef>
                          <a:spcPts val="0"/>
                        </a:spcBef>
                        <a:spcAft>
                          <a:spcPts val="900"/>
                        </a:spcAft>
                      </a:pPr>
                      <a:r>
                        <a:rPr lang="en-AU" sz="1000">
                          <a:latin typeface="+mn-lt"/>
                          <a:ea typeface="Calibri"/>
                          <a:cs typeface="Times New Roman"/>
                        </a:rPr>
                        <a:t>C&amp;N</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a:txBody>
                    <a:bodyPr/>
                    <a:lstStyle/>
                    <a:p>
                      <a:pPr marL="0" marR="0">
                        <a:lnSpc>
                          <a:spcPct val="114000"/>
                        </a:lnSpc>
                        <a:spcBef>
                          <a:spcPts val="0"/>
                        </a:spcBef>
                        <a:spcAft>
                          <a:spcPts val="900"/>
                        </a:spcAft>
                      </a:pPr>
                      <a:r>
                        <a:rPr lang="en-AU" sz="1000" dirty="0" err="1">
                          <a:latin typeface="+mn-lt"/>
                          <a:ea typeface="Calibri"/>
                          <a:cs typeface="Times New Roman"/>
                        </a:rPr>
                        <a:t>Config</a:t>
                      </a: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1A0"/>
                    </a:solidFill>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81295">
                <a:tc gridSpan="2">
                  <a:txBody>
                    <a:bodyPr/>
                    <a:lstStyle/>
                    <a:p>
                      <a:pPr marL="0" marR="0">
                        <a:lnSpc>
                          <a:spcPct val="114000"/>
                        </a:lnSpc>
                        <a:spcBef>
                          <a:spcPts val="0"/>
                        </a:spcBef>
                        <a:spcAft>
                          <a:spcPts val="900"/>
                        </a:spcAft>
                      </a:pPr>
                      <a:r>
                        <a:rPr lang="en-AU" sz="1000" dirty="0">
                          <a:latin typeface="+mn-lt"/>
                          <a:ea typeface="Calibri"/>
                          <a:cs typeface="Times New Roman"/>
                        </a:rPr>
                        <a:t>Systemic Qualities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B8B7"/>
                    </a:solidFill>
                  </a:tcPr>
                </a:tc>
                <a:tc hMerge="1">
                  <a:txBody>
                    <a:bodyPr/>
                    <a:lstStyle/>
                    <a:p>
                      <a:endParaRPr lang="en-AU"/>
                    </a:p>
                  </a:txBody>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S</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r>
                        <a:rPr lang="en-AU" sz="1000">
                          <a:latin typeface="+mn-lt"/>
                          <a:ea typeface="Calibri"/>
                          <a:cs typeface="Times New Roman"/>
                        </a:rPr>
                        <a:t>P</a:t>
                      </a: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14000"/>
                        </a:lnSpc>
                        <a:spcBef>
                          <a:spcPts val="0"/>
                        </a:spcBef>
                        <a:spcAft>
                          <a:spcPts val="900"/>
                        </a:spcAft>
                      </a:pPr>
                      <a:endParaRPr lang="en-AU" sz="1000" dirty="0">
                        <a:latin typeface="+mn-lt"/>
                        <a:ea typeface="Calibri"/>
                        <a:cs typeface="Times New Roman"/>
                      </a:endParaRPr>
                    </a:p>
                  </a:txBody>
                  <a:tcPr marL="47648" marR="4764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sp>
        <p:nvSpPr>
          <p:cNvPr id="5" name="TextBox 4"/>
          <p:cNvSpPr txBox="1"/>
          <p:nvPr/>
        </p:nvSpPr>
        <p:spPr>
          <a:xfrm>
            <a:off x="4694168" y="4303519"/>
            <a:ext cx="1457509" cy="414505"/>
          </a:xfrm>
          <a:prstGeom prst="rect">
            <a:avLst/>
          </a:prstGeom>
          <a:noFill/>
        </p:spPr>
        <p:txBody>
          <a:bodyPr wrap="none" lIns="59719" tIns="29861" rIns="59719" bIns="29861" rtlCol="0">
            <a:spAutoFit/>
          </a:bodyPr>
          <a:lstStyle/>
          <a:p>
            <a:r>
              <a:rPr lang="en-AU" sz="1151" dirty="0">
                <a:solidFill>
                  <a:srgbClr val="1A1818"/>
                </a:solidFill>
              </a:rPr>
              <a:t>P = Primary Interest</a:t>
            </a:r>
          </a:p>
          <a:p>
            <a:r>
              <a:rPr lang="en-AU" sz="1151" dirty="0">
                <a:solidFill>
                  <a:srgbClr val="1A1818"/>
                </a:solidFill>
              </a:rPr>
              <a:t>S = Secondary Interest</a:t>
            </a:r>
          </a:p>
        </p:txBody>
      </p:sp>
    </p:spTree>
    <p:extLst>
      <p:ext uri="{BB962C8B-B14F-4D97-AF65-F5344CB8AC3E}">
        <p14:creationId xmlns:p14="http://schemas.microsoft.com/office/powerpoint/2010/main" val="149103295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9" name="Group 78"/>
          <p:cNvGrpSpPr/>
          <p:nvPr/>
        </p:nvGrpSpPr>
        <p:grpSpPr>
          <a:xfrm rot="5400000">
            <a:off x="476464" y="1032749"/>
            <a:ext cx="2898358" cy="2599766"/>
            <a:chOff x="1650408" y="983962"/>
            <a:chExt cx="4048984" cy="3531277"/>
          </a:xfrm>
        </p:grpSpPr>
        <p:sp>
          <p:nvSpPr>
            <p:cNvPr id="85"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86"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87"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8"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89"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0"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91"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92"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3"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94"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5"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96"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97"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98"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99"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0"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1"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2"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3"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4"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5"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6"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7"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8"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109"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110" name="Text Box 11"/>
            <p:cNvSpPr txBox="1">
              <a:spLocks noChangeArrowheads="1"/>
            </p:cNvSpPr>
            <p:nvPr/>
          </p:nvSpPr>
          <p:spPr bwMode="auto">
            <a:xfrm rot="18864052">
              <a:off x="3907960" y="1407900"/>
              <a:ext cx="1073851" cy="34396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111" name="Text Box 35"/>
            <p:cNvSpPr txBox="1">
              <a:spLocks noChangeArrowheads="1"/>
            </p:cNvSpPr>
            <p:nvPr/>
          </p:nvSpPr>
          <p:spPr bwMode="auto">
            <a:xfrm rot="5400000">
              <a:off x="4319149" y="2816164"/>
              <a:ext cx="1222824" cy="34396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112" name="Text Box 36"/>
            <p:cNvSpPr txBox="1">
              <a:spLocks noChangeArrowheads="1"/>
            </p:cNvSpPr>
            <p:nvPr/>
          </p:nvSpPr>
          <p:spPr bwMode="auto">
            <a:xfrm rot="5400000">
              <a:off x="4531132" y="2502071"/>
              <a:ext cx="1447783" cy="34396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113" name="Text Box 38"/>
            <p:cNvSpPr txBox="1">
              <a:spLocks noChangeArrowheads="1"/>
            </p:cNvSpPr>
            <p:nvPr/>
          </p:nvSpPr>
          <p:spPr bwMode="auto">
            <a:xfrm rot="5400000">
              <a:off x="4879186" y="2135784"/>
              <a:ext cx="1296444" cy="34396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114" name="Text Box 34"/>
            <p:cNvSpPr txBox="1">
              <a:spLocks noChangeArrowheads="1"/>
            </p:cNvSpPr>
            <p:nvPr/>
          </p:nvSpPr>
          <p:spPr bwMode="auto">
            <a:xfrm rot="5432977">
              <a:off x="4059077" y="3043497"/>
              <a:ext cx="1124376" cy="343969"/>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115" name="Text Box 7"/>
            <p:cNvSpPr txBox="1">
              <a:spLocks noChangeArrowheads="1"/>
            </p:cNvSpPr>
            <p:nvPr/>
          </p:nvSpPr>
          <p:spPr bwMode="auto">
            <a:xfrm rot="8053525" flipV="1">
              <a:off x="4279152" y="1466701"/>
              <a:ext cx="1032289" cy="34396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116" name="Text Box 9"/>
            <p:cNvSpPr txBox="1">
              <a:spLocks noChangeArrowheads="1"/>
            </p:cNvSpPr>
            <p:nvPr/>
          </p:nvSpPr>
          <p:spPr bwMode="auto">
            <a:xfrm rot="18823709">
              <a:off x="3595674" y="1386318"/>
              <a:ext cx="928948" cy="343969"/>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117"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18"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19"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120"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121"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122"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123"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sp>
          <p:nvSpPr>
            <p:cNvPr id="124"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25"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26" name="Text Box 9"/>
            <p:cNvSpPr txBox="1">
              <a:spLocks noChangeArrowheads="1"/>
            </p:cNvSpPr>
            <p:nvPr/>
          </p:nvSpPr>
          <p:spPr bwMode="auto">
            <a:xfrm rot="18863331">
              <a:off x="3197147" y="1354483"/>
              <a:ext cx="1056847" cy="343969"/>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127"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128"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129"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30"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131"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grpSp>
      <p:sp>
        <p:nvSpPr>
          <p:cNvPr id="2" name="Title 1"/>
          <p:cNvSpPr>
            <a:spLocks noGrp="1"/>
          </p:cNvSpPr>
          <p:nvPr>
            <p:ph type="title"/>
          </p:nvPr>
        </p:nvSpPr>
        <p:spPr/>
        <p:txBody>
          <a:bodyPr/>
          <a:lstStyle/>
          <a:p>
            <a:r>
              <a:rPr lang="en-US" dirty="0"/>
              <a:t>Patterns View </a:t>
            </a:r>
            <a:r>
              <a:rPr lang="mr-IN" dirty="0"/>
              <a:t>–</a:t>
            </a:r>
            <a:r>
              <a:rPr lang="en-US" dirty="0"/>
              <a:t> </a:t>
            </a:r>
            <a:r>
              <a:rPr lang="en-US" dirty="0" err="1"/>
              <a:t>Organised</a:t>
            </a:r>
            <a:r>
              <a:rPr lang="en-US" dirty="0"/>
              <a:t> by the cube - Example</a:t>
            </a:r>
          </a:p>
        </p:txBody>
      </p:sp>
      <p:sp>
        <p:nvSpPr>
          <p:cNvPr id="11" name="TextBox 10"/>
          <p:cNvSpPr txBox="1"/>
          <p:nvPr/>
        </p:nvSpPr>
        <p:spPr>
          <a:xfrm>
            <a:off x="6627051" y="718036"/>
            <a:ext cx="1768689" cy="1015663"/>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pPr marL="214313" indent="-214313">
              <a:buFont typeface="Arial"/>
              <a:buChar char="•"/>
            </a:pPr>
            <a:r>
              <a:rPr lang="en-US" sz="1200"/>
              <a:t>Application Controller</a:t>
            </a:r>
          </a:p>
          <a:p>
            <a:pPr marL="214313" indent="-214313">
              <a:buFont typeface="Arial"/>
              <a:buChar char="•"/>
            </a:pPr>
            <a:r>
              <a:rPr lang="en-US" sz="1200" dirty="0" err="1"/>
              <a:t>MacroServices</a:t>
            </a:r>
            <a:endParaRPr lang="en-US" sz="1200" dirty="0"/>
          </a:p>
          <a:p>
            <a:pPr marL="214313" indent="-214313">
              <a:buFont typeface="Arial"/>
              <a:buChar char="•"/>
            </a:pPr>
            <a:r>
              <a:rPr lang="en-US" sz="1200" dirty="0" err="1"/>
              <a:t>MicroServices</a:t>
            </a:r>
            <a:endParaRPr lang="en-US" sz="1200" dirty="0"/>
          </a:p>
          <a:p>
            <a:pPr marL="214313" indent="-214313">
              <a:buFont typeface="Arial"/>
              <a:buChar char="•"/>
            </a:pPr>
            <a:r>
              <a:rPr lang="en-US" sz="1200" dirty="0"/>
              <a:t>Unit of Work</a:t>
            </a:r>
          </a:p>
          <a:p>
            <a:pPr marL="214313" indent="-214313">
              <a:buFont typeface="Arial"/>
              <a:buChar char="•"/>
            </a:pPr>
            <a:r>
              <a:rPr lang="en-US" sz="1200" dirty="0"/>
              <a:t>Remote Facade</a:t>
            </a:r>
          </a:p>
        </p:txBody>
      </p:sp>
      <p:sp>
        <p:nvSpPr>
          <p:cNvPr id="13" name="TextBox 12"/>
          <p:cNvSpPr txBox="1"/>
          <p:nvPr/>
        </p:nvSpPr>
        <p:spPr>
          <a:xfrm>
            <a:off x="6755116" y="2195364"/>
            <a:ext cx="1783693" cy="2308324"/>
          </a:xfrm>
          <a:prstGeom prst="rect">
            <a:avLst/>
          </a:prstGeom>
          <a:solidFill>
            <a:srgbClr val="CCFFCC"/>
          </a:solidFill>
        </p:spPr>
        <p:style>
          <a:lnRef idx="1">
            <a:schemeClr val="accent1"/>
          </a:lnRef>
          <a:fillRef idx="2">
            <a:schemeClr val="accent1"/>
          </a:fillRef>
          <a:effectRef idx="1">
            <a:schemeClr val="accent1"/>
          </a:effectRef>
          <a:fontRef idx="minor">
            <a:schemeClr val="dk1"/>
          </a:fontRef>
        </p:style>
        <p:txBody>
          <a:bodyPr wrap="none" rtlCol="0">
            <a:spAutoFit/>
          </a:bodyPr>
          <a:lstStyle/>
          <a:p>
            <a:pPr marL="214313" indent="-214313">
              <a:buFont typeface="Arial"/>
              <a:buChar char="•"/>
            </a:pPr>
            <a:r>
              <a:rPr lang="en-US" sz="1200" dirty="0"/>
              <a:t>Repository</a:t>
            </a:r>
          </a:p>
          <a:p>
            <a:pPr marL="214313" indent="-214313">
              <a:buFont typeface="Arial"/>
              <a:buChar char="•"/>
            </a:pPr>
            <a:r>
              <a:rPr lang="en-US" sz="1200" dirty="0"/>
              <a:t>Data Mapper</a:t>
            </a:r>
          </a:p>
          <a:p>
            <a:pPr marL="214313" indent="-214313">
              <a:buFont typeface="Arial"/>
              <a:buChar char="•"/>
            </a:pPr>
            <a:r>
              <a:rPr lang="en-US" sz="1200" dirty="0"/>
              <a:t>Table Module (TM)</a:t>
            </a:r>
          </a:p>
          <a:p>
            <a:pPr marL="214313" indent="-214313">
              <a:buFont typeface="Arial"/>
              <a:buChar char="•"/>
            </a:pPr>
            <a:r>
              <a:rPr lang="en-US" sz="1200" dirty="0"/>
              <a:t>Transaction Script (TS)</a:t>
            </a:r>
          </a:p>
          <a:p>
            <a:pPr marL="214313" indent="-214313">
              <a:buFont typeface="Arial"/>
              <a:buChar char="•"/>
            </a:pPr>
            <a:r>
              <a:rPr lang="en-US" sz="1200" dirty="0"/>
              <a:t>Active Record (AR)</a:t>
            </a:r>
          </a:p>
          <a:p>
            <a:pPr marL="214313" indent="-214313">
              <a:buFont typeface="Arial"/>
              <a:buChar char="•"/>
            </a:pPr>
            <a:r>
              <a:rPr lang="en-US" sz="1200" dirty="0"/>
              <a:t>Query Object</a:t>
            </a:r>
          </a:p>
          <a:p>
            <a:pPr marL="214313" indent="-214313">
              <a:buFont typeface="Arial"/>
              <a:buChar char="•"/>
            </a:pPr>
            <a:r>
              <a:rPr lang="en-US" sz="1200" dirty="0"/>
              <a:t>Table Data Gateway</a:t>
            </a:r>
          </a:p>
          <a:p>
            <a:pPr marL="214313" indent="-214313">
              <a:buFont typeface="Arial"/>
              <a:buChar char="•"/>
            </a:pPr>
            <a:r>
              <a:rPr lang="en-US" sz="1200" dirty="0"/>
              <a:t>Row Data Gateway</a:t>
            </a:r>
          </a:p>
          <a:p>
            <a:pPr marL="214313" indent="-214313">
              <a:buFont typeface="Arial"/>
              <a:buChar char="•"/>
            </a:pPr>
            <a:r>
              <a:rPr lang="en-US" sz="1200" dirty="0"/>
              <a:t>DAO</a:t>
            </a:r>
          </a:p>
          <a:p>
            <a:pPr marL="214313" indent="-214313">
              <a:buFont typeface="Arial"/>
              <a:buChar char="•"/>
            </a:pPr>
            <a:r>
              <a:rPr lang="en-US" sz="1200" dirty="0"/>
              <a:t>Circuit Breaker</a:t>
            </a:r>
          </a:p>
          <a:p>
            <a:pPr marL="214313" indent="-214313">
              <a:buFont typeface="Arial"/>
              <a:buChar char="•"/>
            </a:pPr>
            <a:r>
              <a:rPr lang="en-US" sz="1200" dirty="0"/>
              <a:t>Client Load Balancer</a:t>
            </a:r>
          </a:p>
          <a:p>
            <a:pPr marL="214313" indent="-214313">
              <a:buFont typeface="Arial"/>
              <a:buChar char="•"/>
            </a:pPr>
            <a:r>
              <a:rPr lang="en-US" sz="1200" dirty="0"/>
              <a:t>Bulkhead</a:t>
            </a:r>
          </a:p>
        </p:txBody>
      </p:sp>
      <p:cxnSp>
        <p:nvCxnSpPr>
          <p:cNvPr id="24" name="Straight Arrow Connector 23"/>
          <p:cNvCxnSpPr>
            <a:endCxn id="13" idx="1"/>
          </p:cNvCxnSpPr>
          <p:nvPr/>
        </p:nvCxnSpPr>
        <p:spPr>
          <a:xfrm>
            <a:off x="3167687" y="3248338"/>
            <a:ext cx="3587429" cy="101188"/>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cxnSp>
        <p:nvCxnSpPr>
          <p:cNvPr id="19" name="Straight Arrow Connector 18"/>
          <p:cNvCxnSpPr>
            <a:endCxn id="12" idx="1"/>
          </p:cNvCxnSpPr>
          <p:nvPr/>
        </p:nvCxnSpPr>
        <p:spPr>
          <a:xfrm flipV="1">
            <a:off x="3097400" y="2548151"/>
            <a:ext cx="1932382" cy="476246"/>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cxnSp>
        <p:nvCxnSpPr>
          <p:cNvPr id="16" name="Straight Arrow Connector 15"/>
          <p:cNvCxnSpPr>
            <a:endCxn id="11" idx="1"/>
          </p:cNvCxnSpPr>
          <p:nvPr/>
        </p:nvCxnSpPr>
        <p:spPr>
          <a:xfrm flipV="1">
            <a:off x="3150243" y="1225868"/>
            <a:ext cx="3476808" cy="1464034"/>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09" idx="1"/>
            <a:endCxn id="9" idx="1"/>
          </p:cNvCxnSpPr>
          <p:nvPr/>
        </p:nvCxnSpPr>
        <p:spPr>
          <a:xfrm flipV="1">
            <a:off x="3144022" y="1184261"/>
            <a:ext cx="1566444" cy="1233218"/>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sp>
        <p:nvSpPr>
          <p:cNvPr id="12" name="TextBox 11"/>
          <p:cNvSpPr txBox="1"/>
          <p:nvPr/>
        </p:nvSpPr>
        <p:spPr>
          <a:xfrm>
            <a:off x="5029782" y="2040319"/>
            <a:ext cx="1197059" cy="1015663"/>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pPr marL="167587" indent="-214313">
              <a:buFont typeface="Arial"/>
              <a:buChar char="•"/>
            </a:pPr>
            <a:r>
              <a:rPr lang="en-US" sz="1200" dirty="0"/>
              <a:t>Service</a:t>
            </a:r>
          </a:p>
          <a:p>
            <a:pPr marL="167587" indent="-214313">
              <a:buFont typeface="Arial"/>
              <a:buChar char="•"/>
            </a:pPr>
            <a:r>
              <a:rPr lang="en-US" sz="1200" dirty="0"/>
              <a:t>Entities</a:t>
            </a:r>
          </a:p>
          <a:p>
            <a:pPr marL="167587" indent="-214313">
              <a:buFont typeface="Arial"/>
              <a:buChar char="•"/>
            </a:pPr>
            <a:r>
              <a:rPr lang="en-US" sz="1200" dirty="0"/>
              <a:t>Aggregate</a:t>
            </a:r>
          </a:p>
          <a:p>
            <a:pPr marL="167587" indent="-214313">
              <a:buFont typeface="Arial"/>
              <a:buChar char="•"/>
            </a:pPr>
            <a:r>
              <a:rPr lang="en-US" sz="1200" dirty="0"/>
              <a:t>Specification</a:t>
            </a:r>
          </a:p>
          <a:p>
            <a:pPr marL="167587" indent="-214313">
              <a:buFont typeface="Arial"/>
              <a:buChar char="•"/>
            </a:pPr>
            <a:r>
              <a:rPr lang="en-US" sz="1200" dirty="0"/>
              <a:t>Value Object</a:t>
            </a:r>
          </a:p>
        </p:txBody>
      </p:sp>
      <p:sp>
        <p:nvSpPr>
          <p:cNvPr id="28" name="TextBox 27"/>
          <p:cNvSpPr txBox="1"/>
          <p:nvPr/>
        </p:nvSpPr>
        <p:spPr>
          <a:xfrm>
            <a:off x="3974430" y="3646379"/>
            <a:ext cx="1614951" cy="1200329"/>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marL="214313" indent="-214313">
              <a:buFont typeface="Arial"/>
              <a:buChar char="•"/>
            </a:pPr>
            <a:r>
              <a:rPr lang="en-US" sz="1200" dirty="0"/>
              <a:t>Separated Interface</a:t>
            </a:r>
          </a:p>
          <a:p>
            <a:pPr marL="214313" indent="-214313">
              <a:buFont typeface="Arial"/>
              <a:buChar char="•"/>
            </a:pPr>
            <a:r>
              <a:rPr lang="en-US" sz="1200" dirty="0"/>
              <a:t>DTO</a:t>
            </a:r>
          </a:p>
          <a:p>
            <a:pPr marL="214313" indent="-214313">
              <a:buFont typeface="Arial"/>
              <a:buChar char="•"/>
            </a:pPr>
            <a:r>
              <a:rPr lang="en-US" sz="1200" dirty="0"/>
              <a:t>Adapter</a:t>
            </a:r>
          </a:p>
          <a:p>
            <a:pPr marL="214313" indent="-214313">
              <a:buFont typeface="Arial"/>
              <a:buChar char="•"/>
            </a:pPr>
            <a:r>
              <a:rPr lang="en-US" sz="1200" dirty="0"/>
              <a:t>Command</a:t>
            </a:r>
          </a:p>
          <a:p>
            <a:pPr marL="214313" indent="-214313">
              <a:buFont typeface="Arial"/>
              <a:buChar char="•"/>
            </a:pPr>
            <a:r>
              <a:rPr lang="en-US" sz="1200" dirty="0"/>
              <a:t>Observer</a:t>
            </a:r>
          </a:p>
          <a:p>
            <a:pPr marL="214313" indent="-214313">
              <a:buFont typeface="Arial"/>
              <a:buChar char="•"/>
            </a:pPr>
            <a:r>
              <a:rPr lang="en-US" sz="1200" dirty="0"/>
              <a:t>Feature Toggle</a:t>
            </a:r>
          </a:p>
        </p:txBody>
      </p:sp>
      <p:sp>
        <p:nvSpPr>
          <p:cNvPr id="9" name="TextBox 8"/>
          <p:cNvSpPr txBox="1"/>
          <p:nvPr/>
        </p:nvSpPr>
        <p:spPr>
          <a:xfrm>
            <a:off x="4710466" y="584096"/>
            <a:ext cx="1395575" cy="1200329"/>
          </a:xfrm>
          <a:prstGeom prst="rect">
            <a:avLst/>
          </a:prstGeom>
        </p:spPr>
        <p:style>
          <a:lnRef idx="1">
            <a:schemeClr val="accent2"/>
          </a:lnRef>
          <a:fillRef idx="2">
            <a:schemeClr val="accent2"/>
          </a:fillRef>
          <a:effectRef idx="1">
            <a:schemeClr val="accent2"/>
          </a:effectRef>
          <a:fontRef idx="minor">
            <a:schemeClr val="dk1"/>
          </a:fontRef>
        </p:style>
        <p:txBody>
          <a:bodyPr wrap="none" rtlCol="0">
            <a:spAutoFit/>
          </a:bodyPr>
          <a:lstStyle/>
          <a:p>
            <a:pPr marL="214313" indent="-214313">
              <a:buFont typeface="Arial"/>
              <a:buChar char="•"/>
            </a:pPr>
            <a:r>
              <a:rPr lang="en-US" sz="1200" dirty="0"/>
              <a:t>MVC</a:t>
            </a:r>
          </a:p>
          <a:p>
            <a:pPr marL="214313" indent="-214313">
              <a:buFont typeface="Arial"/>
              <a:buChar char="•"/>
            </a:pPr>
            <a:r>
              <a:rPr lang="en-US" sz="1200" dirty="0"/>
              <a:t>Front Controller</a:t>
            </a:r>
          </a:p>
          <a:p>
            <a:pPr marL="214313" indent="-214313">
              <a:buFont typeface="Arial"/>
              <a:buChar char="•"/>
            </a:pPr>
            <a:r>
              <a:rPr lang="en-US" sz="1200" dirty="0"/>
              <a:t>MVP</a:t>
            </a:r>
          </a:p>
          <a:p>
            <a:pPr marL="214313" indent="-214313">
              <a:buFont typeface="Arial"/>
              <a:buChar char="•"/>
            </a:pPr>
            <a:r>
              <a:rPr lang="en-US" sz="1200" dirty="0"/>
              <a:t>PM</a:t>
            </a:r>
          </a:p>
          <a:p>
            <a:pPr marL="214313" indent="-214313">
              <a:buFont typeface="Arial"/>
              <a:buChar char="•"/>
            </a:pPr>
            <a:r>
              <a:rPr lang="en-US" sz="1200" dirty="0"/>
              <a:t>MVVM</a:t>
            </a:r>
          </a:p>
          <a:p>
            <a:pPr marL="214313" indent="-214313">
              <a:buFont typeface="Arial"/>
              <a:buChar char="•"/>
            </a:pPr>
            <a:r>
              <a:rPr lang="en-US" sz="1200" dirty="0"/>
              <a:t>Service Worker</a:t>
            </a:r>
          </a:p>
        </p:txBody>
      </p:sp>
      <p:sp>
        <p:nvSpPr>
          <p:cNvPr id="77" name="TextBox 76"/>
          <p:cNvSpPr txBox="1"/>
          <p:nvPr/>
        </p:nvSpPr>
        <p:spPr>
          <a:xfrm>
            <a:off x="2927174" y="526702"/>
            <a:ext cx="1349280" cy="461665"/>
          </a:xfrm>
          <a:prstGeom prst="rect">
            <a:avLst/>
          </a:prstGeom>
        </p:spPr>
        <p:style>
          <a:lnRef idx="1">
            <a:schemeClr val="accent1"/>
          </a:lnRef>
          <a:fillRef idx="2">
            <a:schemeClr val="accent1"/>
          </a:fillRef>
          <a:effectRef idx="1">
            <a:schemeClr val="accent1"/>
          </a:effectRef>
          <a:fontRef idx="minor">
            <a:schemeClr val="dk1"/>
          </a:fontRef>
        </p:style>
        <p:txBody>
          <a:bodyPr wrap="none" rtlCol="0">
            <a:spAutoFit/>
          </a:bodyPr>
          <a:lstStyle/>
          <a:p>
            <a:r>
              <a:rPr lang="en-US" sz="1200" dirty="0"/>
              <a:t>API Gateway</a:t>
            </a:r>
          </a:p>
          <a:p>
            <a:r>
              <a:rPr lang="en-US" sz="1200" dirty="0"/>
              <a:t>Backend Front End</a:t>
            </a:r>
          </a:p>
        </p:txBody>
      </p:sp>
      <p:cxnSp>
        <p:nvCxnSpPr>
          <p:cNvPr id="78" name="Straight Arrow Connector 77"/>
          <p:cNvCxnSpPr>
            <a:stCxn id="128" idx="1"/>
            <a:endCxn id="77" idx="2"/>
          </p:cNvCxnSpPr>
          <p:nvPr/>
        </p:nvCxnSpPr>
        <p:spPr>
          <a:xfrm flipV="1">
            <a:off x="2993263" y="988367"/>
            <a:ext cx="608551" cy="1009513"/>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sp>
        <p:nvSpPr>
          <p:cNvPr id="80" name="TextBox 79"/>
          <p:cNvSpPr txBox="1"/>
          <p:nvPr/>
        </p:nvSpPr>
        <p:spPr>
          <a:xfrm>
            <a:off x="391020" y="3828657"/>
            <a:ext cx="1753565" cy="830997"/>
          </a:xfrm>
          <a:prstGeom prst="rect">
            <a:avLst/>
          </a:prstGeom>
          <a:solidFill>
            <a:srgbClr val="CCFFCC"/>
          </a:solidFill>
        </p:spPr>
        <p:style>
          <a:lnRef idx="1">
            <a:schemeClr val="accent1"/>
          </a:lnRef>
          <a:fillRef idx="2">
            <a:schemeClr val="accent1"/>
          </a:fillRef>
          <a:effectRef idx="1">
            <a:schemeClr val="accent1"/>
          </a:effectRef>
          <a:fontRef idx="minor">
            <a:schemeClr val="dk1"/>
          </a:fontRef>
        </p:style>
        <p:txBody>
          <a:bodyPr wrap="square" rtlCol="0">
            <a:spAutoFit/>
          </a:bodyPr>
          <a:lstStyle/>
          <a:p>
            <a:pPr marL="214313" indent="-214313">
              <a:buFont typeface="Arial"/>
              <a:buChar char="•"/>
            </a:pPr>
            <a:r>
              <a:rPr lang="en-US" sz="1200" dirty="0"/>
              <a:t>Service Registry </a:t>
            </a:r>
          </a:p>
          <a:p>
            <a:pPr marL="214313" indent="-214313">
              <a:buFont typeface="Arial"/>
              <a:buChar char="•"/>
            </a:pPr>
            <a:r>
              <a:rPr lang="en-US" sz="1200" dirty="0"/>
              <a:t>Configuration Service</a:t>
            </a:r>
          </a:p>
          <a:p>
            <a:pPr marL="214313" indent="-214313">
              <a:buFont typeface="Arial"/>
              <a:buChar char="•"/>
            </a:pPr>
            <a:r>
              <a:rPr lang="en-US" sz="1200" dirty="0"/>
              <a:t>Monitoring Service</a:t>
            </a:r>
          </a:p>
          <a:p>
            <a:pPr marL="214313" indent="-214313">
              <a:buFont typeface="Arial"/>
              <a:buChar char="•"/>
            </a:pPr>
            <a:r>
              <a:rPr lang="en-US" sz="1200" dirty="0" err="1"/>
              <a:t>Authorisation</a:t>
            </a:r>
            <a:endParaRPr lang="en-US" sz="1200" dirty="0"/>
          </a:p>
        </p:txBody>
      </p:sp>
      <p:cxnSp>
        <p:nvCxnSpPr>
          <p:cNvPr id="81" name="Straight Arrow Connector 80"/>
          <p:cNvCxnSpPr>
            <a:stCxn id="80" idx="0"/>
          </p:cNvCxnSpPr>
          <p:nvPr/>
        </p:nvCxnSpPr>
        <p:spPr>
          <a:xfrm flipV="1">
            <a:off x="1267803" y="2477628"/>
            <a:ext cx="308587" cy="1351029"/>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sp>
        <p:nvSpPr>
          <p:cNvPr id="82" name="TextBox 81"/>
          <p:cNvSpPr txBox="1"/>
          <p:nvPr/>
        </p:nvSpPr>
        <p:spPr>
          <a:xfrm>
            <a:off x="1456323" y="523907"/>
            <a:ext cx="1310872" cy="276999"/>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1200" dirty="0"/>
              <a:t>Web, Mobile, App</a:t>
            </a:r>
          </a:p>
        </p:txBody>
      </p:sp>
      <p:cxnSp>
        <p:nvCxnSpPr>
          <p:cNvPr id="83" name="Straight Arrow Connector 82"/>
          <p:cNvCxnSpPr/>
          <p:nvPr/>
        </p:nvCxnSpPr>
        <p:spPr>
          <a:xfrm flipH="1" flipV="1">
            <a:off x="2534799" y="787865"/>
            <a:ext cx="128656" cy="582453"/>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cxnSp>
        <p:nvCxnSpPr>
          <p:cNvPr id="84" name="Straight Arrow Connector 83"/>
          <p:cNvCxnSpPr>
            <a:stCxn id="75" idx="0"/>
          </p:cNvCxnSpPr>
          <p:nvPr/>
        </p:nvCxnSpPr>
        <p:spPr>
          <a:xfrm flipH="1" flipV="1">
            <a:off x="2430491" y="3360966"/>
            <a:ext cx="625814" cy="815133"/>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sp>
        <p:nvSpPr>
          <p:cNvPr id="75" name="TextBox 74"/>
          <p:cNvSpPr txBox="1"/>
          <p:nvPr/>
        </p:nvSpPr>
        <p:spPr>
          <a:xfrm>
            <a:off x="2359479" y="4176099"/>
            <a:ext cx="1393651"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1200" dirty="0"/>
              <a:t>Horizontal Scaling</a:t>
            </a:r>
          </a:p>
          <a:p>
            <a:r>
              <a:rPr lang="en-US" sz="1200" dirty="0"/>
              <a:t>Immutable Servers</a:t>
            </a:r>
          </a:p>
        </p:txBody>
      </p:sp>
      <p:cxnSp>
        <p:nvCxnSpPr>
          <p:cNvPr id="76" name="Straight Arrow Connector 75"/>
          <p:cNvCxnSpPr>
            <a:stCxn id="28" idx="1"/>
          </p:cNvCxnSpPr>
          <p:nvPr/>
        </p:nvCxnSpPr>
        <p:spPr>
          <a:xfrm flipH="1" flipV="1">
            <a:off x="2288862" y="2540746"/>
            <a:ext cx="1685568" cy="1705798"/>
          </a:xfrm>
          <a:prstGeom prst="straightConnector1">
            <a:avLst/>
          </a:prstGeom>
          <a:ln w="15875">
            <a:solidFill>
              <a:schemeClr val="bg2">
                <a:lumMod val="60000"/>
                <a:lumOff val="40000"/>
              </a:schemeClr>
            </a:solidFill>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1547290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SAD* Structure – The Word Template - Part 1</a:t>
            </a:r>
          </a:p>
        </p:txBody>
      </p:sp>
      <p:sp>
        <p:nvSpPr>
          <p:cNvPr id="3" name="Content Placeholder 2"/>
          <p:cNvSpPr>
            <a:spLocks noGrp="1"/>
          </p:cNvSpPr>
          <p:nvPr>
            <p:ph idx="4294967295"/>
          </p:nvPr>
        </p:nvSpPr>
        <p:spPr>
          <a:xfrm>
            <a:off x="794384" y="632681"/>
            <a:ext cx="3821113" cy="3242634"/>
          </a:xfrm>
          <a:prstGeom prst="rect">
            <a:avLst/>
          </a:prstGeom>
        </p:spPr>
        <p:txBody>
          <a:bodyPr/>
          <a:lstStyle/>
          <a:p>
            <a:endParaRPr lang="en-US" sz="900" dirty="0"/>
          </a:p>
          <a:p>
            <a:pPr marL="0" indent="0">
              <a:buNone/>
            </a:pPr>
            <a:r>
              <a:rPr lang="en-US" sz="900" dirty="0">
                <a:latin typeface="Verdana"/>
                <a:cs typeface="Verdana"/>
              </a:rPr>
              <a:t>1.	</a:t>
            </a:r>
            <a:r>
              <a:rPr lang="en-US" sz="900" b="1" dirty="0">
                <a:latin typeface="Verdana"/>
                <a:ea typeface="Verdana" panose="020B0604030504040204" pitchFamily="34" charset="0"/>
                <a:cs typeface="Verdana"/>
              </a:rPr>
              <a:t>Introduction</a:t>
            </a:r>
            <a:r>
              <a:rPr lang="en-US" sz="900" dirty="0">
                <a:latin typeface="Verdana"/>
                <a:cs typeface="Verdana"/>
              </a:rPr>
              <a:t>	</a:t>
            </a:r>
          </a:p>
          <a:p>
            <a:pPr marL="0" indent="0">
              <a:buNone/>
            </a:pPr>
            <a:r>
              <a:rPr lang="en-US" sz="900" dirty="0">
                <a:latin typeface="Verdana"/>
                <a:cs typeface="Verdana"/>
              </a:rPr>
              <a:t>	1.1.	Background	</a:t>
            </a:r>
          </a:p>
          <a:p>
            <a:pPr marL="0" indent="0">
              <a:buNone/>
            </a:pPr>
            <a:r>
              <a:rPr lang="en-US" sz="900" dirty="0">
                <a:latin typeface="Verdana"/>
                <a:cs typeface="Verdana"/>
              </a:rPr>
              <a:t>	1.2.	Purpose	</a:t>
            </a:r>
          </a:p>
          <a:p>
            <a:pPr marL="0" indent="0">
              <a:buNone/>
            </a:pPr>
            <a:r>
              <a:rPr lang="en-US" sz="900" dirty="0">
                <a:latin typeface="Verdana"/>
                <a:cs typeface="Verdana"/>
              </a:rPr>
              <a:t>	1.3.	Scope	</a:t>
            </a:r>
          </a:p>
          <a:p>
            <a:pPr marL="0" indent="0">
              <a:buNone/>
            </a:pPr>
            <a:r>
              <a:rPr lang="en-US" sz="900" dirty="0">
                <a:latin typeface="Verdana"/>
                <a:cs typeface="Verdana"/>
              </a:rPr>
              <a:t>		</a:t>
            </a:r>
          </a:p>
          <a:p>
            <a:pPr marL="0" indent="0">
              <a:buNone/>
            </a:pPr>
            <a:r>
              <a:rPr lang="en-US" sz="900" dirty="0">
                <a:latin typeface="Verdana"/>
                <a:cs typeface="Verdana"/>
              </a:rPr>
              <a:t>2.	</a:t>
            </a:r>
            <a:r>
              <a:rPr lang="en-US" sz="900" b="1" dirty="0">
                <a:latin typeface="Verdana"/>
                <a:cs typeface="Verdana"/>
              </a:rPr>
              <a:t>Goals and Requirements</a:t>
            </a:r>
            <a:r>
              <a:rPr lang="en-US" sz="900" dirty="0">
                <a:latin typeface="Verdana"/>
                <a:cs typeface="Verdana"/>
              </a:rPr>
              <a:t>	</a:t>
            </a:r>
          </a:p>
          <a:p>
            <a:pPr marL="0" indent="0">
              <a:buNone/>
            </a:pPr>
            <a:r>
              <a:rPr lang="en-US" sz="900" dirty="0">
                <a:latin typeface="Verdana"/>
                <a:cs typeface="Verdana"/>
              </a:rPr>
              <a:t>	2.1.	Quality of Service Goals	</a:t>
            </a:r>
          </a:p>
          <a:p>
            <a:pPr marL="0" indent="0">
              <a:buNone/>
            </a:pPr>
            <a:r>
              <a:rPr lang="en-US" sz="900" dirty="0">
                <a:latin typeface="Verdana"/>
                <a:cs typeface="Verdana"/>
              </a:rPr>
              <a:t>	2.2.	Technical Requirements	</a:t>
            </a:r>
          </a:p>
          <a:p>
            <a:pPr marL="0" indent="0">
              <a:buNone/>
            </a:pPr>
            <a:r>
              <a:rPr lang="en-US" sz="900" dirty="0">
                <a:latin typeface="Verdana"/>
                <a:cs typeface="Verdana"/>
              </a:rPr>
              <a:t>	2.3.	Constraints and Dependencies	</a:t>
            </a:r>
          </a:p>
          <a:p>
            <a:pPr marL="0" indent="0">
              <a:buNone/>
            </a:pPr>
            <a:r>
              <a:rPr lang="en-US" sz="900" dirty="0">
                <a:latin typeface="Verdana"/>
                <a:cs typeface="Verdana"/>
              </a:rPr>
              <a:t>		2.3.1.	Development  Process and Team	</a:t>
            </a:r>
          </a:p>
          <a:p>
            <a:pPr marL="0" indent="0">
              <a:buNone/>
            </a:pPr>
            <a:r>
              <a:rPr lang="en-US" sz="900" dirty="0">
                <a:latin typeface="Verdana"/>
                <a:cs typeface="Verdana"/>
              </a:rPr>
              <a:t>		2.3.2.	Environment and Technology	</a:t>
            </a:r>
          </a:p>
          <a:p>
            <a:pPr marL="0" indent="0">
              <a:buNone/>
            </a:pPr>
            <a:r>
              <a:rPr lang="en-US" sz="900" dirty="0">
                <a:latin typeface="Verdana"/>
                <a:cs typeface="Verdana"/>
              </a:rPr>
              <a:t>		2.3.3.	Delivery and Deployment		</a:t>
            </a:r>
          </a:p>
          <a:p>
            <a:pPr marL="0" indent="0">
              <a:buNone/>
            </a:pPr>
            <a:r>
              <a:rPr lang="en-US" sz="900" dirty="0">
                <a:latin typeface="Verdana"/>
                <a:cs typeface="Verdana"/>
              </a:rPr>
              <a:t>	2.4.	Assumptions	</a:t>
            </a:r>
          </a:p>
          <a:p>
            <a:pPr marL="0" indent="0">
              <a:buNone/>
            </a:pPr>
            <a:endParaRPr lang="en-US" sz="900" dirty="0">
              <a:latin typeface="Verdana"/>
              <a:cs typeface="Verdana"/>
            </a:endParaRPr>
          </a:p>
          <a:p>
            <a:pPr marL="0" indent="0">
              <a:buNone/>
            </a:pPr>
            <a:r>
              <a:rPr lang="en-US" sz="900" dirty="0">
                <a:latin typeface="Verdana"/>
                <a:cs typeface="Verdana"/>
              </a:rPr>
              <a:t>3.	</a:t>
            </a:r>
            <a:r>
              <a:rPr lang="en-US" sz="900" b="1" dirty="0">
                <a:latin typeface="Verdana"/>
                <a:cs typeface="Verdana"/>
              </a:rPr>
              <a:t>Risks and Architecturally Significant Requirements</a:t>
            </a:r>
            <a:endParaRPr lang="en-US" sz="900" dirty="0">
              <a:latin typeface="Verdana"/>
              <a:cs typeface="Verdana"/>
            </a:endParaRPr>
          </a:p>
          <a:p>
            <a:pPr marL="0" indent="0">
              <a:buNone/>
            </a:pPr>
            <a:r>
              <a:rPr lang="en-US" sz="900" dirty="0">
                <a:latin typeface="Verdana"/>
                <a:cs typeface="Verdana"/>
              </a:rPr>
              <a:t>	3.1.	Risks Addressed	</a:t>
            </a:r>
          </a:p>
          <a:p>
            <a:pPr marL="0" indent="0">
              <a:buNone/>
            </a:pPr>
            <a:r>
              <a:rPr lang="en-US" sz="900" dirty="0">
                <a:latin typeface="Verdana"/>
                <a:cs typeface="Verdana"/>
              </a:rPr>
              <a:t>	3.2.	Architecturally Significant Requirements</a:t>
            </a:r>
          </a:p>
          <a:p>
            <a:pPr marL="0" indent="0">
              <a:buNone/>
            </a:pPr>
            <a:endParaRPr lang="en-US" sz="900" dirty="0">
              <a:latin typeface="Verdana"/>
              <a:cs typeface="Verdana"/>
            </a:endParaRPr>
          </a:p>
          <a:p>
            <a:pPr marL="0" indent="0">
              <a:buNone/>
            </a:pPr>
            <a:r>
              <a:rPr lang="en-US" sz="900" b="1" dirty="0">
                <a:latin typeface="Verdana"/>
                <a:cs typeface="Verdana"/>
              </a:rPr>
              <a:t>4.      High Level Solution Overview</a:t>
            </a:r>
            <a:r>
              <a:rPr lang="en-US" sz="900" dirty="0"/>
              <a:t>	</a:t>
            </a:r>
            <a:endParaRPr lang="en-AU" sz="900" dirty="0"/>
          </a:p>
        </p:txBody>
      </p:sp>
      <p:sp>
        <p:nvSpPr>
          <p:cNvPr id="5" name="Content Placeholder 2"/>
          <p:cNvSpPr txBox="1">
            <a:spLocks/>
          </p:cNvSpPr>
          <p:nvPr/>
        </p:nvSpPr>
        <p:spPr>
          <a:xfrm>
            <a:off x="4615497" y="744960"/>
            <a:ext cx="4226578" cy="2645720"/>
          </a:xfrm>
          <a:prstGeom prst="rect">
            <a:avLst/>
          </a:prstGeom>
        </p:spPr>
        <p:txBody>
          <a:bodyPr lIns="68574" tIns="34287" rIns="68574" bIns="34287"/>
          <a:lstStyle>
            <a:lvl1pPr marL="0" indent="0" algn="l" defTabSz="514214" rtl="0" eaLnBrk="1" latinLnBrk="0" hangingPunct="1">
              <a:spcBef>
                <a:spcPts val="567"/>
              </a:spcBef>
              <a:buFont typeface="Arial"/>
              <a:buNone/>
              <a:tabLst/>
              <a:defRPr lang="en-US" sz="1134"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40047" indent="-170023" algn="l" defTabSz="514214" rtl="0" eaLnBrk="1" latinLnBrk="0" hangingPunct="1">
              <a:spcBef>
                <a:spcPct val="20000"/>
              </a:spcBef>
              <a:buFont typeface="Arial"/>
              <a:buChar char="–"/>
              <a:defRPr lang="en-US" sz="1134"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510070" indent="-170023" algn="l" defTabSz="514214" rtl="0" eaLnBrk="1" latinLnBrk="0" hangingPunct="1">
              <a:spcBef>
                <a:spcPct val="20000"/>
              </a:spcBef>
              <a:buFont typeface="Arial"/>
              <a:buChar char="•"/>
              <a:defRPr lang="en-US" sz="1134"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680093" indent="-170023" algn="l" defTabSz="514214" rtl="0" eaLnBrk="1" latinLnBrk="0" hangingPunct="1">
              <a:spcBef>
                <a:spcPct val="20000"/>
              </a:spcBef>
              <a:buFont typeface="Arial"/>
              <a:buChar char="–"/>
              <a:defRPr lang="en-US" sz="992"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850117" indent="-170023" algn="l" defTabSz="514214" rtl="0" eaLnBrk="1" latinLnBrk="0" hangingPunct="1">
              <a:spcBef>
                <a:spcPct val="20000"/>
              </a:spcBef>
              <a:buFont typeface="Arial"/>
              <a:buChar char="»"/>
              <a:defRPr lang="en-AU" sz="850"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020276"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6pPr>
            <a:lvl7pPr marL="1190322"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7pPr>
            <a:lvl8pPr marL="3856612" indent="-257108" algn="l" defTabSz="514214" rtl="0" eaLnBrk="1" latinLnBrk="0" hangingPunct="1">
              <a:spcBef>
                <a:spcPct val="20000"/>
              </a:spcBef>
              <a:buFont typeface="Arial"/>
              <a:buChar char="•"/>
              <a:defRPr lang="en-US" sz="945" kern="1200" dirty="0" smtClean="0">
                <a:solidFill>
                  <a:schemeClr val="tx1"/>
                </a:solidFill>
                <a:latin typeface="Arial" pitchFamily="34" charset="0"/>
                <a:ea typeface="+mn-ea"/>
                <a:cs typeface="Arial" pitchFamily="34" charset="0"/>
              </a:defRPr>
            </a:lvl8pPr>
            <a:lvl9pPr marL="4370827" indent="-257108" algn="l" defTabSz="514214" rtl="0" eaLnBrk="1" latinLnBrk="0" hangingPunct="1">
              <a:spcBef>
                <a:spcPct val="20000"/>
              </a:spcBef>
              <a:buFont typeface="Arial"/>
              <a:buChar char="•"/>
              <a:defRPr lang="en-AU" sz="945" kern="1200" dirty="0" smtClean="0">
                <a:solidFill>
                  <a:schemeClr val="tx1"/>
                </a:solidFill>
                <a:latin typeface="Arial" pitchFamily="34" charset="0"/>
                <a:ea typeface="+mn-ea"/>
                <a:cs typeface="Arial" pitchFamily="34" charset="0"/>
              </a:defRPr>
            </a:lvl9pPr>
          </a:lstStyle>
          <a:p>
            <a:endParaRPr lang="en-US" sz="900" dirty="0"/>
          </a:p>
          <a:p>
            <a:r>
              <a:rPr lang="en-US" sz="900" b="1" dirty="0">
                <a:latin typeface="Verdana"/>
                <a:ea typeface="+mn-ea"/>
                <a:cs typeface="Verdana"/>
              </a:rPr>
              <a:t>5</a:t>
            </a:r>
            <a:r>
              <a:rPr lang="en-US" sz="900" b="1" dirty="0">
                <a:latin typeface="Verdana"/>
                <a:cs typeface="Verdana"/>
              </a:rPr>
              <a:t>.      Software Application Layer</a:t>
            </a:r>
            <a:r>
              <a:rPr lang="en-US" sz="900" dirty="0"/>
              <a:t>	</a:t>
            </a:r>
          </a:p>
          <a:p>
            <a:pPr defTabSz="342900">
              <a:spcBef>
                <a:spcPct val="20000"/>
              </a:spcBef>
            </a:pPr>
            <a:r>
              <a:rPr lang="en-US" sz="900" dirty="0">
                <a:latin typeface="Verdana"/>
                <a:ea typeface="+mn-ea"/>
                <a:cs typeface="Verdana"/>
              </a:rPr>
              <a:t>	5.1.	Structure View	</a:t>
            </a:r>
          </a:p>
          <a:p>
            <a:pPr defTabSz="342900">
              <a:spcBef>
                <a:spcPct val="20000"/>
              </a:spcBef>
            </a:pPr>
            <a:r>
              <a:rPr lang="en-US" sz="900" dirty="0">
                <a:latin typeface="Verdana"/>
                <a:ea typeface="+mn-ea"/>
                <a:cs typeface="Verdana"/>
              </a:rPr>
              <a:t>		5.1.1.	Client Tier	</a:t>
            </a:r>
          </a:p>
          <a:p>
            <a:pPr defTabSz="342900">
              <a:spcBef>
                <a:spcPct val="20000"/>
              </a:spcBef>
            </a:pPr>
            <a:r>
              <a:rPr lang="en-US" sz="900" dirty="0">
                <a:latin typeface="Verdana"/>
                <a:ea typeface="+mn-ea"/>
                <a:cs typeface="Verdana"/>
              </a:rPr>
              <a:t>		5.1.2.	Access Tier	</a:t>
            </a:r>
          </a:p>
          <a:p>
            <a:pPr defTabSz="342900">
              <a:spcBef>
                <a:spcPct val="20000"/>
              </a:spcBef>
            </a:pPr>
            <a:r>
              <a:rPr lang="en-US" sz="900" dirty="0">
                <a:latin typeface="Verdana"/>
                <a:ea typeface="+mn-ea"/>
                <a:cs typeface="Verdana"/>
              </a:rPr>
              <a:t>		5.1.3.	Presentation Tier	</a:t>
            </a:r>
          </a:p>
          <a:p>
            <a:pPr defTabSz="342900">
              <a:spcBef>
                <a:spcPct val="20000"/>
              </a:spcBef>
            </a:pPr>
            <a:r>
              <a:rPr lang="en-US" sz="900" dirty="0">
                <a:latin typeface="Verdana"/>
                <a:ea typeface="+mn-ea"/>
                <a:cs typeface="Verdana"/>
              </a:rPr>
              <a:t>		5.1.4.	Services Tier	</a:t>
            </a:r>
          </a:p>
          <a:p>
            <a:pPr defTabSz="342900">
              <a:spcBef>
                <a:spcPct val="20000"/>
              </a:spcBef>
            </a:pPr>
            <a:r>
              <a:rPr lang="en-US" sz="900" dirty="0">
                <a:latin typeface="Verdana"/>
                <a:ea typeface="+mn-ea"/>
                <a:cs typeface="Verdana"/>
              </a:rPr>
              <a:t>		5.1.5.	Domain Tier	</a:t>
            </a:r>
          </a:p>
          <a:p>
            <a:pPr defTabSz="342900">
              <a:spcBef>
                <a:spcPct val="20000"/>
              </a:spcBef>
            </a:pPr>
            <a:r>
              <a:rPr lang="en-US" sz="900" dirty="0">
                <a:latin typeface="Verdana"/>
                <a:ea typeface="+mn-ea"/>
                <a:cs typeface="Verdana"/>
              </a:rPr>
              <a:t>		5.1.6.	Integration Tier	</a:t>
            </a:r>
          </a:p>
          <a:p>
            <a:pPr defTabSz="342900">
              <a:spcBef>
                <a:spcPct val="20000"/>
              </a:spcBef>
            </a:pPr>
            <a:r>
              <a:rPr lang="en-US" sz="900" dirty="0">
                <a:latin typeface="Verdana"/>
                <a:ea typeface="+mn-ea"/>
                <a:cs typeface="Verdana"/>
              </a:rPr>
              <a:t>		5.1.7.	Resource Tier	</a:t>
            </a:r>
          </a:p>
          <a:p>
            <a:pPr defTabSz="342900">
              <a:spcBef>
                <a:spcPct val="20000"/>
              </a:spcBef>
            </a:pPr>
            <a:r>
              <a:rPr lang="en-US" sz="900" dirty="0">
                <a:latin typeface="Verdana"/>
                <a:ea typeface="+mn-ea"/>
                <a:cs typeface="Verdana"/>
              </a:rPr>
              <a:t>	5.2.	Configurations View	</a:t>
            </a:r>
          </a:p>
          <a:p>
            <a:pPr defTabSz="342900">
              <a:spcBef>
                <a:spcPct val="20000"/>
              </a:spcBef>
            </a:pPr>
            <a:r>
              <a:rPr lang="en-US" sz="900" dirty="0">
                <a:latin typeface="Verdana"/>
                <a:ea typeface="+mn-ea"/>
                <a:cs typeface="Verdana"/>
              </a:rPr>
              <a:t>	5.3.	</a:t>
            </a:r>
            <a:r>
              <a:rPr lang="en-US" sz="900" dirty="0" err="1">
                <a:latin typeface="Verdana"/>
                <a:ea typeface="+mn-ea"/>
                <a:cs typeface="Verdana"/>
              </a:rPr>
              <a:t>Behaviour</a:t>
            </a:r>
            <a:r>
              <a:rPr lang="en-US" sz="900" dirty="0">
                <a:latin typeface="Verdana"/>
                <a:ea typeface="+mn-ea"/>
                <a:cs typeface="Verdana"/>
              </a:rPr>
              <a:t> View </a:t>
            </a:r>
          </a:p>
          <a:p>
            <a:pPr defTabSz="342900">
              <a:spcBef>
                <a:spcPct val="20000"/>
              </a:spcBef>
            </a:pPr>
            <a:r>
              <a:rPr lang="en-US" sz="900" dirty="0">
                <a:latin typeface="Verdana"/>
                <a:ea typeface="+mn-ea"/>
                <a:cs typeface="Verdana"/>
              </a:rPr>
              <a:t>	5.4.	Process View		</a:t>
            </a:r>
          </a:p>
          <a:p>
            <a:pPr defTabSz="342900">
              <a:spcBef>
                <a:spcPct val="20000"/>
              </a:spcBef>
            </a:pPr>
            <a:r>
              <a:rPr lang="en-US" sz="900" dirty="0">
                <a:latin typeface="Verdana"/>
                <a:ea typeface="+mn-ea"/>
                <a:cs typeface="Verdana"/>
              </a:rPr>
              <a:t>	5.5.	Security and Identity	</a:t>
            </a:r>
          </a:p>
          <a:p>
            <a:pPr defTabSz="342900">
              <a:spcBef>
                <a:spcPct val="20000"/>
              </a:spcBef>
            </a:pPr>
            <a:r>
              <a:rPr lang="en-US" sz="900" dirty="0">
                <a:latin typeface="Verdana"/>
                <a:ea typeface="+mn-ea"/>
                <a:cs typeface="Verdana"/>
              </a:rPr>
              <a:t>		5.5.1.	Identity Management	</a:t>
            </a:r>
          </a:p>
          <a:p>
            <a:pPr defTabSz="342900">
              <a:spcBef>
                <a:spcPct val="20000"/>
              </a:spcBef>
            </a:pPr>
            <a:r>
              <a:rPr lang="en-US" sz="900" dirty="0">
                <a:latin typeface="Verdana"/>
                <a:ea typeface="+mn-ea"/>
                <a:cs typeface="Verdana"/>
              </a:rPr>
              <a:t>		5.5.2.	Access Management	</a:t>
            </a:r>
          </a:p>
          <a:p>
            <a:pPr defTabSz="342900">
              <a:spcBef>
                <a:spcPct val="20000"/>
              </a:spcBef>
            </a:pPr>
            <a:r>
              <a:rPr lang="en-US" sz="900" dirty="0">
                <a:latin typeface="Verdana"/>
                <a:ea typeface="+mn-ea"/>
                <a:cs typeface="Verdana"/>
              </a:rPr>
              <a:t>		5.5.3.	Encryption / Tokens / Certificates</a:t>
            </a:r>
          </a:p>
          <a:p>
            <a:pPr defTabSz="342900">
              <a:spcBef>
                <a:spcPct val="20000"/>
              </a:spcBef>
            </a:pPr>
            <a:r>
              <a:rPr lang="en-US" sz="900" dirty="0">
                <a:latin typeface="Verdana"/>
                <a:ea typeface="+mn-ea"/>
                <a:cs typeface="Verdana"/>
              </a:rPr>
              <a:t>	5.6.	Data Across Tiers	</a:t>
            </a:r>
          </a:p>
          <a:p>
            <a:pPr defTabSz="342900">
              <a:spcBef>
                <a:spcPct val="20000"/>
              </a:spcBef>
            </a:pPr>
            <a:r>
              <a:rPr lang="en-US" sz="900" dirty="0">
                <a:latin typeface="Verdana"/>
                <a:ea typeface="+mn-ea"/>
                <a:cs typeface="Verdana"/>
              </a:rPr>
              <a:t>	5.7.	Evolutionary Considerations	</a:t>
            </a:r>
          </a:p>
        </p:txBody>
      </p:sp>
      <p:sp>
        <p:nvSpPr>
          <p:cNvPr id="6" name="Rectangle 5"/>
          <p:cNvSpPr/>
          <p:nvPr/>
        </p:nvSpPr>
        <p:spPr>
          <a:xfrm>
            <a:off x="6227197" y="4376904"/>
            <a:ext cx="2459603" cy="239114"/>
          </a:xfrm>
          <a:prstGeom prst="rect">
            <a:avLst/>
          </a:prstGeom>
        </p:spPr>
        <p:txBody>
          <a:bodyPr wrap="none" lIns="61414" tIns="30707" rIns="61414" bIns="30707">
            <a:spAutoFit/>
          </a:bodyPr>
          <a:lstStyle/>
          <a:p>
            <a:r>
              <a:rPr lang="en-AU" sz="1151" dirty="0"/>
              <a:t>*SAD = System Architecture Document</a:t>
            </a:r>
          </a:p>
        </p:txBody>
      </p:sp>
      <p:sp>
        <p:nvSpPr>
          <p:cNvPr id="4" name="Rectangle 3"/>
          <p:cNvSpPr/>
          <p:nvPr/>
        </p:nvSpPr>
        <p:spPr>
          <a:xfrm>
            <a:off x="855344" y="4311795"/>
            <a:ext cx="4447439"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sz="900" dirty="0">
                <a:latin typeface="Verdana"/>
                <a:cs typeface="Verdana"/>
              </a:rPr>
              <a:t>Evolutionary Considerations </a:t>
            </a:r>
            <a:r>
              <a:rPr lang="mr-IN" sz="900" dirty="0">
                <a:latin typeface="Verdana"/>
                <a:cs typeface="Verdana"/>
              </a:rPr>
              <a:t>–</a:t>
            </a:r>
            <a:r>
              <a:rPr lang="en-US" sz="900" dirty="0">
                <a:latin typeface="Verdana"/>
                <a:cs typeface="Verdana"/>
              </a:rPr>
              <a:t> where are we heading strategically, next release, architectural runway.</a:t>
            </a:r>
            <a:endParaRPr lang="en-US" sz="900" dirty="0"/>
          </a:p>
        </p:txBody>
      </p:sp>
    </p:spTree>
    <p:extLst>
      <p:ext uri="{BB962C8B-B14F-4D97-AF65-F5344CB8AC3E}">
        <p14:creationId xmlns:p14="http://schemas.microsoft.com/office/powerpoint/2010/main" val="114002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ChangeArrowheads="1"/>
          </p:cNvSpPr>
          <p:nvPr>
            <p:ph type="title"/>
          </p:nvPr>
        </p:nvSpPr>
        <p:spPr>
          <a:xfrm>
            <a:off x="358776" y="162135"/>
            <a:ext cx="7360072" cy="309578"/>
          </a:xfrm>
          <a:noFill/>
        </p:spPr>
        <p:txBody>
          <a:bodyPr lIns="29848" tIns="29848" rIns="29848" bIns="29848" anchor="ctr"/>
          <a:lstStyle/>
          <a:p>
            <a:pPr defTabSz="734693"/>
            <a:r>
              <a:rPr lang="en-US" dirty="0"/>
              <a:t>Done for a Purpose – The Purpose of Architecture:</a:t>
            </a:r>
          </a:p>
        </p:txBody>
      </p:sp>
      <p:sp>
        <p:nvSpPr>
          <p:cNvPr id="187395" name="Rectangle 3"/>
          <p:cNvSpPr>
            <a:spLocks noGrp="1" noChangeArrowheads="1"/>
          </p:cNvSpPr>
          <p:nvPr>
            <p:ph type="body" sz="quarter" idx="14"/>
          </p:nvPr>
        </p:nvSpPr>
        <p:spPr>
          <a:xfrm>
            <a:off x="720725" y="800551"/>
            <a:ext cx="8423275" cy="3798588"/>
          </a:xfrm>
          <a:noFill/>
        </p:spPr>
        <p:txBody>
          <a:bodyPr lIns="65437" tIns="32144" rIns="65437" bIns="32144"/>
          <a:lstStyle/>
          <a:p>
            <a:pPr marL="252551" indent="-252551" defTabSz="734693"/>
            <a:r>
              <a:rPr lang="en-US" sz="1600" dirty="0"/>
              <a:t>Provide an holistic view of a solution.</a:t>
            </a:r>
          </a:p>
          <a:p>
            <a:pPr marL="252551" indent="-252551" defTabSz="734693"/>
            <a:r>
              <a:rPr lang="en-US" sz="1600" dirty="0"/>
              <a:t>Produce views of the system for particular stakeholders.</a:t>
            </a:r>
          </a:p>
          <a:p>
            <a:pPr marL="252551" indent="-252551" defTabSz="734693"/>
            <a:r>
              <a:rPr lang="en-US" sz="1600" dirty="0"/>
              <a:t>Ensure requirements can be satisfied (especially Systemic Qualities, NFR's and ASUC’s).</a:t>
            </a:r>
          </a:p>
          <a:p>
            <a:pPr marL="252551" indent="-252551" defTabSz="734693"/>
            <a:r>
              <a:rPr lang="en-US" sz="1600" dirty="0"/>
              <a:t>Mitigate risk and reduce uncertainty.</a:t>
            </a:r>
          </a:p>
          <a:p>
            <a:pPr marL="252551" indent="-252551" defTabSz="734693"/>
            <a:r>
              <a:rPr lang="en-US" sz="1600" dirty="0"/>
              <a:t>Manage complexity.</a:t>
            </a:r>
          </a:p>
          <a:p>
            <a:pPr marL="252551" indent="-252551" defTabSz="734693"/>
            <a:r>
              <a:rPr lang="en-US" sz="1600" dirty="0"/>
              <a:t>Explain why the form of a system has come to be.</a:t>
            </a:r>
          </a:p>
          <a:p>
            <a:pPr marL="252551" indent="-252551" defTabSz="734693"/>
            <a:r>
              <a:rPr lang="en-US" sz="1600" dirty="0"/>
              <a:t>Make project management possible: </a:t>
            </a:r>
          </a:p>
          <a:p>
            <a:pPr marL="493061" lvl="1" indent="-252551" defTabSz="734693"/>
            <a:r>
              <a:rPr lang="en-US" sz="1600" dirty="0"/>
              <a:t>Decomposition allows Work Breakdown Structures to be managed.</a:t>
            </a:r>
          </a:p>
          <a:p>
            <a:pPr marL="493061" lvl="1" indent="-252551" defTabSz="734693"/>
            <a:r>
              <a:rPr lang="en-US" sz="1600" dirty="0"/>
              <a:t>Enables team structures to be defined.</a:t>
            </a:r>
          </a:p>
          <a:p>
            <a:pPr marL="252551" indent="-252551" defTabSz="734693"/>
            <a:r>
              <a:rPr lang="en-US" sz="1600" dirty="0"/>
              <a:t>Satisfy budget and schedule.</a:t>
            </a:r>
          </a:p>
          <a:p>
            <a:pPr marL="252551" indent="-252551" defTabSz="734693"/>
            <a:r>
              <a:rPr lang="en-US" sz="1600" dirty="0"/>
              <a:t>Justify purchasing decisions.</a:t>
            </a:r>
          </a:p>
          <a:p>
            <a:pPr marL="252551" indent="-252551" defTabSz="734693"/>
            <a:r>
              <a:rPr lang="en-US" sz="1600" dirty="0"/>
              <a:t>Makes designers/implementers productive.</a:t>
            </a:r>
          </a:p>
          <a:p>
            <a:pPr marL="252551" indent="-252551" defTabSz="734693"/>
            <a:r>
              <a:rPr lang="en-US" sz="1600" dirty="0"/>
              <a:t>Re-use existing assets.</a:t>
            </a:r>
          </a:p>
        </p:txBody>
      </p:sp>
    </p:spTree>
    <p:extLst>
      <p:ext uri="{BB962C8B-B14F-4D97-AF65-F5344CB8AC3E}">
        <p14:creationId xmlns:p14="http://schemas.microsoft.com/office/powerpoint/2010/main" val="1268946436"/>
      </p:ext>
    </p:extLst>
  </p:cSld>
  <p:clrMapOvr>
    <a:masterClrMapping/>
  </p:clrMapOvr>
  <p:transition>
    <p:wipe dir="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SAD Structure – Part 2</a:t>
            </a:r>
          </a:p>
        </p:txBody>
      </p:sp>
      <p:sp>
        <p:nvSpPr>
          <p:cNvPr id="3" name="Content Placeholder 2"/>
          <p:cNvSpPr>
            <a:spLocks noGrp="1"/>
          </p:cNvSpPr>
          <p:nvPr>
            <p:ph idx="4294967295"/>
          </p:nvPr>
        </p:nvSpPr>
        <p:spPr>
          <a:xfrm>
            <a:off x="4181174" y="567687"/>
            <a:ext cx="4388059" cy="2644775"/>
          </a:xfrm>
          <a:prstGeom prst="rect">
            <a:avLst/>
          </a:prstGeom>
        </p:spPr>
        <p:txBody>
          <a:bodyPr/>
          <a:lstStyle/>
          <a:p>
            <a:pPr marL="0" indent="0">
              <a:buNone/>
            </a:pPr>
            <a:endParaRPr lang="en-US" sz="900" dirty="0">
              <a:latin typeface="Verdana"/>
              <a:cs typeface="Verdana"/>
            </a:endParaRPr>
          </a:p>
          <a:p>
            <a:pPr marL="0" indent="0">
              <a:buNone/>
            </a:pPr>
            <a:r>
              <a:rPr lang="en-US" sz="900" dirty="0">
                <a:latin typeface="Verdana"/>
                <a:cs typeface="Verdana"/>
              </a:rPr>
              <a:t>10.	</a:t>
            </a:r>
            <a:r>
              <a:rPr lang="en-US" sz="900" b="1" dirty="0">
                <a:latin typeface="Verdana"/>
                <a:cs typeface="Verdana"/>
              </a:rPr>
              <a:t>Compute and Network Layer	</a:t>
            </a:r>
          </a:p>
          <a:p>
            <a:pPr marL="0" indent="0">
              <a:buNone/>
            </a:pPr>
            <a:r>
              <a:rPr lang="en-US" sz="900" dirty="0">
                <a:latin typeface="Verdana"/>
                <a:cs typeface="Verdana"/>
              </a:rPr>
              <a:t>	10.1.	Configurations View</a:t>
            </a:r>
          </a:p>
          <a:p>
            <a:pPr marL="0" indent="0">
              <a:buNone/>
            </a:pPr>
            <a:r>
              <a:rPr lang="en-US" sz="900" dirty="0">
                <a:latin typeface="Verdana"/>
                <a:cs typeface="Verdana"/>
              </a:rPr>
              <a:t>	10.2.	 Evolutionary Considerations </a:t>
            </a:r>
          </a:p>
          <a:p>
            <a:pPr marL="0" indent="0">
              <a:buNone/>
            </a:pPr>
            <a:endParaRPr lang="en-US" sz="900" dirty="0">
              <a:latin typeface="Verdana"/>
              <a:cs typeface="Verdana"/>
            </a:endParaRPr>
          </a:p>
          <a:p>
            <a:pPr marL="0" indent="0">
              <a:buNone/>
            </a:pPr>
            <a:r>
              <a:rPr lang="en-US" sz="900" dirty="0">
                <a:latin typeface="Verdana"/>
                <a:cs typeface="Verdana"/>
              </a:rPr>
              <a:t>11.	</a:t>
            </a:r>
            <a:r>
              <a:rPr lang="en-US" sz="900" b="1" dirty="0">
                <a:latin typeface="Verdana"/>
                <a:cs typeface="Verdana"/>
              </a:rPr>
              <a:t>Facilities</a:t>
            </a:r>
            <a:r>
              <a:rPr lang="en-US" sz="900" dirty="0">
                <a:latin typeface="Verdana"/>
                <a:cs typeface="Verdana"/>
              </a:rPr>
              <a:t>	</a:t>
            </a:r>
          </a:p>
          <a:p>
            <a:pPr marL="0" indent="0">
              <a:buNone/>
            </a:pPr>
            <a:endParaRPr lang="en-US" sz="900" dirty="0">
              <a:latin typeface="Verdana"/>
              <a:cs typeface="Verdana"/>
            </a:endParaRPr>
          </a:p>
          <a:p>
            <a:pPr marL="0" indent="0">
              <a:buNone/>
            </a:pPr>
            <a:r>
              <a:rPr lang="en-US" sz="900" dirty="0">
                <a:latin typeface="Verdana"/>
                <a:cs typeface="Verdana"/>
              </a:rPr>
              <a:t>11.	</a:t>
            </a:r>
            <a:r>
              <a:rPr lang="en-US" sz="900" b="1" dirty="0">
                <a:latin typeface="Verdana"/>
                <a:cs typeface="Verdana"/>
              </a:rPr>
              <a:t>Qualities of Service Review</a:t>
            </a:r>
            <a:r>
              <a:rPr lang="en-US" sz="900" dirty="0">
                <a:latin typeface="Verdana"/>
                <a:cs typeface="Verdana"/>
              </a:rPr>
              <a:t>	</a:t>
            </a:r>
          </a:p>
          <a:p>
            <a:pPr marL="0" indent="0">
              <a:buNone/>
            </a:pPr>
            <a:r>
              <a:rPr lang="en-US" sz="900" dirty="0">
                <a:latin typeface="Verdana"/>
                <a:cs typeface="Verdana"/>
              </a:rPr>
              <a:t>	11.1.	Availability	</a:t>
            </a:r>
          </a:p>
          <a:p>
            <a:pPr marL="0" indent="0">
              <a:buNone/>
            </a:pPr>
            <a:r>
              <a:rPr lang="en-US" sz="900" dirty="0">
                <a:latin typeface="Verdana"/>
                <a:cs typeface="Verdana"/>
              </a:rPr>
              <a:t>	11.2.	Scalability	</a:t>
            </a:r>
          </a:p>
          <a:p>
            <a:pPr marL="0" indent="0">
              <a:buNone/>
            </a:pPr>
            <a:r>
              <a:rPr lang="en-US" sz="900" dirty="0">
                <a:latin typeface="Verdana"/>
                <a:cs typeface="Verdana"/>
              </a:rPr>
              <a:t>	11.3.	Performance	</a:t>
            </a:r>
          </a:p>
          <a:p>
            <a:pPr marL="0" indent="0">
              <a:buNone/>
            </a:pPr>
            <a:r>
              <a:rPr lang="en-US" sz="900" dirty="0">
                <a:latin typeface="Verdana"/>
                <a:cs typeface="Verdana"/>
              </a:rPr>
              <a:t>	11.5.	Agility, Extensibility and Flexibility</a:t>
            </a:r>
          </a:p>
          <a:p>
            <a:pPr marL="0" indent="0">
              <a:buNone/>
            </a:pPr>
            <a:r>
              <a:rPr lang="en-US" sz="900" dirty="0">
                <a:latin typeface="Verdana"/>
                <a:cs typeface="Verdana"/>
              </a:rPr>
              <a:t>	11.6.	Security, </a:t>
            </a:r>
            <a:r>
              <a:rPr lang="en-US" sz="900" dirty="0" err="1">
                <a:latin typeface="Verdana"/>
                <a:cs typeface="Verdana"/>
              </a:rPr>
              <a:t>etc</a:t>
            </a:r>
            <a:endParaRPr lang="en-AU" sz="900" dirty="0">
              <a:latin typeface="Verdana"/>
              <a:cs typeface="Verdana"/>
            </a:endParaRPr>
          </a:p>
        </p:txBody>
      </p:sp>
      <p:sp>
        <p:nvSpPr>
          <p:cNvPr id="5" name="Content Placeholder 2"/>
          <p:cNvSpPr txBox="1">
            <a:spLocks/>
          </p:cNvSpPr>
          <p:nvPr/>
        </p:nvSpPr>
        <p:spPr>
          <a:xfrm>
            <a:off x="788182" y="521580"/>
            <a:ext cx="3250630" cy="2786778"/>
          </a:xfrm>
          <a:prstGeom prst="rect">
            <a:avLst/>
          </a:prstGeom>
        </p:spPr>
        <p:txBody>
          <a:bodyPr lIns="68574" tIns="34287" rIns="68574" bIns="34287"/>
          <a:lstStyle>
            <a:lvl1pPr marL="0" indent="0" algn="l" defTabSz="514214" rtl="0" eaLnBrk="1" latinLnBrk="0" hangingPunct="1">
              <a:spcBef>
                <a:spcPts val="567"/>
              </a:spcBef>
              <a:buFont typeface="Arial"/>
              <a:buNone/>
              <a:tabLst/>
              <a:defRPr lang="en-US" sz="1134"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40047" indent="-170023" algn="l" defTabSz="514214" rtl="0" eaLnBrk="1" latinLnBrk="0" hangingPunct="1">
              <a:spcBef>
                <a:spcPct val="20000"/>
              </a:spcBef>
              <a:buFont typeface="Arial"/>
              <a:buChar char="–"/>
              <a:defRPr lang="en-US" sz="1134"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510070" indent="-170023" algn="l" defTabSz="514214" rtl="0" eaLnBrk="1" latinLnBrk="0" hangingPunct="1">
              <a:spcBef>
                <a:spcPct val="20000"/>
              </a:spcBef>
              <a:buFont typeface="Arial"/>
              <a:buChar char="•"/>
              <a:defRPr lang="en-US" sz="1134"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680093" indent="-170023" algn="l" defTabSz="514214" rtl="0" eaLnBrk="1" latinLnBrk="0" hangingPunct="1">
              <a:spcBef>
                <a:spcPct val="20000"/>
              </a:spcBef>
              <a:buFont typeface="Arial"/>
              <a:buChar char="–"/>
              <a:defRPr lang="en-US" sz="992"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850117" indent="-170023" algn="l" defTabSz="514214" rtl="0" eaLnBrk="1" latinLnBrk="0" hangingPunct="1">
              <a:spcBef>
                <a:spcPct val="20000"/>
              </a:spcBef>
              <a:buFont typeface="Arial"/>
              <a:buChar char="»"/>
              <a:defRPr lang="en-AU" sz="850"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020276"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6pPr>
            <a:lvl7pPr marL="1190322"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7pPr>
            <a:lvl8pPr marL="3856612" indent="-257108" algn="l" defTabSz="514214" rtl="0" eaLnBrk="1" latinLnBrk="0" hangingPunct="1">
              <a:spcBef>
                <a:spcPct val="20000"/>
              </a:spcBef>
              <a:buFont typeface="Arial"/>
              <a:buChar char="•"/>
              <a:defRPr lang="en-US" sz="945" kern="1200" dirty="0" smtClean="0">
                <a:solidFill>
                  <a:schemeClr val="tx1"/>
                </a:solidFill>
                <a:latin typeface="Arial" pitchFamily="34" charset="0"/>
                <a:ea typeface="+mn-ea"/>
                <a:cs typeface="Arial" pitchFamily="34" charset="0"/>
              </a:defRPr>
            </a:lvl8pPr>
            <a:lvl9pPr marL="4370827" indent="-257108" algn="l" defTabSz="514214" rtl="0" eaLnBrk="1" latinLnBrk="0" hangingPunct="1">
              <a:spcBef>
                <a:spcPct val="20000"/>
              </a:spcBef>
              <a:buFont typeface="Arial"/>
              <a:buChar char="•"/>
              <a:defRPr lang="en-AU" sz="945" kern="1200" dirty="0" smtClean="0">
                <a:solidFill>
                  <a:schemeClr val="tx1"/>
                </a:solidFill>
                <a:latin typeface="Arial" pitchFamily="34" charset="0"/>
                <a:ea typeface="+mn-ea"/>
                <a:cs typeface="Arial" pitchFamily="34" charset="0"/>
              </a:defRPr>
            </a:lvl9pPr>
          </a:lstStyle>
          <a:p>
            <a:endParaRPr lang="en-US" sz="900" dirty="0"/>
          </a:p>
          <a:p>
            <a:r>
              <a:rPr lang="en-US" sz="900" dirty="0">
                <a:latin typeface="Verdana"/>
                <a:ea typeface="+mn-ea"/>
                <a:cs typeface="Verdana"/>
              </a:rPr>
              <a:t>6.      </a:t>
            </a:r>
            <a:r>
              <a:rPr lang="en-US" sz="900" b="1" dirty="0">
                <a:latin typeface="Verdana"/>
                <a:ea typeface="+mn-ea"/>
                <a:cs typeface="Verdana"/>
              </a:rPr>
              <a:t>Software Platform Layer</a:t>
            </a:r>
            <a:r>
              <a:rPr lang="en-US" sz="900" dirty="0"/>
              <a:t>	</a:t>
            </a:r>
          </a:p>
          <a:p>
            <a:pPr defTabSz="342900">
              <a:spcBef>
                <a:spcPct val="20000"/>
              </a:spcBef>
            </a:pPr>
            <a:r>
              <a:rPr lang="en-US" sz="900" dirty="0">
                <a:latin typeface="Verdana"/>
                <a:ea typeface="+mn-ea"/>
                <a:cs typeface="Verdana"/>
              </a:rPr>
              <a:t>	6.1.	Client Tier	</a:t>
            </a:r>
          </a:p>
          <a:p>
            <a:pPr defTabSz="342900">
              <a:spcBef>
                <a:spcPct val="20000"/>
              </a:spcBef>
            </a:pPr>
            <a:r>
              <a:rPr lang="en-US" sz="900" dirty="0">
                <a:latin typeface="Verdana"/>
                <a:ea typeface="+mn-ea"/>
                <a:cs typeface="Verdana"/>
              </a:rPr>
              <a:t>	6.2.	Presentation Tier	</a:t>
            </a:r>
          </a:p>
          <a:p>
            <a:pPr defTabSz="342900">
              <a:spcBef>
                <a:spcPct val="20000"/>
              </a:spcBef>
            </a:pPr>
            <a:r>
              <a:rPr lang="en-US" sz="900" dirty="0">
                <a:latin typeface="Verdana"/>
                <a:ea typeface="+mn-ea"/>
                <a:cs typeface="Verdana"/>
              </a:rPr>
              <a:t>	6.3.	Integration tier	</a:t>
            </a:r>
          </a:p>
          <a:p>
            <a:pPr defTabSz="342900">
              <a:spcBef>
                <a:spcPct val="20000"/>
              </a:spcBef>
            </a:pPr>
            <a:r>
              <a:rPr lang="en-US" sz="900" dirty="0">
                <a:latin typeface="Verdana"/>
                <a:ea typeface="+mn-ea"/>
                <a:cs typeface="Verdana"/>
              </a:rPr>
              <a:t>	6.4.	Resources Tier</a:t>
            </a:r>
          </a:p>
          <a:p>
            <a:pPr defTabSz="342900">
              <a:spcBef>
                <a:spcPct val="20000"/>
              </a:spcBef>
            </a:pPr>
            <a:r>
              <a:rPr lang="en-US" sz="900" dirty="0">
                <a:latin typeface="Verdana"/>
                <a:ea typeface="+mn-ea"/>
                <a:cs typeface="Verdana"/>
              </a:rPr>
              <a:t>	6.5	</a:t>
            </a:r>
            <a:r>
              <a:rPr lang="en-US" sz="900" b="1" dirty="0">
                <a:latin typeface="Verdana"/>
                <a:ea typeface="+mn-ea"/>
                <a:cs typeface="Verdana"/>
              </a:rPr>
              <a:t>Software Infrastructure </a:t>
            </a:r>
            <a:r>
              <a:rPr lang="en-US" sz="900" dirty="0"/>
              <a:t>	</a:t>
            </a:r>
          </a:p>
          <a:p>
            <a:pPr defTabSz="342900">
              <a:spcBef>
                <a:spcPct val="20000"/>
              </a:spcBef>
            </a:pPr>
            <a:r>
              <a:rPr lang="en-US" sz="900" dirty="0">
                <a:latin typeface="Verdana"/>
                <a:ea typeface="+mn-ea"/>
                <a:cs typeface="Verdana"/>
              </a:rPr>
              <a:t>		7.1.	Incorporated Mechanisms	</a:t>
            </a:r>
          </a:p>
          <a:p>
            <a:pPr defTabSz="342900">
              <a:spcBef>
                <a:spcPct val="20000"/>
              </a:spcBef>
            </a:pPr>
            <a:r>
              <a:rPr lang="en-US" sz="900" dirty="0">
                <a:latin typeface="Verdana"/>
                <a:ea typeface="+mn-ea"/>
                <a:cs typeface="Verdana"/>
              </a:rPr>
              <a:t>		7.2.	Custom Mechanisms	</a:t>
            </a:r>
          </a:p>
          <a:p>
            <a:pPr defTabSz="342900">
              <a:spcBef>
                <a:spcPct val="20000"/>
              </a:spcBef>
            </a:pPr>
            <a:r>
              <a:rPr lang="en-US" sz="900" dirty="0">
                <a:latin typeface="Verdana"/>
                <a:ea typeface="+mn-ea"/>
                <a:cs typeface="Verdana"/>
              </a:rPr>
              <a:t>	7.3.	Evolutionary Considerations</a:t>
            </a:r>
          </a:p>
          <a:p>
            <a:endParaRPr lang="en-US" sz="900" dirty="0"/>
          </a:p>
          <a:p>
            <a:r>
              <a:rPr lang="en-US" sz="900" dirty="0"/>
              <a:t>8.      </a:t>
            </a:r>
            <a:r>
              <a:rPr lang="en-US" sz="900" b="1" dirty="0"/>
              <a:t>Enterprise Services and Infrastructure</a:t>
            </a:r>
            <a:r>
              <a:rPr lang="en-US" sz="900" dirty="0"/>
              <a:t>	</a:t>
            </a:r>
          </a:p>
          <a:p>
            <a:pPr defTabSz="342900">
              <a:spcBef>
                <a:spcPct val="20000"/>
              </a:spcBef>
            </a:pPr>
            <a:r>
              <a:rPr lang="en-US" sz="900" dirty="0">
                <a:latin typeface="Verdana"/>
                <a:ea typeface="+mn-ea"/>
                <a:cs typeface="Verdana"/>
              </a:rPr>
              <a:t>	8.1.	Services Configuration View	</a:t>
            </a:r>
          </a:p>
          <a:p>
            <a:pPr defTabSz="342900">
              <a:spcBef>
                <a:spcPct val="20000"/>
              </a:spcBef>
            </a:pPr>
            <a:r>
              <a:rPr lang="en-US" sz="900" dirty="0">
                <a:latin typeface="Verdana"/>
                <a:ea typeface="+mn-ea"/>
                <a:cs typeface="Verdana"/>
              </a:rPr>
              <a:t>	8.2.	Infrastructure Configuration View	</a:t>
            </a:r>
          </a:p>
          <a:p>
            <a:pPr defTabSz="342900">
              <a:spcBef>
                <a:spcPct val="20000"/>
              </a:spcBef>
            </a:pPr>
            <a:r>
              <a:rPr lang="en-US" sz="900" dirty="0">
                <a:latin typeface="Verdana"/>
                <a:ea typeface="+mn-ea"/>
                <a:cs typeface="Verdana"/>
              </a:rPr>
              <a:t>	8.3.	Evolutionary Considerations	</a:t>
            </a:r>
          </a:p>
          <a:p>
            <a:endParaRPr lang="en-US" sz="900" dirty="0"/>
          </a:p>
          <a:p>
            <a:r>
              <a:rPr lang="en-US" sz="900" dirty="0"/>
              <a:t>9.      </a:t>
            </a:r>
            <a:r>
              <a:rPr lang="en-US" sz="900" b="1" dirty="0"/>
              <a:t>Operating Platform Layer</a:t>
            </a:r>
            <a:r>
              <a:rPr lang="en-US" sz="900" dirty="0"/>
              <a:t>	</a:t>
            </a:r>
          </a:p>
          <a:p>
            <a:pPr defTabSz="342900">
              <a:spcBef>
                <a:spcPct val="20000"/>
              </a:spcBef>
            </a:pPr>
            <a:r>
              <a:rPr lang="en-US" sz="900" dirty="0">
                <a:latin typeface="Verdana"/>
                <a:ea typeface="+mn-ea"/>
                <a:cs typeface="Verdana"/>
              </a:rPr>
              <a:t>	9.1.	Configurations View 	</a:t>
            </a:r>
          </a:p>
          <a:p>
            <a:pPr defTabSz="342900">
              <a:spcBef>
                <a:spcPct val="20000"/>
              </a:spcBef>
            </a:pPr>
            <a:r>
              <a:rPr lang="en-US" sz="900" dirty="0">
                <a:latin typeface="Verdana"/>
                <a:ea typeface="+mn-ea"/>
                <a:cs typeface="Verdana"/>
              </a:rPr>
              <a:t>	9.2.	Evolutionary Considerations</a:t>
            </a:r>
          </a:p>
          <a:p>
            <a:endParaRPr lang="en-US" sz="900" dirty="0"/>
          </a:p>
          <a:p>
            <a:endParaRPr lang="en-US" sz="900" dirty="0"/>
          </a:p>
        </p:txBody>
      </p:sp>
      <p:graphicFrame>
        <p:nvGraphicFramePr>
          <p:cNvPr id="6" name="Table 5"/>
          <p:cNvGraphicFramePr>
            <a:graphicFrameLocks noGrp="1"/>
          </p:cNvGraphicFramePr>
          <p:nvPr>
            <p:extLst>
              <p:ext uri="{D42A27DB-BD31-4B8C-83A1-F6EECF244321}">
                <p14:modId xmlns:p14="http://schemas.microsoft.com/office/powerpoint/2010/main" val="705161374"/>
              </p:ext>
            </p:extLst>
          </p:nvPr>
        </p:nvGraphicFramePr>
        <p:xfrm>
          <a:off x="4478813" y="3272862"/>
          <a:ext cx="3343505" cy="1183251"/>
        </p:xfrm>
        <a:graphic>
          <a:graphicData uri="http://schemas.openxmlformats.org/drawingml/2006/table">
            <a:tbl>
              <a:tblPr firstRow="1" firstCol="1" bandRow="1">
                <a:tableStyleId>{5940675A-B579-460E-94D1-54222C63F5DA}</a:tableStyleId>
              </a:tblPr>
              <a:tblGrid>
                <a:gridCol w="1486002">
                  <a:extLst>
                    <a:ext uri="{9D8B030D-6E8A-4147-A177-3AD203B41FA5}">
                      <a16:colId xmlns:a16="http://schemas.microsoft.com/office/drawing/2014/main" val="20000"/>
                    </a:ext>
                  </a:extLst>
                </a:gridCol>
                <a:gridCol w="1857503">
                  <a:extLst>
                    <a:ext uri="{9D8B030D-6E8A-4147-A177-3AD203B41FA5}">
                      <a16:colId xmlns:a16="http://schemas.microsoft.com/office/drawing/2014/main" val="20001"/>
                    </a:ext>
                  </a:extLst>
                </a:gridCol>
              </a:tblGrid>
              <a:tr h="205783">
                <a:tc>
                  <a:txBody>
                    <a:bodyPr/>
                    <a:lstStyle/>
                    <a:p>
                      <a:pPr algn="just">
                        <a:spcBef>
                          <a:spcPts val="600"/>
                        </a:spcBef>
                        <a:spcAft>
                          <a:spcPts val="600"/>
                        </a:spcAft>
                      </a:pPr>
                      <a:r>
                        <a:rPr lang="en-AU" sz="800" b="1" dirty="0">
                          <a:effectLst/>
                          <a:latin typeface="Arial"/>
                          <a:ea typeface="Times New Roman"/>
                          <a:cs typeface="Times New Roman"/>
                        </a:rPr>
                        <a:t>Item</a:t>
                      </a:r>
                    </a:p>
                  </a:txBody>
                  <a:tcPr marL="44227" marR="44227" marT="0" marB="0">
                    <a:solidFill>
                      <a:schemeClr val="accent3">
                        <a:lumMod val="40000"/>
                        <a:lumOff val="60000"/>
                      </a:schemeClr>
                    </a:solidFill>
                  </a:tcPr>
                </a:tc>
                <a:tc>
                  <a:txBody>
                    <a:bodyPr/>
                    <a:lstStyle/>
                    <a:p>
                      <a:pPr algn="just">
                        <a:spcBef>
                          <a:spcPts val="600"/>
                        </a:spcBef>
                        <a:spcAft>
                          <a:spcPts val="600"/>
                        </a:spcAft>
                      </a:pPr>
                      <a:r>
                        <a:rPr lang="en-AU" sz="800" b="1" dirty="0">
                          <a:effectLst/>
                        </a:rPr>
                        <a:t>Description</a:t>
                      </a:r>
                      <a:endParaRPr lang="en-AU" sz="800" b="1" dirty="0">
                        <a:effectLst/>
                        <a:latin typeface="Arial"/>
                        <a:ea typeface="Times New Roman"/>
                        <a:cs typeface="Times New Roman"/>
                      </a:endParaRPr>
                    </a:p>
                  </a:txBody>
                  <a:tcPr marL="44227" marR="44227" marT="0" marB="0">
                    <a:solidFill>
                      <a:schemeClr val="accent3">
                        <a:lumMod val="40000"/>
                        <a:lumOff val="60000"/>
                      </a:schemeClr>
                    </a:solidFill>
                  </a:tcPr>
                </a:tc>
                <a:extLst>
                  <a:ext uri="{0D108BD9-81ED-4DB2-BD59-A6C34878D82A}">
                    <a16:rowId xmlns:a16="http://schemas.microsoft.com/office/drawing/2014/main" val="10000"/>
                  </a:ext>
                </a:extLst>
              </a:tr>
              <a:tr h="222152">
                <a:tc>
                  <a:txBody>
                    <a:bodyPr/>
                    <a:lstStyle/>
                    <a:p>
                      <a:pPr algn="just">
                        <a:spcBef>
                          <a:spcPts val="600"/>
                        </a:spcBef>
                        <a:spcAft>
                          <a:spcPts val="600"/>
                        </a:spcAft>
                      </a:pPr>
                      <a:r>
                        <a:rPr lang="en-AU" sz="800" dirty="0">
                          <a:effectLst/>
                        </a:rPr>
                        <a:t>Requirement</a:t>
                      </a:r>
                      <a:endParaRPr lang="en-AU" sz="800" b="0" dirty="0">
                        <a:effectLst/>
                        <a:latin typeface="Arial"/>
                        <a:ea typeface="Times New Roman"/>
                        <a:cs typeface="Times New Roman"/>
                      </a:endParaRPr>
                    </a:p>
                  </a:txBody>
                  <a:tcPr marL="44227" marR="44227" marT="0" marB="0"/>
                </a:tc>
                <a:tc>
                  <a:txBody>
                    <a:bodyPr/>
                    <a:lstStyle/>
                    <a:p>
                      <a:pPr algn="just">
                        <a:spcBef>
                          <a:spcPts val="600"/>
                        </a:spcBef>
                        <a:spcAft>
                          <a:spcPts val="600"/>
                        </a:spcAft>
                      </a:pPr>
                      <a:r>
                        <a:rPr lang="en-AU" sz="800" dirty="0">
                          <a:effectLst/>
                        </a:rPr>
                        <a:t> </a:t>
                      </a:r>
                      <a:endParaRPr lang="en-AU" sz="800" b="0" dirty="0">
                        <a:effectLst/>
                        <a:latin typeface="Arial"/>
                        <a:ea typeface="Times New Roman"/>
                        <a:cs typeface="Times New Roman"/>
                      </a:endParaRPr>
                    </a:p>
                  </a:txBody>
                  <a:tcPr marL="44227" marR="44227" marT="0" marB="0"/>
                </a:tc>
                <a:extLst>
                  <a:ext uri="{0D108BD9-81ED-4DB2-BD59-A6C34878D82A}">
                    <a16:rowId xmlns:a16="http://schemas.microsoft.com/office/drawing/2014/main" val="10001"/>
                  </a:ext>
                </a:extLst>
              </a:tr>
              <a:tr h="222152">
                <a:tc>
                  <a:txBody>
                    <a:bodyPr/>
                    <a:lstStyle/>
                    <a:p>
                      <a:pPr algn="just">
                        <a:spcBef>
                          <a:spcPts val="600"/>
                        </a:spcBef>
                        <a:spcAft>
                          <a:spcPts val="600"/>
                        </a:spcAft>
                      </a:pPr>
                      <a:r>
                        <a:rPr lang="en-AU" sz="800" dirty="0">
                          <a:effectLst/>
                        </a:rPr>
                        <a:t>Architectural Solution</a:t>
                      </a:r>
                      <a:endParaRPr lang="en-AU" sz="800" b="0" dirty="0">
                        <a:effectLst/>
                        <a:latin typeface="Arial"/>
                        <a:ea typeface="Times New Roman"/>
                        <a:cs typeface="Times New Roman"/>
                      </a:endParaRPr>
                    </a:p>
                  </a:txBody>
                  <a:tcPr marL="44227" marR="44227" marT="0" marB="0"/>
                </a:tc>
                <a:tc>
                  <a:txBody>
                    <a:bodyPr/>
                    <a:lstStyle/>
                    <a:p>
                      <a:pPr>
                        <a:spcAft>
                          <a:spcPts val="600"/>
                        </a:spcAft>
                      </a:pPr>
                      <a:r>
                        <a:rPr lang="en-AU" sz="800" dirty="0">
                          <a:effectLst/>
                        </a:rPr>
                        <a:t> </a:t>
                      </a:r>
                      <a:endParaRPr lang="en-AU" sz="800" b="0" dirty="0">
                        <a:effectLst/>
                        <a:latin typeface="Arial"/>
                        <a:ea typeface="Times New Roman"/>
                        <a:cs typeface="Times New Roman"/>
                      </a:endParaRPr>
                    </a:p>
                  </a:txBody>
                  <a:tcPr marL="44227" marR="44227" marT="0" marB="0"/>
                </a:tc>
                <a:extLst>
                  <a:ext uri="{0D108BD9-81ED-4DB2-BD59-A6C34878D82A}">
                    <a16:rowId xmlns:a16="http://schemas.microsoft.com/office/drawing/2014/main" val="10002"/>
                  </a:ext>
                </a:extLst>
              </a:tr>
              <a:tr h="266582">
                <a:tc>
                  <a:txBody>
                    <a:bodyPr/>
                    <a:lstStyle/>
                    <a:p>
                      <a:pPr algn="just">
                        <a:spcBef>
                          <a:spcPts val="600"/>
                        </a:spcBef>
                        <a:spcAft>
                          <a:spcPts val="600"/>
                        </a:spcAft>
                      </a:pPr>
                      <a:r>
                        <a:rPr lang="en-AU" sz="800" dirty="0">
                          <a:effectLst/>
                        </a:rPr>
                        <a:t>Validation Strategy</a:t>
                      </a:r>
                      <a:endParaRPr lang="en-AU" sz="800" b="0" dirty="0">
                        <a:effectLst/>
                        <a:latin typeface="Arial"/>
                        <a:ea typeface="Times New Roman"/>
                        <a:cs typeface="Times New Roman"/>
                      </a:endParaRPr>
                    </a:p>
                  </a:txBody>
                  <a:tcPr marL="44227" marR="44227" marT="0" marB="0"/>
                </a:tc>
                <a:tc>
                  <a:txBody>
                    <a:bodyPr/>
                    <a:lstStyle/>
                    <a:p>
                      <a:pPr algn="just">
                        <a:spcBef>
                          <a:spcPts val="600"/>
                        </a:spcBef>
                        <a:spcAft>
                          <a:spcPts val="600"/>
                        </a:spcAft>
                      </a:pPr>
                      <a:r>
                        <a:rPr lang="en-AU" sz="800" dirty="0">
                          <a:effectLst/>
                        </a:rPr>
                        <a:t> </a:t>
                      </a:r>
                      <a:endParaRPr lang="en-AU" sz="800" b="0" dirty="0">
                        <a:effectLst/>
                        <a:latin typeface="Arial"/>
                        <a:ea typeface="Times New Roman"/>
                        <a:cs typeface="Times New Roman"/>
                      </a:endParaRPr>
                    </a:p>
                  </a:txBody>
                  <a:tcPr marL="44227" marR="44227" marT="0" marB="0"/>
                </a:tc>
                <a:extLst>
                  <a:ext uri="{0D108BD9-81ED-4DB2-BD59-A6C34878D82A}">
                    <a16:rowId xmlns:a16="http://schemas.microsoft.com/office/drawing/2014/main" val="10003"/>
                  </a:ext>
                </a:extLst>
              </a:tr>
              <a:tr h="266582">
                <a:tc>
                  <a:txBody>
                    <a:bodyPr/>
                    <a:lstStyle/>
                    <a:p>
                      <a:pPr algn="l">
                        <a:spcBef>
                          <a:spcPts val="600"/>
                        </a:spcBef>
                        <a:spcAft>
                          <a:spcPts val="600"/>
                        </a:spcAft>
                      </a:pPr>
                      <a:r>
                        <a:rPr lang="en-AU" sz="800" dirty="0">
                          <a:effectLst/>
                        </a:rPr>
                        <a:t>Evolutionary</a:t>
                      </a:r>
                      <a:br>
                        <a:rPr lang="en-AU" sz="800" dirty="0">
                          <a:effectLst/>
                        </a:rPr>
                      </a:br>
                      <a:r>
                        <a:rPr lang="en-AU" sz="800" dirty="0">
                          <a:effectLst/>
                        </a:rPr>
                        <a:t>Considerations</a:t>
                      </a:r>
                      <a:endParaRPr lang="en-AU" sz="800" b="0" dirty="0">
                        <a:effectLst/>
                        <a:latin typeface="Arial"/>
                        <a:ea typeface="Times New Roman"/>
                        <a:cs typeface="Times New Roman"/>
                      </a:endParaRPr>
                    </a:p>
                  </a:txBody>
                  <a:tcPr marL="44227" marR="44227" marT="0" marB="0"/>
                </a:tc>
                <a:tc>
                  <a:txBody>
                    <a:bodyPr/>
                    <a:lstStyle/>
                    <a:p>
                      <a:pPr algn="just">
                        <a:spcBef>
                          <a:spcPts val="600"/>
                        </a:spcBef>
                        <a:spcAft>
                          <a:spcPts val="600"/>
                        </a:spcAft>
                      </a:pPr>
                      <a:r>
                        <a:rPr lang="en-AU" sz="800" dirty="0">
                          <a:effectLst/>
                        </a:rPr>
                        <a:t> </a:t>
                      </a:r>
                      <a:endParaRPr lang="en-AU" sz="800" b="0" dirty="0">
                        <a:effectLst/>
                        <a:latin typeface="Arial"/>
                        <a:ea typeface="Times New Roman"/>
                        <a:cs typeface="Times New Roman"/>
                      </a:endParaRPr>
                    </a:p>
                  </a:txBody>
                  <a:tcPr marL="44227" marR="44227" marT="0" marB="0"/>
                </a:tc>
                <a:extLst>
                  <a:ext uri="{0D108BD9-81ED-4DB2-BD59-A6C34878D82A}">
                    <a16:rowId xmlns:a16="http://schemas.microsoft.com/office/drawing/2014/main" val="10004"/>
                  </a:ext>
                </a:extLst>
              </a:tr>
            </a:tbl>
          </a:graphicData>
        </a:graphic>
      </p:graphicFrame>
      <p:sp>
        <p:nvSpPr>
          <p:cNvPr id="8" name="Down Arrow 7"/>
          <p:cNvSpPr/>
          <p:nvPr/>
        </p:nvSpPr>
        <p:spPr>
          <a:xfrm rot="1210071">
            <a:off x="4997763" y="2871123"/>
            <a:ext cx="185750" cy="308674"/>
          </a:xfrm>
          <a:prstGeom prst="downArrow">
            <a:avLst/>
          </a:prstGeom>
        </p:spPr>
        <p:style>
          <a:lnRef idx="1">
            <a:schemeClr val="accent1"/>
          </a:lnRef>
          <a:fillRef idx="3">
            <a:schemeClr val="accent1"/>
          </a:fillRef>
          <a:effectRef idx="2">
            <a:schemeClr val="accent1"/>
          </a:effectRef>
          <a:fontRef idx="minor">
            <a:schemeClr val="lt1"/>
          </a:fontRef>
        </p:style>
        <p:txBody>
          <a:bodyPr lIns="61414" tIns="30707" rIns="61414" bIns="30707" rtlCol="0" anchor="ctr"/>
          <a:lstStyle/>
          <a:p>
            <a:pPr algn="ctr"/>
            <a:endParaRPr lang="en-AU" sz="1151"/>
          </a:p>
        </p:txBody>
      </p:sp>
      <p:sp>
        <p:nvSpPr>
          <p:cNvPr id="7" name="TextBox 6"/>
          <p:cNvSpPr txBox="1"/>
          <p:nvPr/>
        </p:nvSpPr>
        <p:spPr>
          <a:xfrm>
            <a:off x="5492551" y="2919794"/>
            <a:ext cx="1614820" cy="212055"/>
          </a:xfrm>
          <a:prstGeom prst="rect">
            <a:avLst/>
          </a:prstGeom>
          <a:noFill/>
        </p:spPr>
        <p:txBody>
          <a:bodyPr wrap="none" lIns="61414" tIns="30707" rIns="61414" bIns="30707" rtlCol="0">
            <a:spAutoFit/>
          </a:bodyPr>
          <a:lstStyle/>
          <a:p>
            <a:r>
              <a:rPr lang="en-AU" sz="975" dirty="0">
                <a:solidFill>
                  <a:srgbClr val="44484F"/>
                </a:solidFill>
                <a:latin typeface="Arial"/>
                <a:cs typeface="Arial"/>
              </a:rPr>
              <a:t>For each Quality / Concern</a:t>
            </a:r>
          </a:p>
        </p:txBody>
      </p:sp>
    </p:spTree>
    <p:extLst>
      <p:ext uri="{BB962C8B-B14F-4D97-AF65-F5344CB8AC3E}">
        <p14:creationId xmlns:p14="http://schemas.microsoft.com/office/powerpoint/2010/main" val="48364637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Solution Arch Document (Common Mini EA Based Style)</a:t>
            </a:r>
          </a:p>
        </p:txBody>
      </p:sp>
      <p:sp>
        <p:nvSpPr>
          <p:cNvPr id="3" name="Content Placeholder 2"/>
          <p:cNvSpPr>
            <a:spLocks noGrp="1"/>
          </p:cNvSpPr>
          <p:nvPr>
            <p:ph idx="4294967295"/>
          </p:nvPr>
        </p:nvSpPr>
        <p:spPr>
          <a:xfrm>
            <a:off x="846612" y="744805"/>
            <a:ext cx="3139540" cy="2646363"/>
          </a:xfrm>
          <a:prstGeom prst="rect">
            <a:avLst/>
          </a:prstGeom>
        </p:spPr>
        <p:txBody>
          <a:bodyPr/>
          <a:lstStyle/>
          <a:p>
            <a:pPr marL="0" indent="0">
              <a:buNone/>
            </a:pPr>
            <a:r>
              <a:rPr lang="en-US" sz="1100" dirty="0"/>
              <a:t>1.	Introduction	</a:t>
            </a:r>
          </a:p>
          <a:p>
            <a:pPr marL="0" indent="0">
              <a:buNone/>
            </a:pPr>
            <a:r>
              <a:rPr lang="en-US" sz="1100" dirty="0"/>
              <a:t>2	Capability Definition	</a:t>
            </a:r>
          </a:p>
          <a:p>
            <a:pPr marL="0" indent="0">
              <a:buNone/>
            </a:pPr>
            <a:r>
              <a:rPr lang="en-US" sz="1100" dirty="0"/>
              <a:t>	2.1	Business Rationale	</a:t>
            </a:r>
          </a:p>
          <a:p>
            <a:pPr marL="0" indent="0">
              <a:buNone/>
            </a:pPr>
            <a:r>
              <a:rPr lang="en-US" sz="1100" dirty="0"/>
              <a:t>	2.2	Business Drivers	</a:t>
            </a:r>
          </a:p>
          <a:p>
            <a:pPr marL="0" indent="0">
              <a:buNone/>
            </a:pPr>
            <a:r>
              <a:rPr lang="en-US" sz="1100" dirty="0"/>
              <a:t>	2.3	Scope	</a:t>
            </a:r>
          </a:p>
          <a:p>
            <a:pPr marL="0" indent="0">
              <a:buNone/>
            </a:pPr>
            <a:r>
              <a:rPr lang="en-US" sz="1100" dirty="0"/>
              <a:t>	2.3.1	Objectives	</a:t>
            </a:r>
          </a:p>
          <a:p>
            <a:pPr marL="0" indent="0">
              <a:buNone/>
            </a:pPr>
            <a:r>
              <a:rPr lang="en-US" sz="1100" dirty="0"/>
              <a:t>	2.4	Core Functional Requirements	</a:t>
            </a:r>
          </a:p>
          <a:p>
            <a:pPr marL="0" indent="0">
              <a:buNone/>
            </a:pPr>
            <a:r>
              <a:rPr lang="en-US" sz="1100" dirty="0"/>
              <a:t>3	Business Context Overview	</a:t>
            </a:r>
          </a:p>
          <a:p>
            <a:pPr marL="0" indent="0">
              <a:buNone/>
            </a:pPr>
            <a:endParaRPr lang="en-US" sz="1100" dirty="0"/>
          </a:p>
          <a:p>
            <a:pPr marL="0" indent="0">
              <a:buNone/>
            </a:pPr>
            <a:r>
              <a:rPr lang="en-US" sz="1100" dirty="0"/>
              <a:t>4 	Solution Overview	</a:t>
            </a:r>
          </a:p>
          <a:p>
            <a:pPr marL="0" indent="0">
              <a:buNone/>
            </a:pPr>
            <a:r>
              <a:rPr lang="en-US" sz="1100" dirty="0"/>
              <a:t>	4.1	Key Non-Functional Requirements</a:t>
            </a:r>
          </a:p>
          <a:p>
            <a:pPr marL="0" indent="0">
              <a:buNone/>
            </a:pPr>
            <a:endParaRPr lang="en-US" sz="1100" dirty="0"/>
          </a:p>
          <a:p>
            <a:pPr marL="0" indent="0">
              <a:buNone/>
            </a:pPr>
            <a:r>
              <a:rPr lang="en-US" sz="1100" dirty="0"/>
              <a:t>5	Solution Phase Overview</a:t>
            </a:r>
          </a:p>
          <a:p>
            <a:pPr marL="0" indent="0">
              <a:buNone/>
            </a:pPr>
            <a:r>
              <a:rPr lang="en-US" sz="1100" dirty="0"/>
              <a:t>	5.1	Current Solution</a:t>
            </a:r>
          </a:p>
          <a:p>
            <a:pPr marL="0" indent="0">
              <a:buNone/>
            </a:pPr>
            <a:r>
              <a:rPr lang="en-US" sz="1100" dirty="0"/>
              <a:t>	5.2	Proposed Solution</a:t>
            </a:r>
          </a:p>
          <a:p>
            <a:pPr marL="0" indent="0">
              <a:buNone/>
            </a:pPr>
            <a:r>
              <a:rPr lang="en-US" sz="1100" dirty="0"/>
              <a:t>	5.3	Identified Future Capabilities</a:t>
            </a:r>
          </a:p>
          <a:p>
            <a:pPr marL="0" indent="0">
              <a:buNone/>
            </a:pPr>
            <a:endParaRPr lang="en-US" sz="1100" dirty="0"/>
          </a:p>
          <a:p>
            <a:pPr marL="0" indent="0">
              <a:buNone/>
            </a:pPr>
            <a:r>
              <a:rPr lang="en-US" sz="1100" dirty="0"/>
              <a:t>6	High Level Process Overview	</a:t>
            </a:r>
          </a:p>
          <a:p>
            <a:pPr marL="0" indent="0">
              <a:buNone/>
            </a:pPr>
            <a:r>
              <a:rPr lang="en-US" sz="1100" dirty="0"/>
              <a:t>	6.2	AS-IS Process Impacts	</a:t>
            </a:r>
          </a:p>
          <a:p>
            <a:pPr marL="0" indent="0">
              <a:buNone/>
            </a:pPr>
            <a:endParaRPr lang="en-US" sz="1100" dirty="0"/>
          </a:p>
        </p:txBody>
      </p:sp>
      <p:sp>
        <p:nvSpPr>
          <p:cNvPr id="5" name="Content Placeholder 2"/>
          <p:cNvSpPr txBox="1">
            <a:spLocks/>
          </p:cNvSpPr>
          <p:nvPr/>
        </p:nvSpPr>
        <p:spPr>
          <a:xfrm>
            <a:off x="4329951" y="762133"/>
            <a:ext cx="3323577" cy="2645720"/>
          </a:xfrm>
          <a:prstGeom prst="rect">
            <a:avLst/>
          </a:prstGeom>
        </p:spPr>
        <p:txBody>
          <a:bodyPr lIns="68574" tIns="34287" rIns="68574" bIns="34287"/>
          <a:lstStyle>
            <a:lvl1pPr marL="0" indent="0" algn="l" defTabSz="514214" rtl="0" eaLnBrk="1" latinLnBrk="0" hangingPunct="1">
              <a:spcBef>
                <a:spcPts val="567"/>
              </a:spcBef>
              <a:buFont typeface="Arial"/>
              <a:buNone/>
              <a:tabLst/>
              <a:defRPr lang="en-US" sz="1134"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40047" indent="-170023" algn="l" defTabSz="514214" rtl="0" eaLnBrk="1" latinLnBrk="0" hangingPunct="1">
              <a:spcBef>
                <a:spcPct val="20000"/>
              </a:spcBef>
              <a:buFont typeface="Arial"/>
              <a:buChar char="–"/>
              <a:defRPr lang="en-US" sz="1134"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510070" indent="-170023" algn="l" defTabSz="514214" rtl="0" eaLnBrk="1" latinLnBrk="0" hangingPunct="1">
              <a:spcBef>
                <a:spcPct val="20000"/>
              </a:spcBef>
              <a:buFont typeface="Arial"/>
              <a:buChar char="•"/>
              <a:defRPr lang="en-US" sz="1134"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680093" indent="-170023" algn="l" defTabSz="514214" rtl="0" eaLnBrk="1" latinLnBrk="0" hangingPunct="1">
              <a:spcBef>
                <a:spcPct val="20000"/>
              </a:spcBef>
              <a:buFont typeface="Arial"/>
              <a:buChar char="–"/>
              <a:defRPr lang="en-US" sz="992"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850117" indent="-170023" algn="l" defTabSz="514214" rtl="0" eaLnBrk="1" latinLnBrk="0" hangingPunct="1">
              <a:spcBef>
                <a:spcPct val="20000"/>
              </a:spcBef>
              <a:buFont typeface="Arial"/>
              <a:buChar char="»"/>
              <a:defRPr lang="en-AU" sz="850"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020276"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6pPr>
            <a:lvl7pPr marL="1190322"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7pPr>
            <a:lvl8pPr marL="3856612" indent="-257108" algn="l" defTabSz="514214" rtl="0" eaLnBrk="1" latinLnBrk="0" hangingPunct="1">
              <a:spcBef>
                <a:spcPct val="20000"/>
              </a:spcBef>
              <a:buFont typeface="Arial"/>
              <a:buChar char="•"/>
              <a:defRPr lang="en-US" sz="945" kern="1200" dirty="0" smtClean="0">
                <a:solidFill>
                  <a:schemeClr val="tx1"/>
                </a:solidFill>
                <a:latin typeface="Arial" pitchFamily="34" charset="0"/>
                <a:ea typeface="+mn-ea"/>
                <a:cs typeface="Arial" pitchFamily="34" charset="0"/>
              </a:defRPr>
            </a:lvl8pPr>
            <a:lvl9pPr marL="4370827" indent="-257108" algn="l" defTabSz="514214" rtl="0" eaLnBrk="1" latinLnBrk="0" hangingPunct="1">
              <a:spcBef>
                <a:spcPct val="20000"/>
              </a:spcBef>
              <a:buFont typeface="Arial"/>
              <a:buChar char="•"/>
              <a:defRPr lang="en-AU" sz="945" kern="1200" dirty="0" smtClean="0">
                <a:solidFill>
                  <a:schemeClr val="tx1"/>
                </a:solidFill>
                <a:latin typeface="Arial" pitchFamily="34" charset="0"/>
                <a:ea typeface="+mn-ea"/>
                <a:cs typeface="Arial" pitchFamily="34" charset="0"/>
              </a:defRPr>
            </a:lvl9pPr>
          </a:lstStyle>
          <a:p>
            <a:r>
              <a:rPr lang="en-US" sz="1100" b="1" dirty="0">
                <a:latin typeface="+mn-lt"/>
              </a:rPr>
              <a:t>7	Application Architecture	</a:t>
            </a:r>
          </a:p>
          <a:p>
            <a:r>
              <a:rPr lang="en-US" sz="1100" b="1" dirty="0">
                <a:latin typeface="+mn-lt"/>
              </a:rPr>
              <a:t>	7.1	Platform and Capabilities</a:t>
            </a:r>
          </a:p>
          <a:p>
            <a:r>
              <a:rPr lang="en-US" sz="1100" b="1" dirty="0">
                <a:latin typeface="+mn-lt"/>
              </a:rPr>
              <a:t>	7.2	Application Context	</a:t>
            </a:r>
          </a:p>
          <a:p>
            <a:r>
              <a:rPr lang="en-US" sz="1100" b="1" dirty="0">
                <a:latin typeface="+mn-lt"/>
              </a:rPr>
              <a:t>	7.3	Capabilities Definitions</a:t>
            </a:r>
          </a:p>
          <a:p>
            <a:r>
              <a:rPr lang="en-US" sz="1100" b="1" dirty="0">
                <a:latin typeface="+mn-lt"/>
              </a:rPr>
              <a:t>	7.5	Non Functional Considerations	</a:t>
            </a:r>
          </a:p>
          <a:p>
            <a:r>
              <a:rPr lang="en-US" sz="1100" b="1" dirty="0">
                <a:latin typeface="+mn-lt"/>
              </a:rPr>
              <a:t>8	Data Architecture	</a:t>
            </a:r>
          </a:p>
          <a:p>
            <a:r>
              <a:rPr lang="en-US" sz="1100" b="1" dirty="0">
                <a:latin typeface="+mn-lt"/>
              </a:rPr>
              <a:t>9	Integration Architecture	</a:t>
            </a:r>
          </a:p>
          <a:p>
            <a:r>
              <a:rPr lang="en-US" sz="1100" b="1" dirty="0">
                <a:latin typeface="+mn-lt"/>
              </a:rPr>
              <a:t>10	Technical Architecture	</a:t>
            </a:r>
          </a:p>
          <a:p>
            <a:endParaRPr lang="en-US" sz="1100" dirty="0">
              <a:latin typeface="+mn-lt"/>
            </a:endParaRPr>
          </a:p>
          <a:p>
            <a:r>
              <a:rPr lang="en-US" sz="1100" dirty="0">
                <a:latin typeface="+mn-lt"/>
              </a:rPr>
              <a:t>11	Data Conversions and Migrations	</a:t>
            </a:r>
          </a:p>
          <a:p>
            <a:r>
              <a:rPr lang="en-US" sz="1100" dirty="0">
                <a:latin typeface="+mn-lt"/>
              </a:rPr>
              <a:t>13	Risks, Issue, Assumptions and Dependencies</a:t>
            </a:r>
          </a:p>
          <a:p>
            <a:r>
              <a:rPr lang="en-US" sz="1100" dirty="0">
                <a:latin typeface="+mn-lt"/>
              </a:rPr>
              <a:t>14	Architectural Decisions</a:t>
            </a:r>
          </a:p>
        </p:txBody>
      </p:sp>
      <p:sp>
        <p:nvSpPr>
          <p:cNvPr id="6" name="Right Brace 5"/>
          <p:cNvSpPr/>
          <p:nvPr/>
        </p:nvSpPr>
        <p:spPr>
          <a:xfrm>
            <a:off x="7184228" y="762133"/>
            <a:ext cx="261162" cy="1913941"/>
          </a:xfrm>
          <a:prstGeom prst="rightBrace">
            <a:avLst/>
          </a:prstGeom>
          <a:ln w="25400"/>
        </p:spPr>
        <p:style>
          <a:lnRef idx="2">
            <a:schemeClr val="accent1"/>
          </a:lnRef>
          <a:fillRef idx="0">
            <a:schemeClr val="accent1"/>
          </a:fillRef>
          <a:effectRef idx="1">
            <a:schemeClr val="accent1"/>
          </a:effectRef>
          <a:fontRef idx="minor">
            <a:schemeClr val="tx1"/>
          </a:fontRef>
        </p:style>
        <p:txBody>
          <a:bodyPr lIns="61414" tIns="30707" rIns="61414" bIns="30707" rtlCol="0" anchor="ctr"/>
          <a:lstStyle/>
          <a:p>
            <a:pPr algn="ctr"/>
            <a:endParaRPr lang="en-AU" sz="1151"/>
          </a:p>
        </p:txBody>
      </p:sp>
      <p:sp>
        <p:nvSpPr>
          <p:cNvPr id="7" name="TextBox 6"/>
          <p:cNvSpPr txBox="1"/>
          <p:nvPr/>
        </p:nvSpPr>
        <p:spPr>
          <a:xfrm>
            <a:off x="7545112" y="1258730"/>
            <a:ext cx="1463734" cy="1216176"/>
          </a:xfrm>
          <a:prstGeom prst="rect">
            <a:avLst/>
          </a:prstGeom>
          <a:noFill/>
        </p:spPr>
        <p:txBody>
          <a:bodyPr wrap="square" lIns="61414" tIns="30707" rIns="61414" bIns="30707" rtlCol="0">
            <a:spAutoFit/>
          </a:bodyPr>
          <a:lstStyle/>
          <a:p>
            <a:r>
              <a:rPr lang="en-AU" sz="1875" dirty="0">
                <a:solidFill>
                  <a:schemeClr val="tx2">
                    <a:lumMod val="60000"/>
                    <a:lumOff val="40000"/>
                  </a:schemeClr>
                </a:solidFill>
                <a:latin typeface="Arial"/>
                <a:cs typeface="Arial"/>
              </a:rPr>
              <a:t>A  mini</a:t>
            </a:r>
          </a:p>
          <a:p>
            <a:r>
              <a:rPr lang="en-AU" sz="1875" dirty="0">
                <a:solidFill>
                  <a:schemeClr val="tx2">
                    <a:lumMod val="60000"/>
                    <a:lumOff val="40000"/>
                  </a:schemeClr>
                </a:solidFill>
                <a:latin typeface="Arial"/>
                <a:cs typeface="Arial"/>
              </a:rPr>
              <a:t>EA, a segment capability.</a:t>
            </a:r>
          </a:p>
        </p:txBody>
      </p:sp>
    </p:spTree>
    <p:extLst>
      <p:ext uri="{BB962C8B-B14F-4D97-AF65-F5344CB8AC3E}">
        <p14:creationId xmlns:p14="http://schemas.microsoft.com/office/powerpoint/2010/main" val="97781020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Solution Arch Document (4+1 Based Style)</a:t>
            </a:r>
          </a:p>
        </p:txBody>
      </p:sp>
      <p:sp>
        <p:nvSpPr>
          <p:cNvPr id="3" name="Content Placeholder 2"/>
          <p:cNvSpPr>
            <a:spLocks noGrp="1"/>
          </p:cNvSpPr>
          <p:nvPr>
            <p:ph idx="4294967295"/>
          </p:nvPr>
        </p:nvSpPr>
        <p:spPr>
          <a:xfrm>
            <a:off x="858985" y="991175"/>
            <a:ext cx="2693988" cy="2644775"/>
          </a:xfrm>
          <a:prstGeom prst="rect">
            <a:avLst/>
          </a:prstGeom>
        </p:spPr>
        <p:txBody>
          <a:bodyPr/>
          <a:lstStyle/>
          <a:p>
            <a:pPr marL="0" indent="0">
              <a:buNone/>
            </a:pPr>
            <a:r>
              <a:rPr lang="en-US" sz="1200" dirty="0"/>
              <a:t>1  Introduction	</a:t>
            </a:r>
          </a:p>
          <a:p>
            <a:pPr marL="0" indent="0">
              <a:buNone/>
            </a:pPr>
            <a:endParaRPr lang="en-US" sz="1200" dirty="0"/>
          </a:p>
          <a:p>
            <a:pPr marL="0" indent="0">
              <a:buNone/>
            </a:pPr>
            <a:r>
              <a:rPr lang="en-US" sz="1200" dirty="0"/>
              <a:t>2  Scope		</a:t>
            </a:r>
          </a:p>
          <a:p>
            <a:pPr marL="0" indent="0">
              <a:buNone/>
            </a:pPr>
            <a:endParaRPr lang="en-US" sz="1200" dirty="0"/>
          </a:p>
          <a:p>
            <a:pPr marL="0" indent="0">
              <a:buNone/>
            </a:pPr>
            <a:r>
              <a:rPr lang="en-US" sz="1200" dirty="0"/>
              <a:t>3. Software Architecture</a:t>
            </a:r>
          </a:p>
          <a:p>
            <a:pPr marL="0" indent="0">
              <a:buNone/>
            </a:pPr>
            <a:endParaRPr lang="en-US" sz="1200" dirty="0"/>
          </a:p>
          <a:p>
            <a:pPr marL="0" indent="0">
              <a:buNone/>
            </a:pPr>
            <a:r>
              <a:rPr lang="en-US" sz="1200" dirty="0"/>
              <a:t>4. Architectural Goals &amp; Constraints</a:t>
            </a:r>
          </a:p>
          <a:p>
            <a:pPr marL="0" indent="0">
              <a:buNone/>
            </a:pPr>
            <a:endParaRPr lang="en-US" sz="1200" dirty="0"/>
          </a:p>
          <a:p>
            <a:pPr marL="0" indent="0">
              <a:buNone/>
            </a:pPr>
            <a:r>
              <a:rPr lang="en-US" sz="1200" b="1" dirty="0"/>
              <a:t>5. Logical Architecture</a:t>
            </a:r>
          </a:p>
          <a:p>
            <a:pPr marL="0" indent="0">
              <a:buNone/>
            </a:pPr>
            <a:endParaRPr lang="en-US" sz="1200" b="1" dirty="0"/>
          </a:p>
          <a:p>
            <a:pPr marL="0" indent="0">
              <a:buNone/>
            </a:pPr>
            <a:r>
              <a:rPr lang="en-US" sz="1200" b="1" dirty="0"/>
              <a:t>6. Process Architecture</a:t>
            </a:r>
          </a:p>
          <a:p>
            <a:pPr marL="0" indent="0">
              <a:buNone/>
            </a:pPr>
            <a:endParaRPr lang="en-US" sz="1200" b="1" dirty="0"/>
          </a:p>
          <a:p>
            <a:pPr marL="0" indent="0">
              <a:buNone/>
            </a:pPr>
            <a:r>
              <a:rPr lang="en-US" sz="1200" b="1" dirty="0"/>
              <a:t>7. Development Architecture</a:t>
            </a:r>
          </a:p>
          <a:p>
            <a:pPr marL="0" indent="0">
              <a:buNone/>
            </a:pPr>
            <a:endParaRPr lang="en-US" sz="1200" b="1" dirty="0"/>
          </a:p>
          <a:p>
            <a:pPr marL="0" indent="0">
              <a:buNone/>
            </a:pPr>
            <a:r>
              <a:rPr lang="en-US" sz="1200" b="1" dirty="0"/>
              <a:t>8. Physical Architecture</a:t>
            </a:r>
          </a:p>
          <a:p>
            <a:pPr marL="153533" indent="-153533">
              <a:buAutoNum type="arabicPlain" startAt="3"/>
            </a:pPr>
            <a:endParaRPr lang="en-US" sz="1200" dirty="0"/>
          </a:p>
          <a:p>
            <a:endParaRPr lang="en-US" sz="1200" dirty="0"/>
          </a:p>
        </p:txBody>
      </p:sp>
      <p:sp>
        <p:nvSpPr>
          <p:cNvPr id="5" name="Content Placeholder 2"/>
          <p:cNvSpPr txBox="1">
            <a:spLocks/>
          </p:cNvSpPr>
          <p:nvPr/>
        </p:nvSpPr>
        <p:spPr>
          <a:xfrm>
            <a:off x="4306768" y="1008739"/>
            <a:ext cx="2693379" cy="2645720"/>
          </a:xfrm>
          <a:prstGeom prst="rect">
            <a:avLst/>
          </a:prstGeom>
        </p:spPr>
        <p:txBody>
          <a:bodyPr lIns="68574" tIns="34287" rIns="68574" bIns="34287"/>
          <a:lstStyle>
            <a:lvl1pPr marL="0" indent="0" algn="l" defTabSz="514214" rtl="0" eaLnBrk="1" latinLnBrk="0" hangingPunct="1">
              <a:spcBef>
                <a:spcPts val="567"/>
              </a:spcBef>
              <a:buFont typeface="Arial"/>
              <a:buNone/>
              <a:tabLst/>
              <a:defRPr lang="en-US" sz="1134"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40047" indent="-170023" algn="l" defTabSz="514214" rtl="0" eaLnBrk="1" latinLnBrk="0" hangingPunct="1">
              <a:spcBef>
                <a:spcPct val="20000"/>
              </a:spcBef>
              <a:buFont typeface="Arial"/>
              <a:buChar char="–"/>
              <a:defRPr lang="en-US" sz="1134"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510070" indent="-170023" algn="l" defTabSz="514214" rtl="0" eaLnBrk="1" latinLnBrk="0" hangingPunct="1">
              <a:spcBef>
                <a:spcPct val="20000"/>
              </a:spcBef>
              <a:buFont typeface="Arial"/>
              <a:buChar char="•"/>
              <a:defRPr lang="en-US" sz="1134"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680093" indent="-170023" algn="l" defTabSz="514214" rtl="0" eaLnBrk="1" latinLnBrk="0" hangingPunct="1">
              <a:spcBef>
                <a:spcPct val="20000"/>
              </a:spcBef>
              <a:buFont typeface="Arial"/>
              <a:buChar char="–"/>
              <a:defRPr lang="en-US" sz="992"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850117" indent="-170023" algn="l" defTabSz="514214" rtl="0" eaLnBrk="1" latinLnBrk="0" hangingPunct="1">
              <a:spcBef>
                <a:spcPct val="20000"/>
              </a:spcBef>
              <a:buFont typeface="Arial"/>
              <a:buChar char="»"/>
              <a:defRPr lang="en-AU" sz="850" kern="1200" baseline="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1020276"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6pPr>
            <a:lvl7pPr marL="1190322" indent="-170046" algn="l" defTabSz="514214" rtl="0" eaLnBrk="1" latinLnBrk="0" hangingPunct="1">
              <a:spcBef>
                <a:spcPct val="20000"/>
              </a:spcBef>
              <a:buFont typeface="Arial"/>
              <a:buChar char="•"/>
              <a:defRPr lang="en-US" sz="850" kern="1200" baseline="0" dirty="0" smtClean="0">
                <a:solidFill>
                  <a:schemeClr val="tx1"/>
                </a:solidFill>
                <a:latin typeface="Arial" pitchFamily="34" charset="0"/>
                <a:ea typeface="+mn-ea"/>
                <a:cs typeface="Arial" pitchFamily="34" charset="0"/>
              </a:defRPr>
            </a:lvl7pPr>
            <a:lvl8pPr marL="3856612" indent="-257108" algn="l" defTabSz="514214" rtl="0" eaLnBrk="1" latinLnBrk="0" hangingPunct="1">
              <a:spcBef>
                <a:spcPct val="20000"/>
              </a:spcBef>
              <a:buFont typeface="Arial"/>
              <a:buChar char="•"/>
              <a:defRPr lang="en-US" sz="945" kern="1200" dirty="0" smtClean="0">
                <a:solidFill>
                  <a:schemeClr val="tx1"/>
                </a:solidFill>
                <a:latin typeface="Arial" pitchFamily="34" charset="0"/>
                <a:ea typeface="+mn-ea"/>
                <a:cs typeface="Arial" pitchFamily="34" charset="0"/>
              </a:defRPr>
            </a:lvl8pPr>
            <a:lvl9pPr marL="4370827" indent="-257108" algn="l" defTabSz="514214" rtl="0" eaLnBrk="1" latinLnBrk="0" hangingPunct="1">
              <a:spcBef>
                <a:spcPct val="20000"/>
              </a:spcBef>
              <a:buFont typeface="Arial"/>
              <a:buChar char="•"/>
              <a:defRPr lang="en-AU" sz="945" kern="1200" dirty="0" smtClean="0">
                <a:solidFill>
                  <a:schemeClr val="tx1"/>
                </a:solidFill>
                <a:latin typeface="Arial" pitchFamily="34" charset="0"/>
                <a:ea typeface="+mn-ea"/>
                <a:cs typeface="Arial" pitchFamily="34" charset="0"/>
              </a:defRPr>
            </a:lvl9pPr>
          </a:lstStyle>
          <a:p>
            <a:r>
              <a:rPr lang="en-US" sz="1200" dirty="0">
                <a:latin typeface="+mn-lt"/>
              </a:rPr>
              <a:t>9. Scenarios</a:t>
            </a:r>
          </a:p>
          <a:p>
            <a:r>
              <a:rPr lang="en-US" sz="1200" dirty="0">
                <a:latin typeface="+mn-lt"/>
              </a:rPr>
              <a:t>10. Size and Performance</a:t>
            </a:r>
          </a:p>
          <a:p>
            <a:r>
              <a:rPr lang="en-US" sz="1200" dirty="0">
                <a:latin typeface="+mn-lt"/>
              </a:rPr>
              <a:t>11. Quality</a:t>
            </a:r>
          </a:p>
          <a:p>
            <a:r>
              <a:rPr lang="en-AU" sz="1200" dirty="0">
                <a:latin typeface="+mn-lt"/>
              </a:rPr>
              <a:t>Appendices</a:t>
            </a:r>
          </a:p>
          <a:p>
            <a:r>
              <a:rPr lang="en-AU" sz="1200" dirty="0">
                <a:latin typeface="+mn-lt"/>
              </a:rPr>
              <a:t>	A. Acronyms and Abbreviations</a:t>
            </a:r>
          </a:p>
          <a:p>
            <a:r>
              <a:rPr lang="en-AU" sz="1200" dirty="0">
                <a:latin typeface="+mn-lt"/>
              </a:rPr>
              <a:t>	B. Definitions</a:t>
            </a:r>
          </a:p>
          <a:p>
            <a:r>
              <a:rPr lang="en-AU" sz="1200" dirty="0">
                <a:latin typeface="+mn-lt"/>
              </a:rPr>
              <a:t>	C. Design Principles</a:t>
            </a:r>
            <a:r>
              <a:rPr lang="en-US" sz="1200" dirty="0">
                <a:latin typeface="+mn-lt"/>
              </a:rPr>
              <a:t>	</a:t>
            </a:r>
          </a:p>
        </p:txBody>
      </p:sp>
      <p:sp>
        <p:nvSpPr>
          <p:cNvPr id="6" name="Right Brace 5"/>
          <p:cNvSpPr/>
          <p:nvPr/>
        </p:nvSpPr>
        <p:spPr>
          <a:xfrm>
            <a:off x="3194556" y="2824776"/>
            <a:ext cx="261162" cy="1531610"/>
          </a:xfrm>
          <a:prstGeom prst="rightBrace">
            <a:avLst/>
          </a:prstGeom>
          <a:ln w="25400"/>
        </p:spPr>
        <p:style>
          <a:lnRef idx="2">
            <a:schemeClr val="accent1"/>
          </a:lnRef>
          <a:fillRef idx="0">
            <a:schemeClr val="accent1"/>
          </a:fillRef>
          <a:effectRef idx="1">
            <a:schemeClr val="accent1"/>
          </a:effectRef>
          <a:fontRef idx="minor">
            <a:schemeClr val="tx1"/>
          </a:fontRef>
        </p:style>
        <p:txBody>
          <a:bodyPr lIns="61414" tIns="30707" rIns="61414" bIns="30707" rtlCol="0" anchor="ctr"/>
          <a:lstStyle/>
          <a:p>
            <a:pPr algn="ctr"/>
            <a:endParaRPr lang="en-AU" sz="1151"/>
          </a:p>
        </p:txBody>
      </p:sp>
      <p:grpSp>
        <p:nvGrpSpPr>
          <p:cNvPr id="38" name="Group 37"/>
          <p:cNvGrpSpPr/>
          <p:nvPr/>
        </p:nvGrpSpPr>
        <p:grpSpPr>
          <a:xfrm>
            <a:off x="4771979" y="3249601"/>
            <a:ext cx="1525190" cy="1265300"/>
            <a:chOff x="823581" y="1624431"/>
            <a:chExt cx="4513301" cy="3519662"/>
          </a:xfrm>
        </p:grpSpPr>
        <p:sp>
          <p:nvSpPr>
            <p:cNvPr id="23" name="Rectangle 3"/>
            <p:cNvSpPr>
              <a:spLocks noChangeArrowheads="1"/>
            </p:cNvSpPr>
            <p:nvPr/>
          </p:nvSpPr>
          <p:spPr bwMode="auto">
            <a:xfrm>
              <a:off x="823581" y="3464253"/>
              <a:ext cx="2060088" cy="1679840"/>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80213" tIns="40107" rIns="80213" bIns="40107"/>
            <a:lstStyle/>
            <a:p>
              <a:endParaRPr lang="en-US" sz="525" dirty="0">
                <a:solidFill>
                  <a:schemeClr val="tx1"/>
                </a:solidFill>
                <a:latin typeface="+mj-lt"/>
              </a:endParaRPr>
            </a:p>
          </p:txBody>
        </p:sp>
        <p:sp>
          <p:nvSpPr>
            <p:cNvPr id="24" name="Rectangle 4"/>
            <p:cNvSpPr>
              <a:spLocks noChangeArrowheads="1"/>
            </p:cNvSpPr>
            <p:nvPr/>
          </p:nvSpPr>
          <p:spPr bwMode="auto">
            <a:xfrm>
              <a:off x="3127678" y="1624431"/>
              <a:ext cx="2208094" cy="1658176"/>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80213" tIns="40107" rIns="80213" bIns="40107"/>
            <a:lstStyle/>
            <a:p>
              <a:endParaRPr lang="en-US" sz="525" dirty="0">
                <a:solidFill>
                  <a:schemeClr val="tx1"/>
                </a:solidFill>
                <a:latin typeface="+mj-lt"/>
              </a:endParaRPr>
            </a:p>
          </p:txBody>
        </p:sp>
        <p:sp>
          <p:nvSpPr>
            <p:cNvPr id="25" name="Rectangle 5"/>
            <p:cNvSpPr>
              <a:spLocks noChangeArrowheads="1"/>
            </p:cNvSpPr>
            <p:nvPr/>
          </p:nvSpPr>
          <p:spPr bwMode="auto">
            <a:xfrm>
              <a:off x="823583" y="1624431"/>
              <a:ext cx="2024086" cy="1658176"/>
            </a:xfrm>
            <a:prstGeom prst="rect">
              <a:avLst/>
            </a:prstGeom>
            <a:ln>
              <a:noFill/>
              <a:headEnd/>
              <a:tailEnd/>
            </a:ln>
          </p:spPr>
          <p:style>
            <a:lnRef idx="1">
              <a:schemeClr val="accent5"/>
            </a:lnRef>
            <a:fillRef idx="2">
              <a:schemeClr val="accent5"/>
            </a:fillRef>
            <a:effectRef idx="1">
              <a:schemeClr val="accent5"/>
            </a:effectRef>
            <a:fontRef idx="minor">
              <a:schemeClr val="dk1"/>
            </a:fontRef>
          </p:style>
          <p:txBody>
            <a:bodyPr lIns="80213" tIns="40107" rIns="80213" bIns="40107"/>
            <a:lstStyle/>
            <a:p>
              <a:pPr algn="ctr" eaLnBrk="0" hangingPunct="0">
                <a:lnSpc>
                  <a:spcPct val="100000"/>
                </a:lnSpc>
                <a:defRPr/>
              </a:pPr>
              <a:endParaRPr lang="en-US" sz="525">
                <a:solidFill>
                  <a:schemeClr val="tx1"/>
                </a:solidFill>
                <a:effectLst>
                  <a:outerShdw blurRad="38100" dist="38100" dir="2700000" algn="tl">
                    <a:srgbClr val="FFFFFF"/>
                  </a:outerShdw>
                </a:effectLst>
                <a:latin typeface="+mj-lt"/>
              </a:endParaRPr>
            </a:p>
          </p:txBody>
        </p:sp>
        <p:sp>
          <p:nvSpPr>
            <p:cNvPr id="26" name="Rectangle 6"/>
            <p:cNvSpPr>
              <a:spLocks noChangeArrowheads="1"/>
            </p:cNvSpPr>
            <p:nvPr/>
          </p:nvSpPr>
          <p:spPr bwMode="auto">
            <a:xfrm>
              <a:off x="3127678" y="3464253"/>
              <a:ext cx="2208094" cy="1679840"/>
            </a:xfrm>
            <a:prstGeom prst="rect">
              <a:avLst/>
            </a:prstGeom>
            <a:ln>
              <a:noFill/>
              <a:headEnd/>
              <a:tailEnd/>
            </a:ln>
          </p:spPr>
          <p:style>
            <a:lnRef idx="1">
              <a:schemeClr val="accent4"/>
            </a:lnRef>
            <a:fillRef idx="2">
              <a:schemeClr val="accent4"/>
            </a:fillRef>
            <a:effectRef idx="1">
              <a:schemeClr val="accent4"/>
            </a:effectRef>
            <a:fontRef idx="minor">
              <a:schemeClr val="dk1"/>
            </a:fontRef>
          </p:style>
          <p:txBody>
            <a:bodyPr lIns="80213" tIns="40107" rIns="80213" bIns="40107"/>
            <a:lstStyle/>
            <a:p>
              <a:endParaRPr lang="en-US" sz="525" dirty="0">
                <a:solidFill>
                  <a:schemeClr val="tx1"/>
                </a:solidFill>
                <a:latin typeface="+mj-lt"/>
              </a:endParaRPr>
            </a:p>
          </p:txBody>
        </p:sp>
        <p:sp>
          <p:nvSpPr>
            <p:cNvPr id="27" name="Oval 7"/>
            <p:cNvSpPr>
              <a:spLocks noChangeArrowheads="1"/>
            </p:cNvSpPr>
            <p:nvPr/>
          </p:nvSpPr>
          <p:spPr bwMode="auto">
            <a:xfrm>
              <a:off x="1905936" y="2513409"/>
              <a:ext cx="2230095" cy="1633177"/>
            </a:xfrm>
            <a:prstGeom prst="ellipse">
              <a:avLst/>
            </a:prstGeom>
            <a:ln>
              <a:solidFill>
                <a:schemeClr val="accent2"/>
              </a:solidFill>
              <a:headEnd/>
              <a:tailEnd/>
            </a:ln>
          </p:spPr>
          <p:style>
            <a:lnRef idx="1">
              <a:schemeClr val="accent3"/>
            </a:lnRef>
            <a:fillRef idx="2">
              <a:schemeClr val="accent3"/>
            </a:fillRef>
            <a:effectRef idx="1">
              <a:schemeClr val="accent3"/>
            </a:effectRef>
            <a:fontRef idx="minor">
              <a:schemeClr val="dk1"/>
            </a:fontRef>
          </p:style>
          <p:txBody>
            <a:bodyPr lIns="80213" tIns="40107" rIns="80213" bIns="40107"/>
            <a:lstStyle/>
            <a:p>
              <a:pPr algn="ctr" eaLnBrk="0" hangingPunct="0">
                <a:lnSpc>
                  <a:spcPct val="100000"/>
                </a:lnSpc>
                <a:defRPr/>
              </a:pPr>
              <a:endParaRPr lang="en-US" sz="525">
                <a:solidFill>
                  <a:schemeClr val="tx1"/>
                </a:solidFill>
                <a:effectLst>
                  <a:outerShdw blurRad="38100" dist="38100" dir="2700000" algn="tl">
                    <a:srgbClr val="FFFFFF"/>
                  </a:outerShdw>
                </a:effectLst>
                <a:latin typeface="+mj-lt"/>
              </a:endParaRPr>
            </a:p>
          </p:txBody>
        </p:sp>
        <p:sp>
          <p:nvSpPr>
            <p:cNvPr id="28" name="Rectangle 8"/>
            <p:cNvSpPr>
              <a:spLocks noChangeArrowheads="1"/>
            </p:cNvSpPr>
            <p:nvPr/>
          </p:nvSpPr>
          <p:spPr bwMode="auto">
            <a:xfrm>
              <a:off x="1161599" y="3415928"/>
              <a:ext cx="2564109" cy="348300"/>
            </a:xfrm>
            <a:prstGeom prst="rect">
              <a:avLst/>
            </a:prstGeom>
            <a:noFill/>
            <a:ln w="9525">
              <a:noFill/>
              <a:miter lim="800000"/>
              <a:headEnd/>
              <a:tailEnd/>
            </a:ln>
          </p:spPr>
          <p:txBody>
            <a:bodyPr lIns="80213" tIns="40107" rIns="80213" bIns="40107"/>
            <a:lstStyle/>
            <a:p>
              <a:endParaRPr lang="en-US" sz="525" dirty="0">
                <a:latin typeface="+mj-lt"/>
              </a:endParaRPr>
            </a:p>
          </p:txBody>
        </p:sp>
        <p:sp>
          <p:nvSpPr>
            <p:cNvPr id="29" name="Text Box 12"/>
            <p:cNvSpPr txBox="1">
              <a:spLocks noChangeArrowheads="1"/>
            </p:cNvSpPr>
            <p:nvPr/>
          </p:nvSpPr>
          <p:spPr bwMode="auto">
            <a:xfrm>
              <a:off x="974984" y="1846829"/>
              <a:ext cx="1288661" cy="899515"/>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wrap="square" lIns="80213" tIns="40107" rIns="80213" bIns="40107">
              <a:spAutoFit/>
            </a:bodyPr>
            <a:lstStyle/>
            <a:p>
              <a:pPr algn="ctr" eaLnBrk="0" hangingPunct="0">
                <a:lnSpc>
                  <a:spcPct val="100000"/>
                </a:lnSpc>
                <a:defRPr/>
              </a:pPr>
              <a:r>
                <a:rPr lang="en-US" sz="525" dirty="0">
                  <a:latin typeface="+mj-lt"/>
                </a:rPr>
                <a:t>Logical / Design  View</a:t>
              </a:r>
              <a:endParaRPr lang="en-US" sz="525" dirty="0">
                <a:effectLst>
                  <a:outerShdw blurRad="38100" dist="38100" dir="2700000" algn="tl">
                    <a:srgbClr val="C0C0C0"/>
                  </a:outerShdw>
                </a:effectLst>
                <a:latin typeface="+mj-lt"/>
              </a:endParaRPr>
            </a:p>
          </p:txBody>
        </p:sp>
        <p:sp>
          <p:nvSpPr>
            <p:cNvPr id="30" name="Text Box 13"/>
            <p:cNvSpPr txBox="1">
              <a:spLocks noChangeArrowheads="1"/>
            </p:cNvSpPr>
            <p:nvPr/>
          </p:nvSpPr>
          <p:spPr bwMode="auto">
            <a:xfrm>
              <a:off x="3224793" y="1786230"/>
              <a:ext cx="2112089" cy="67478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80213" tIns="40107" rIns="80213" bIns="40107">
              <a:spAutoFit/>
            </a:bodyPr>
            <a:lstStyle/>
            <a:p>
              <a:pPr algn="ctr" eaLnBrk="0" hangingPunct="0">
                <a:lnSpc>
                  <a:spcPct val="100000"/>
                </a:lnSpc>
                <a:defRPr/>
              </a:pPr>
              <a:r>
                <a:rPr lang="en-US" sz="525" dirty="0">
                  <a:latin typeface="+mj-lt"/>
                </a:rPr>
                <a:t>Implementation / Development View</a:t>
              </a:r>
              <a:endParaRPr lang="en-US" sz="525" dirty="0">
                <a:effectLst>
                  <a:outerShdw blurRad="38100" dist="38100" dir="2700000" algn="tl">
                    <a:srgbClr val="C0C0C0"/>
                  </a:outerShdw>
                </a:effectLst>
                <a:latin typeface="+mj-lt"/>
              </a:endParaRPr>
            </a:p>
          </p:txBody>
        </p:sp>
        <p:sp>
          <p:nvSpPr>
            <p:cNvPr id="31" name="Text Box 14"/>
            <p:cNvSpPr txBox="1">
              <a:spLocks noChangeArrowheads="1"/>
            </p:cNvSpPr>
            <p:nvPr/>
          </p:nvSpPr>
          <p:spPr bwMode="auto">
            <a:xfrm>
              <a:off x="3224793" y="4028374"/>
              <a:ext cx="2112089" cy="674780"/>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80213" tIns="40107" rIns="80213" bIns="40107">
              <a:spAutoFit/>
            </a:bodyPr>
            <a:lstStyle/>
            <a:p>
              <a:pPr algn="ctr" eaLnBrk="0" hangingPunct="0">
                <a:lnSpc>
                  <a:spcPct val="100000"/>
                </a:lnSpc>
                <a:defRPr/>
              </a:pPr>
              <a:r>
                <a:rPr lang="en-US" sz="525" dirty="0">
                  <a:latin typeface="+mj-lt"/>
                </a:rPr>
                <a:t>Physical / Deployment View</a:t>
              </a:r>
              <a:endParaRPr lang="en-US" sz="525" dirty="0">
                <a:effectLst>
                  <a:outerShdw blurRad="38100" dist="38100" dir="2700000" algn="tl">
                    <a:srgbClr val="C0C0C0"/>
                  </a:outerShdw>
                </a:effectLst>
                <a:latin typeface="+mj-lt"/>
              </a:endParaRPr>
            </a:p>
          </p:txBody>
        </p:sp>
        <p:sp>
          <p:nvSpPr>
            <p:cNvPr id="32" name="Text Box 15"/>
            <p:cNvSpPr txBox="1">
              <a:spLocks noChangeArrowheads="1"/>
            </p:cNvSpPr>
            <p:nvPr/>
          </p:nvSpPr>
          <p:spPr bwMode="auto">
            <a:xfrm>
              <a:off x="930949" y="4100409"/>
              <a:ext cx="1632067" cy="450046"/>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80213" tIns="40107" rIns="80213" bIns="40107">
              <a:spAutoFit/>
            </a:bodyPr>
            <a:lstStyle/>
            <a:p>
              <a:pPr algn="ctr" eaLnBrk="0" hangingPunct="0">
                <a:lnSpc>
                  <a:spcPct val="100000"/>
                </a:lnSpc>
                <a:defRPr/>
              </a:pPr>
              <a:r>
                <a:rPr lang="en-US" sz="525" dirty="0">
                  <a:latin typeface="+mj-lt"/>
                </a:rPr>
                <a:t>Process View</a:t>
              </a:r>
              <a:endParaRPr lang="en-US" sz="525" dirty="0">
                <a:effectLst>
                  <a:outerShdw blurRad="38100" dist="38100" dir="2700000" algn="tl">
                    <a:srgbClr val="C0C0C0"/>
                  </a:outerShdw>
                </a:effectLst>
                <a:latin typeface="+mj-lt"/>
              </a:endParaRPr>
            </a:p>
          </p:txBody>
        </p:sp>
        <p:sp>
          <p:nvSpPr>
            <p:cNvPr id="33" name="Line 16"/>
            <p:cNvSpPr>
              <a:spLocks noChangeShapeType="1"/>
            </p:cNvSpPr>
            <p:nvPr/>
          </p:nvSpPr>
          <p:spPr bwMode="auto">
            <a:xfrm flipV="1">
              <a:off x="2360697" y="2218276"/>
              <a:ext cx="1008112" cy="15164"/>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80213" tIns="40107" rIns="80213" bIns="40107" anchor="ctr"/>
            <a:lstStyle/>
            <a:p>
              <a:endParaRPr lang="en-US" sz="525">
                <a:latin typeface="+mj-lt"/>
              </a:endParaRPr>
            </a:p>
          </p:txBody>
        </p:sp>
        <p:sp>
          <p:nvSpPr>
            <p:cNvPr id="34" name="Line 17"/>
            <p:cNvSpPr>
              <a:spLocks noChangeShapeType="1"/>
            </p:cNvSpPr>
            <p:nvPr/>
          </p:nvSpPr>
          <p:spPr bwMode="auto">
            <a:xfrm>
              <a:off x="4663743" y="2984299"/>
              <a:ext cx="1210" cy="746145"/>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80213" tIns="40107" rIns="80213" bIns="40107" anchor="ctr"/>
            <a:lstStyle/>
            <a:p>
              <a:endParaRPr lang="en-US" sz="525">
                <a:latin typeface="+mj-lt"/>
              </a:endParaRPr>
            </a:p>
          </p:txBody>
        </p:sp>
        <p:sp>
          <p:nvSpPr>
            <p:cNvPr id="35" name="Line 18"/>
            <p:cNvSpPr>
              <a:spLocks noChangeShapeType="1"/>
            </p:cNvSpPr>
            <p:nvPr/>
          </p:nvSpPr>
          <p:spPr bwMode="auto">
            <a:xfrm flipV="1">
              <a:off x="1591613" y="2904307"/>
              <a:ext cx="0" cy="959908"/>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80213" tIns="40107" rIns="80213" bIns="40107" anchor="ctr"/>
            <a:lstStyle/>
            <a:p>
              <a:endParaRPr lang="en-US" sz="525">
                <a:latin typeface="+mj-lt"/>
              </a:endParaRPr>
            </a:p>
          </p:txBody>
        </p:sp>
        <p:sp>
          <p:nvSpPr>
            <p:cNvPr id="36" name="Line 19"/>
            <p:cNvSpPr>
              <a:spLocks noChangeShapeType="1"/>
            </p:cNvSpPr>
            <p:nvPr/>
          </p:nvSpPr>
          <p:spPr bwMode="auto">
            <a:xfrm flipH="1" flipV="1">
              <a:off x="2455650" y="4658359"/>
              <a:ext cx="924300" cy="9005"/>
            </a:xfrm>
            <a:prstGeom prst="line">
              <a:avLst/>
            </a:prstGeom>
            <a:noFill/>
            <a:ln w="25400">
              <a:solidFill>
                <a:srgbClr val="3366FF"/>
              </a:solidFill>
              <a:round/>
              <a:headEnd type="none" w="sm" len="sm"/>
              <a:tailEnd type="triangle" w="lg" len="lg"/>
            </a:ln>
            <a:effectLst>
              <a:prstShdw prst="shdw17" dist="17961" dir="2700000">
                <a:srgbClr val="1F3D99"/>
              </a:prstShdw>
            </a:effectLst>
          </p:spPr>
          <p:txBody>
            <a:bodyPr wrap="none" lIns="80213" tIns="40107" rIns="80213" bIns="40107" anchor="ctr"/>
            <a:lstStyle/>
            <a:p>
              <a:endParaRPr lang="en-US" sz="525">
                <a:latin typeface="+mj-lt"/>
              </a:endParaRPr>
            </a:p>
          </p:txBody>
        </p:sp>
        <p:sp>
          <p:nvSpPr>
            <p:cNvPr id="37" name="Text Box 20"/>
            <p:cNvSpPr txBox="1">
              <a:spLocks noChangeArrowheads="1"/>
            </p:cNvSpPr>
            <p:nvPr/>
          </p:nvSpPr>
          <p:spPr bwMode="auto">
            <a:xfrm>
              <a:off x="1928649" y="3095601"/>
              <a:ext cx="2202095" cy="450046"/>
            </a:xfrm>
            <a:prstGeom prst="rect">
              <a:avLst/>
            </a:prstGeom>
            <a:noFill/>
            <a:ln w="9525">
              <a:noFill/>
              <a:miter lim="800000"/>
              <a:headEnd type="none" w="sm" len="sm"/>
              <a:tailEnd type="none" w="sm" len="sm"/>
            </a:ln>
            <a:effectLst>
              <a:prstShdw prst="shdw17" dist="17961" dir="2700000">
                <a:schemeClr val="accent1">
                  <a:gamma/>
                  <a:shade val="60000"/>
                  <a:invGamma/>
                </a:schemeClr>
              </a:prstShdw>
            </a:effectLst>
          </p:spPr>
          <p:txBody>
            <a:bodyPr lIns="80213" tIns="40107" rIns="80213" bIns="40107">
              <a:spAutoFit/>
            </a:bodyPr>
            <a:lstStyle/>
            <a:p>
              <a:pPr algn="ctr" eaLnBrk="0" hangingPunct="0">
                <a:lnSpc>
                  <a:spcPct val="100000"/>
                </a:lnSpc>
                <a:defRPr/>
              </a:pPr>
              <a:r>
                <a:rPr lang="en-US" sz="525" dirty="0">
                  <a:latin typeface="+mj-lt"/>
                </a:rPr>
                <a:t>Use Case View</a:t>
              </a:r>
            </a:p>
          </p:txBody>
        </p:sp>
      </p:grpSp>
      <p:cxnSp>
        <p:nvCxnSpPr>
          <p:cNvPr id="40" name="Straight Arrow Connector 39"/>
          <p:cNvCxnSpPr>
            <a:cxnSpLocks/>
            <a:stCxn id="6" idx="1"/>
          </p:cNvCxnSpPr>
          <p:nvPr/>
        </p:nvCxnSpPr>
        <p:spPr>
          <a:xfrm>
            <a:off x="3455718" y="3590581"/>
            <a:ext cx="1200256" cy="255126"/>
          </a:xfrm>
          <a:prstGeom prst="straightConnector1">
            <a:avLst/>
          </a:prstGeom>
          <a:ln w="25400">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116455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0A539-ABFA-2748-BB63-FA91AF781E63}"/>
              </a:ext>
            </a:extLst>
          </p:cNvPr>
          <p:cNvSpPr>
            <a:spLocks noGrp="1"/>
          </p:cNvSpPr>
          <p:nvPr>
            <p:ph type="title"/>
          </p:nvPr>
        </p:nvSpPr>
        <p:spPr>
          <a:xfrm>
            <a:off x="2029599" y="1804913"/>
            <a:ext cx="5923776" cy="1495794"/>
          </a:xfrm>
        </p:spPr>
        <p:txBody>
          <a:bodyPr/>
          <a:lstStyle/>
          <a:p>
            <a:r>
              <a:rPr lang="en-US" sz="5400" dirty="0"/>
              <a:t>The Approach</a:t>
            </a:r>
          </a:p>
        </p:txBody>
      </p:sp>
    </p:spTree>
    <p:extLst>
      <p:ext uri="{BB962C8B-B14F-4D97-AF65-F5344CB8AC3E}">
        <p14:creationId xmlns:p14="http://schemas.microsoft.com/office/powerpoint/2010/main" val="395830869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p:cNvSpPr/>
          <p:nvPr/>
        </p:nvSpPr>
        <p:spPr bwMode="auto">
          <a:xfrm>
            <a:off x="1370036" y="1861286"/>
            <a:ext cx="5003070" cy="736001"/>
          </a:xfrm>
          <a:prstGeom prst="rect">
            <a:avLst/>
          </a:prstGeom>
          <a:solidFill>
            <a:srgbClr val="FFCCD1">
              <a:alpha val="67000"/>
            </a:srgbClr>
          </a:solidFill>
          <a:ln w="6350">
            <a:solidFill>
              <a:srgbClr val="F6E26A"/>
            </a:solidFill>
            <a:prstDash val="solid"/>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61414" tIns="30707" rIns="61414" bIns="30707" numCol="1" rtlCol="0" anchor="t" anchorCtr="0" compatLnSpc="1">
            <a:prstTxWarp prst="textNoShape">
              <a:avLst/>
            </a:prstTxWarp>
            <a:noAutofit/>
          </a:bodyPr>
          <a:lstStyle/>
          <a:p>
            <a:pPr defTabSz="614134" fontAlgn="base">
              <a:spcBef>
                <a:spcPct val="0"/>
              </a:spcBef>
              <a:spcAft>
                <a:spcPct val="0"/>
              </a:spcAft>
            </a:pPr>
            <a:endParaRPr lang="en-US" sz="1650">
              <a:solidFill>
                <a:schemeClr val="bg1">
                  <a:lumMod val="95000"/>
                </a:schemeClr>
              </a:solidFill>
              <a:latin typeface="Arial" pitchFamily="34" charset="0"/>
            </a:endParaRPr>
          </a:p>
        </p:txBody>
      </p:sp>
      <p:sp>
        <p:nvSpPr>
          <p:cNvPr id="67" name="Rectangle 66"/>
          <p:cNvSpPr/>
          <p:nvPr/>
        </p:nvSpPr>
        <p:spPr bwMode="auto">
          <a:xfrm>
            <a:off x="1370036" y="3593052"/>
            <a:ext cx="5003070" cy="779295"/>
          </a:xfrm>
          <a:prstGeom prst="rect">
            <a:avLst/>
          </a:prstGeom>
          <a:solidFill>
            <a:srgbClr val="FFCCD1">
              <a:alpha val="67000"/>
            </a:srgbClr>
          </a:solidFill>
          <a:ln w="6350">
            <a:solidFill>
              <a:srgbClr val="F6E26A"/>
            </a:solidFill>
            <a:prstDash val="solid"/>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61414" tIns="30707" rIns="61414" bIns="30707" numCol="1" rtlCol="0" anchor="t" anchorCtr="0" compatLnSpc="1">
            <a:prstTxWarp prst="textNoShape">
              <a:avLst/>
            </a:prstTxWarp>
            <a:noAutofit/>
          </a:bodyPr>
          <a:lstStyle/>
          <a:p>
            <a:endParaRPr lang="en-US" sz="1151">
              <a:solidFill>
                <a:schemeClr val="bg1">
                  <a:lumMod val="95000"/>
                </a:schemeClr>
              </a:solidFill>
              <a:latin typeface="Arial" pitchFamily="34" charset="0"/>
            </a:endParaRPr>
          </a:p>
        </p:txBody>
      </p:sp>
      <p:sp>
        <p:nvSpPr>
          <p:cNvPr id="66" name="Rectangle 65"/>
          <p:cNvSpPr/>
          <p:nvPr/>
        </p:nvSpPr>
        <p:spPr bwMode="auto">
          <a:xfrm>
            <a:off x="1370036" y="2770464"/>
            <a:ext cx="5003070" cy="692707"/>
          </a:xfrm>
          <a:prstGeom prst="rect">
            <a:avLst/>
          </a:prstGeom>
          <a:solidFill>
            <a:srgbClr val="F6E3A1">
              <a:alpha val="70000"/>
            </a:srgbClr>
          </a:solidFill>
          <a:ln w="6350">
            <a:solidFill>
              <a:srgbClr val="F6E26A"/>
            </a:solidFill>
            <a:prstDash val="solid"/>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vert="horz" wrap="square" lIns="61414" tIns="30707" rIns="61414" bIns="30707" numCol="1" rtlCol="0" anchor="t" anchorCtr="0" compatLnSpc="1">
            <a:prstTxWarp prst="textNoShape">
              <a:avLst/>
            </a:prstTxWarp>
            <a:noAutofit/>
          </a:bodyPr>
          <a:lstStyle/>
          <a:p>
            <a:pPr defTabSz="614134" fontAlgn="base">
              <a:spcBef>
                <a:spcPct val="0"/>
              </a:spcBef>
              <a:spcAft>
                <a:spcPct val="0"/>
              </a:spcAft>
            </a:pPr>
            <a:endParaRPr lang="en-US" sz="1650">
              <a:solidFill>
                <a:schemeClr val="bg1">
                  <a:lumMod val="95000"/>
                </a:schemeClr>
              </a:solidFill>
              <a:latin typeface="Arial" pitchFamily="34" charset="0"/>
            </a:endParaRPr>
          </a:p>
        </p:txBody>
      </p:sp>
      <p:sp>
        <p:nvSpPr>
          <p:cNvPr id="2" name="Title 1"/>
          <p:cNvSpPr>
            <a:spLocks noGrp="1"/>
          </p:cNvSpPr>
          <p:nvPr>
            <p:ph type="title"/>
          </p:nvPr>
        </p:nvSpPr>
        <p:spPr/>
        <p:txBody>
          <a:bodyPr/>
          <a:lstStyle/>
          <a:p>
            <a:r>
              <a:rPr lang="en-US" dirty="0"/>
              <a:t>Cube Architecture Approach in RUP Lifecycle (Phases)</a:t>
            </a:r>
          </a:p>
        </p:txBody>
      </p:sp>
      <p:sp>
        <p:nvSpPr>
          <p:cNvPr id="5" name="Rectangle 4"/>
          <p:cNvSpPr/>
          <p:nvPr/>
        </p:nvSpPr>
        <p:spPr bwMode="auto">
          <a:xfrm>
            <a:off x="2270590" y="1991168"/>
            <a:ext cx="900553"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a:r>
              <a:rPr lang="en-US" sz="1200" dirty="0" err="1">
                <a:solidFill>
                  <a:schemeClr val="tx1"/>
                </a:solidFill>
                <a:latin typeface="Arial" pitchFamily="34" charset="0"/>
              </a:rPr>
              <a:t>Analyse</a:t>
            </a:r>
            <a:endParaRPr lang="en-US" sz="1200" dirty="0">
              <a:solidFill>
                <a:schemeClr val="tx1"/>
              </a:solidFill>
              <a:latin typeface="Arial" pitchFamily="34" charset="0"/>
            </a:endParaRPr>
          </a:p>
          <a:p>
            <a:pPr algn="ctr" defTabSz="614134" fontAlgn="base">
              <a:spcBef>
                <a:spcPct val="0"/>
              </a:spcBef>
              <a:spcAft>
                <a:spcPct val="0"/>
              </a:spcAft>
            </a:pPr>
            <a:r>
              <a:rPr lang="en-US" sz="1200" dirty="0">
                <a:solidFill>
                  <a:schemeClr val="tx1"/>
                </a:solidFill>
                <a:latin typeface="Arial" pitchFamily="34" charset="0"/>
              </a:rPr>
              <a:t>Context</a:t>
            </a:r>
          </a:p>
        </p:txBody>
      </p:sp>
      <p:sp>
        <p:nvSpPr>
          <p:cNvPr id="8" name="Rectangle 7"/>
          <p:cNvSpPr/>
          <p:nvPr/>
        </p:nvSpPr>
        <p:spPr bwMode="auto">
          <a:xfrm>
            <a:off x="2270590" y="2907690"/>
            <a:ext cx="900553"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Determine Style</a:t>
            </a:r>
          </a:p>
        </p:txBody>
      </p:sp>
      <p:sp>
        <p:nvSpPr>
          <p:cNvPr id="9" name="Rectangle 8"/>
          <p:cNvSpPr/>
          <p:nvPr/>
        </p:nvSpPr>
        <p:spPr bwMode="auto">
          <a:xfrm>
            <a:off x="2270590" y="3809524"/>
            <a:ext cx="900553"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Define Context</a:t>
            </a:r>
          </a:p>
        </p:txBody>
      </p:sp>
      <p:sp>
        <p:nvSpPr>
          <p:cNvPr id="10" name="Rectangle 9"/>
          <p:cNvSpPr/>
          <p:nvPr/>
        </p:nvSpPr>
        <p:spPr bwMode="auto">
          <a:xfrm>
            <a:off x="3671447" y="1991168"/>
            <a:ext cx="1000614"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Complexity Analysis</a:t>
            </a:r>
          </a:p>
        </p:txBody>
      </p:sp>
      <p:sp>
        <p:nvSpPr>
          <p:cNvPr id="11" name="Rectangle 10"/>
          <p:cNvSpPr/>
          <p:nvPr/>
        </p:nvSpPr>
        <p:spPr bwMode="auto">
          <a:xfrm>
            <a:off x="3671447" y="2907690"/>
            <a:ext cx="1000614"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Choose Platforms</a:t>
            </a:r>
          </a:p>
        </p:txBody>
      </p:sp>
      <p:sp>
        <p:nvSpPr>
          <p:cNvPr id="12" name="Rectangle 11"/>
          <p:cNvSpPr/>
          <p:nvPr/>
        </p:nvSpPr>
        <p:spPr bwMode="auto">
          <a:xfrm>
            <a:off x="3671447" y="3809524"/>
            <a:ext cx="1000614"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Solution Outline</a:t>
            </a:r>
          </a:p>
        </p:txBody>
      </p:sp>
      <p:sp>
        <p:nvSpPr>
          <p:cNvPr id="13" name="Rectangle 12"/>
          <p:cNvSpPr/>
          <p:nvPr/>
        </p:nvSpPr>
        <p:spPr bwMode="auto">
          <a:xfrm>
            <a:off x="5222400" y="1998512"/>
            <a:ext cx="1000614"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Gap Analysis</a:t>
            </a:r>
          </a:p>
        </p:txBody>
      </p:sp>
      <p:sp>
        <p:nvSpPr>
          <p:cNvPr id="14" name="Rectangle 13"/>
          <p:cNvSpPr/>
          <p:nvPr/>
        </p:nvSpPr>
        <p:spPr bwMode="auto">
          <a:xfrm>
            <a:off x="5222400" y="2900346"/>
            <a:ext cx="1000614" cy="425599"/>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Strategy Selection</a:t>
            </a:r>
          </a:p>
        </p:txBody>
      </p:sp>
      <p:sp>
        <p:nvSpPr>
          <p:cNvPr id="15" name="Rectangle 14"/>
          <p:cNvSpPr/>
          <p:nvPr/>
        </p:nvSpPr>
        <p:spPr bwMode="auto">
          <a:xfrm>
            <a:off x="5222400" y="3809523"/>
            <a:ext cx="1000614" cy="432942"/>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Refine and Restructure</a:t>
            </a:r>
          </a:p>
        </p:txBody>
      </p:sp>
      <p:sp>
        <p:nvSpPr>
          <p:cNvPr id="18" name="Rectangle 17"/>
          <p:cNvSpPr/>
          <p:nvPr/>
        </p:nvSpPr>
        <p:spPr bwMode="auto">
          <a:xfrm>
            <a:off x="6796911" y="3820466"/>
            <a:ext cx="1000614" cy="410548"/>
          </a:xfrm>
          <a:prstGeom prst="rect">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defTabSz="614134" fontAlgn="base">
              <a:spcBef>
                <a:spcPct val="0"/>
              </a:spcBef>
              <a:spcAft>
                <a:spcPct val="0"/>
              </a:spcAft>
            </a:pPr>
            <a:r>
              <a:rPr lang="en-US" sz="1200" dirty="0">
                <a:solidFill>
                  <a:schemeClr val="tx1"/>
                </a:solidFill>
                <a:latin typeface="Arial" pitchFamily="34" charset="0"/>
              </a:rPr>
              <a:t>Work Packages</a:t>
            </a:r>
          </a:p>
        </p:txBody>
      </p:sp>
      <p:sp>
        <p:nvSpPr>
          <p:cNvPr id="19" name="Diamond 18"/>
          <p:cNvSpPr/>
          <p:nvPr/>
        </p:nvSpPr>
        <p:spPr bwMode="auto">
          <a:xfrm>
            <a:off x="6671834" y="2696979"/>
            <a:ext cx="1250768" cy="822590"/>
          </a:xfrm>
          <a:prstGeom prst="diamond">
            <a:avLst/>
          </a:prstGeom>
          <a:ln>
            <a:headEnd type="none" w="med" len="med"/>
            <a:tailEnd type="none" w="med" len="med"/>
          </a:ln>
        </p:spPr>
        <p:style>
          <a:lnRef idx="1">
            <a:schemeClr val="accent4"/>
          </a:lnRef>
          <a:fillRef idx="2">
            <a:schemeClr val="accent4"/>
          </a:fillRef>
          <a:effectRef idx="1">
            <a:schemeClr val="accent4"/>
          </a:effectRef>
          <a:fontRef idx="minor">
            <a:schemeClr val="dk1"/>
          </a:fontRef>
        </p:style>
        <p:txBody>
          <a:bodyPr vert="horz" wrap="square" lIns="61414" tIns="30707" rIns="61414" bIns="30707" numCol="1" rtlCol="0" anchor="t" anchorCtr="0" compatLnSpc="1">
            <a:prstTxWarp prst="textNoShape">
              <a:avLst/>
            </a:prstTxWarp>
            <a:noAutofit/>
          </a:bodyPr>
          <a:lstStyle/>
          <a:p>
            <a:pPr algn="ctr"/>
            <a:endParaRPr lang="en-US" sz="1200" dirty="0">
              <a:solidFill>
                <a:schemeClr val="tx1"/>
              </a:solidFill>
            </a:endParaRPr>
          </a:p>
        </p:txBody>
      </p:sp>
      <p:sp>
        <p:nvSpPr>
          <p:cNvPr id="20" name="TextBox 19"/>
          <p:cNvSpPr txBox="1"/>
          <p:nvPr/>
        </p:nvSpPr>
        <p:spPr>
          <a:xfrm>
            <a:off x="6781855" y="2984869"/>
            <a:ext cx="1100676" cy="432942"/>
          </a:xfrm>
          <a:prstGeom prst="rect">
            <a:avLst/>
          </a:prstGeom>
          <a:noFill/>
        </p:spPr>
        <p:txBody>
          <a:bodyPr wrap="square" lIns="61414" tIns="30707" rIns="61414" bIns="30707" rtlCol="0">
            <a:noAutofit/>
          </a:bodyPr>
          <a:lstStyle/>
          <a:p>
            <a:pPr algn="ctr"/>
            <a:r>
              <a:rPr lang="en-US" sz="1200" dirty="0">
                <a:solidFill>
                  <a:srgbClr val="000000"/>
                </a:solidFill>
              </a:rPr>
              <a:t>Risk Managed</a:t>
            </a:r>
          </a:p>
        </p:txBody>
      </p:sp>
      <p:cxnSp>
        <p:nvCxnSpPr>
          <p:cNvPr id="22" name="Straight Arrow Connector 21"/>
          <p:cNvCxnSpPr>
            <a:stCxn id="5" idx="2"/>
            <a:endCxn id="8" idx="0"/>
          </p:cNvCxnSpPr>
          <p:nvPr/>
        </p:nvCxnSpPr>
        <p:spPr bwMode="auto">
          <a:xfrm>
            <a:off x="2720864" y="2416767"/>
            <a:ext cx="0" cy="490922"/>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8" idx="2"/>
            <a:endCxn id="9" idx="0"/>
          </p:cNvCxnSpPr>
          <p:nvPr/>
        </p:nvCxnSpPr>
        <p:spPr bwMode="auto">
          <a:xfrm>
            <a:off x="2720864" y="3333286"/>
            <a:ext cx="0" cy="476237"/>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9" idx="3"/>
            <a:endCxn id="10" idx="1"/>
          </p:cNvCxnSpPr>
          <p:nvPr/>
        </p:nvCxnSpPr>
        <p:spPr bwMode="auto">
          <a:xfrm flipV="1">
            <a:off x="3171140" y="2203966"/>
            <a:ext cx="500307" cy="1818356"/>
          </a:xfrm>
          <a:prstGeom prst="bentConnector3">
            <a:avLst>
              <a:gd name="adj1" fmla="val 50000"/>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10" idx="2"/>
            <a:endCxn id="11" idx="0"/>
          </p:cNvCxnSpPr>
          <p:nvPr/>
        </p:nvCxnSpPr>
        <p:spPr bwMode="auto">
          <a:xfrm>
            <a:off x="4171754" y="2416767"/>
            <a:ext cx="0" cy="490922"/>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a:stCxn id="11" idx="2"/>
            <a:endCxn id="12" idx="0"/>
          </p:cNvCxnSpPr>
          <p:nvPr/>
        </p:nvCxnSpPr>
        <p:spPr bwMode="auto">
          <a:xfrm>
            <a:off x="4171754" y="3333286"/>
            <a:ext cx="0" cy="476237"/>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3" idx="2"/>
            <a:endCxn id="14" idx="0"/>
          </p:cNvCxnSpPr>
          <p:nvPr/>
        </p:nvCxnSpPr>
        <p:spPr bwMode="auto">
          <a:xfrm>
            <a:off x="5722706" y="2424108"/>
            <a:ext cx="0" cy="476237"/>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a:stCxn id="14" idx="2"/>
            <a:endCxn id="15" idx="0"/>
          </p:cNvCxnSpPr>
          <p:nvPr/>
        </p:nvCxnSpPr>
        <p:spPr bwMode="auto">
          <a:xfrm>
            <a:off x="5722706" y="3325944"/>
            <a:ext cx="0" cy="483580"/>
          </a:xfrm>
          <a:prstGeom prst="straightConnector1">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25"/>
          <p:cNvCxnSpPr>
            <a:stCxn id="12" idx="3"/>
            <a:endCxn id="13" idx="1"/>
          </p:cNvCxnSpPr>
          <p:nvPr/>
        </p:nvCxnSpPr>
        <p:spPr bwMode="auto">
          <a:xfrm flipV="1">
            <a:off x="4672063" y="2211309"/>
            <a:ext cx="550337" cy="1811013"/>
          </a:xfrm>
          <a:prstGeom prst="bentConnector3">
            <a:avLst>
              <a:gd name="adj1" fmla="val 50000"/>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25"/>
          <p:cNvCxnSpPr>
            <a:stCxn id="15" idx="1"/>
            <a:endCxn id="13" idx="1"/>
          </p:cNvCxnSpPr>
          <p:nvPr/>
        </p:nvCxnSpPr>
        <p:spPr bwMode="auto">
          <a:xfrm rot="10800000">
            <a:off x="5222401" y="2211312"/>
            <a:ext cx="8824" cy="1814684"/>
          </a:xfrm>
          <a:prstGeom prst="bentConnector3">
            <a:avLst>
              <a:gd name="adj1" fmla="val 1800000"/>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25"/>
          <p:cNvCxnSpPr>
            <a:stCxn id="13" idx="3"/>
            <a:endCxn id="19" idx="0"/>
          </p:cNvCxnSpPr>
          <p:nvPr/>
        </p:nvCxnSpPr>
        <p:spPr bwMode="auto">
          <a:xfrm>
            <a:off x="6223014" y="2211312"/>
            <a:ext cx="1074204" cy="485667"/>
          </a:xfrm>
          <a:prstGeom prst="bentConnector2">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55" name="Straight Arrow Connector 25"/>
          <p:cNvCxnSpPr>
            <a:stCxn id="19" idx="1"/>
            <a:endCxn id="14" idx="3"/>
          </p:cNvCxnSpPr>
          <p:nvPr/>
        </p:nvCxnSpPr>
        <p:spPr bwMode="auto">
          <a:xfrm rot="10800000" flipV="1">
            <a:off x="6223014" y="3108274"/>
            <a:ext cx="448820" cy="4872"/>
          </a:xfrm>
          <a:prstGeom prst="bentConnector3">
            <a:avLst>
              <a:gd name="adj1" fmla="val 50000"/>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cxnSp>
        <p:nvCxnSpPr>
          <p:cNvPr id="58" name="Straight Arrow Connector 25"/>
          <p:cNvCxnSpPr>
            <a:stCxn id="19" idx="2"/>
            <a:endCxn id="18" idx="0"/>
          </p:cNvCxnSpPr>
          <p:nvPr/>
        </p:nvCxnSpPr>
        <p:spPr bwMode="auto">
          <a:xfrm rot="5400000">
            <a:off x="7146770" y="3670017"/>
            <a:ext cx="300897" cy="12700"/>
          </a:xfrm>
          <a:prstGeom prst="bentConnector3">
            <a:avLst>
              <a:gd name="adj1" fmla="val 50000"/>
            </a:avLst>
          </a:prstGeom>
          <a:ln>
            <a:headEnd type="none" w="med" len="med"/>
            <a:tailEnd type="arrow"/>
          </a:ln>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6423137" y="2943639"/>
            <a:ext cx="237841" cy="177430"/>
          </a:xfrm>
          <a:prstGeom prst="rect">
            <a:avLst/>
          </a:prstGeom>
          <a:noFill/>
        </p:spPr>
        <p:txBody>
          <a:bodyPr wrap="none" lIns="61414" tIns="30707" rIns="61414" bIns="30707" rtlCol="0">
            <a:spAutoFit/>
          </a:bodyPr>
          <a:lstStyle/>
          <a:p>
            <a:r>
              <a:rPr lang="en-US" sz="750" dirty="0">
                <a:solidFill>
                  <a:srgbClr val="0077AA"/>
                </a:solidFill>
              </a:rPr>
              <a:t>No</a:t>
            </a:r>
          </a:p>
        </p:txBody>
      </p:sp>
      <p:sp>
        <p:nvSpPr>
          <p:cNvPr id="65" name="TextBox 64"/>
          <p:cNvSpPr txBox="1"/>
          <p:nvPr/>
        </p:nvSpPr>
        <p:spPr>
          <a:xfrm>
            <a:off x="7323689" y="3506463"/>
            <a:ext cx="255474" cy="177430"/>
          </a:xfrm>
          <a:prstGeom prst="rect">
            <a:avLst/>
          </a:prstGeom>
          <a:noFill/>
        </p:spPr>
        <p:txBody>
          <a:bodyPr wrap="none" lIns="61414" tIns="30707" rIns="61414" bIns="30707" rtlCol="0">
            <a:spAutoFit/>
          </a:bodyPr>
          <a:lstStyle/>
          <a:p>
            <a:r>
              <a:rPr lang="en-US" sz="750" dirty="0">
                <a:solidFill>
                  <a:srgbClr val="0077AA"/>
                </a:solidFill>
              </a:rPr>
              <a:t>Yes</a:t>
            </a:r>
          </a:p>
        </p:txBody>
      </p:sp>
      <p:sp>
        <p:nvSpPr>
          <p:cNvPr id="69" name="TextBox 68"/>
          <p:cNvSpPr txBox="1"/>
          <p:nvPr/>
        </p:nvSpPr>
        <p:spPr>
          <a:xfrm>
            <a:off x="1370036" y="1861285"/>
            <a:ext cx="608327" cy="246680"/>
          </a:xfrm>
          <a:prstGeom prst="rect">
            <a:avLst/>
          </a:prstGeom>
          <a:noFill/>
        </p:spPr>
        <p:txBody>
          <a:bodyPr wrap="none" lIns="61414" tIns="30707" rIns="61414" bIns="30707" rtlCol="0">
            <a:spAutoFit/>
          </a:bodyPr>
          <a:lstStyle/>
          <a:p>
            <a:r>
              <a:rPr lang="en-US" sz="1200" dirty="0" err="1"/>
              <a:t>Analyse</a:t>
            </a:r>
            <a:endParaRPr lang="en-US" sz="1200" dirty="0"/>
          </a:p>
        </p:txBody>
      </p:sp>
      <p:sp>
        <p:nvSpPr>
          <p:cNvPr id="70" name="TextBox 69"/>
          <p:cNvSpPr txBox="1"/>
          <p:nvPr/>
        </p:nvSpPr>
        <p:spPr>
          <a:xfrm>
            <a:off x="1420067" y="2770463"/>
            <a:ext cx="478292" cy="246680"/>
          </a:xfrm>
          <a:prstGeom prst="rect">
            <a:avLst/>
          </a:prstGeom>
          <a:noFill/>
        </p:spPr>
        <p:txBody>
          <a:bodyPr wrap="none" lIns="61414" tIns="30707" rIns="61414" bIns="30707" rtlCol="0">
            <a:spAutoFit/>
          </a:bodyPr>
          <a:lstStyle/>
          <a:p>
            <a:r>
              <a:rPr lang="en-US" sz="1200" dirty="0"/>
              <a:t>Apply</a:t>
            </a:r>
          </a:p>
        </p:txBody>
      </p:sp>
      <p:sp>
        <p:nvSpPr>
          <p:cNvPr id="71" name="TextBox 70"/>
          <p:cNvSpPr txBox="1"/>
          <p:nvPr/>
        </p:nvSpPr>
        <p:spPr>
          <a:xfrm>
            <a:off x="1370035" y="3593053"/>
            <a:ext cx="850317" cy="246680"/>
          </a:xfrm>
          <a:prstGeom prst="rect">
            <a:avLst/>
          </a:prstGeom>
          <a:noFill/>
        </p:spPr>
        <p:txBody>
          <a:bodyPr wrap="none" lIns="61414" tIns="30707" rIns="61414" bIns="30707" rtlCol="0">
            <a:spAutoFit/>
          </a:bodyPr>
          <a:lstStyle/>
          <a:p>
            <a:r>
              <a:rPr lang="en-US" sz="1200" dirty="0"/>
              <a:t>Restructure</a:t>
            </a:r>
          </a:p>
        </p:txBody>
      </p:sp>
      <p:sp>
        <p:nvSpPr>
          <p:cNvPr id="72" name="Rectangle 71"/>
          <p:cNvSpPr/>
          <p:nvPr/>
        </p:nvSpPr>
        <p:spPr bwMode="auto">
          <a:xfrm>
            <a:off x="2220557" y="969866"/>
            <a:ext cx="2501535" cy="315929"/>
          </a:xfrm>
          <a:prstGeom prst="rect">
            <a:avLst/>
          </a:prstGeom>
          <a:solidFill>
            <a:srgbClr val="D0E4F4"/>
          </a:solidFill>
          <a:ln w="9525" cap="flat" cmpd="sng" algn="ctr">
            <a:solidFill>
              <a:srgbClr val="C2DBF0"/>
            </a:solidFill>
            <a:prstDash val="solid"/>
            <a:round/>
            <a:headEnd type="none" w="med" len="med"/>
            <a:tailEnd type="none" w="med" len="med"/>
          </a:ln>
          <a:effectLst/>
        </p:spPr>
        <p:txBody>
          <a:bodyPr vert="horz" wrap="square" lIns="61414" tIns="30707" rIns="61414" bIns="30707" numCol="1" rtlCol="0" anchor="t" anchorCtr="0" compatLnSpc="1">
            <a:prstTxWarp prst="textNoShape">
              <a:avLst/>
            </a:prstTxWarp>
            <a:spAutoFit/>
          </a:bodyPr>
          <a:lstStyle/>
          <a:p>
            <a:pPr defTabSz="614134" fontAlgn="base">
              <a:spcBef>
                <a:spcPct val="0"/>
              </a:spcBef>
              <a:spcAft>
                <a:spcPct val="0"/>
              </a:spcAft>
            </a:pPr>
            <a:r>
              <a:rPr lang="en-US" sz="1600" dirty="0">
                <a:latin typeface="Arial" pitchFamily="34" charset="0"/>
              </a:rPr>
              <a:t>Inception</a:t>
            </a:r>
          </a:p>
        </p:txBody>
      </p:sp>
      <p:sp>
        <p:nvSpPr>
          <p:cNvPr id="73" name="Rectangle 72"/>
          <p:cNvSpPr/>
          <p:nvPr/>
        </p:nvSpPr>
        <p:spPr bwMode="auto">
          <a:xfrm>
            <a:off x="4872184" y="969866"/>
            <a:ext cx="3050418" cy="315929"/>
          </a:xfrm>
          <a:prstGeom prst="rect">
            <a:avLst/>
          </a:prstGeom>
          <a:solidFill>
            <a:srgbClr val="D0E4F4"/>
          </a:solidFill>
          <a:ln w="9525" cap="flat" cmpd="sng" algn="ctr">
            <a:solidFill>
              <a:srgbClr val="C2DBF0"/>
            </a:solidFill>
            <a:prstDash val="solid"/>
            <a:round/>
            <a:headEnd type="none" w="med" len="med"/>
            <a:tailEnd type="none" w="med" len="med"/>
          </a:ln>
          <a:effectLst/>
        </p:spPr>
        <p:txBody>
          <a:bodyPr vert="horz" wrap="square" lIns="61414" tIns="30707" rIns="61414" bIns="30707" numCol="1" rtlCol="0" anchor="t" anchorCtr="0" compatLnSpc="1">
            <a:prstTxWarp prst="textNoShape">
              <a:avLst/>
            </a:prstTxWarp>
            <a:spAutoFit/>
          </a:bodyPr>
          <a:lstStyle/>
          <a:p>
            <a:pPr defTabSz="614134" fontAlgn="base">
              <a:spcBef>
                <a:spcPct val="0"/>
              </a:spcBef>
              <a:spcAft>
                <a:spcPct val="0"/>
              </a:spcAft>
            </a:pPr>
            <a:r>
              <a:rPr lang="en-US" sz="1600" dirty="0"/>
              <a:t>El</a:t>
            </a:r>
            <a:r>
              <a:rPr lang="en-US" sz="1600" dirty="0">
                <a:latin typeface="Arial" pitchFamily="34" charset="0"/>
              </a:rPr>
              <a:t>aboration</a:t>
            </a:r>
            <a:r>
              <a:rPr lang="en-US" sz="1650" dirty="0">
                <a:latin typeface="Arial" pitchFamily="34" charset="0"/>
              </a:rPr>
              <a:t> </a:t>
            </a:r>
          </a:p>
        </p:txBody>
      </p:sp>
      <p:sp>
        <p:nvSpPr>
          <p:cNvPr id="74" name="Rectangle 73"/>
          <p:cNvSpPr/>
          <p:nvPr/>
        </p:nvSpPr>
        <p:spPr bwMode="auto">
          <a:xfrm>
            <a:off x="1269973" y="969866"/>
            <a:ext cx="800492" cy="315929"/>
          </a:xfrm>
          <a:prstGeom prst="rect">
            <a:avLst/>
          </a:prstGeom>
          <a:noFill/>
          <a:ln w="9525" cap="flat" cmpd="sng" algn="ctr">
            <a:noFill/>
            <a:prstDash val="solid"/>
            <a:round/>
            <a:headEnd type="none" w="med" len="med"/>
            <a:tailEnd type="none" w="med" len="med"/>
          </a:ln>
          <a:effectLst/>
        </p:spPr>
        <p:txBody>
          <a:bodyPr vert="horz" wrap="square" lIns="61414" tIns="30707" rIns="61414" bIns="30707" numCol="1" rtlCol="0" anchor="t" anchorCtr="0" compatLnSpc="1">
            <a:prstTxWarp prst="textNoShape">
              <a:avLst/>
            </a:prstTxWarp>
            <a:spAutoFit/>
          </a:bodyPr>
          <a:lstStyle/>
          <a:p>
            <a:pPr defTabSz="614134" fontAlgn="base">
              <a:spcBef>
                <a:spcPct val="0"/>
              </a:spcBef>
              <a:spcAft>
                <a:spcPct val="0"/>
              </a:spcAft>
            </a:pPr>
            <a:r>
              <a:rPr lang="en-US" sz="1650" dirty="0">
                <a:latin typeface="Arial" pitchFamily="34" charset="0"/>
              </a:rPr>
              <a:t>Phase</a:t>
            </a:r>
          </a:p>
        </p:txBody>
      </p:sp>
      <p:sp>
        <p:nvSpPr>
          <p:cNvPr id="75" name="TextBox 74"/>
          <p:cNvSpPr txBox="1"/>
          <p:nvPr/>
        </p:nvSpPr>
        <p:spPr>
          <a:xfrm>
            <a:off x="2320620" y="1359514"/>
            <a:ext cx="850522" cy="431346"/>
          </a:xfrm>
          <a:prstGeom prst="rect">
            <a:avLst/>
          </a:prstGeom>
          <a:noFill/>
        </p:spPr>
        <p:txBody>
          <a:bodyPr wrap="square" lIns="61414" tIns="30707" rIns="61414" bIns="30707" rtlCol="0">
            <a:spAutoFit/>
          </a:bodyPr>
          <a:lstStyle/>
          <a:p>
            <a:pPr algn="ctr"/>
            <a:r>
              <a:rPr lang="en-US" sz="1200" dirty="0">
                <a:solidFill>
                  <a:schemeClr val="tx2">
                    <a:lumMod val="75000"/>
                  </a:schemeClr>
                </a:solidFill>
              </a:rPr>
              <a:t>Outline Context</a:t>
            </a:r>
          </a:p>
        </p:txBody>
      </p:sp>
      <p:sp>
        <p:nvSpPr>
          <p:cNvPr id="76" name="TextBox 75"/>
          <p:cNvSpPr txBox="1"/>
          <p:nvPr/>
        </p:nvSpPr>
        <p:spPr>
          <a:xfrm>
            <a:off x="3771511" y="1359514"/>
            <a:ext cx="850522" cy="431346"/>
          </a:xfrm>
          <a:prstGeom prst="rect">
            <a:avLst/>
          </a:prstGeom>
          <a:noFill/>
        </p:spPr>
        <p:txBody>
          <a:bodyPr wrap="square" lIns="61414" tIns="30707" rIns="61414" bIns="30707" rtlCol="0">
            <a:spAutoFit/>
          </a:bodyPr>
          <a:lstStyle/>
          <a:p>
            <a:pPr algn="ctr"/>
            <a:r>
              <a:rPr lang="en-US" sz="1200" dirty="0">
                <a:solidFill>
                  <a:schemeClr val="tx2">
                    <a:lumMod val="75000"/>
                  </a:schemeClr>
                </a:solidFill>
              </a:rPr>
              <a:t>Define Solution</a:t>
            </a:r>
          </a:p>
        </p:txBody>
      </p:sp>
      <p:sp>
        <p:nvSpPr>
          <p:cNvPr id="77" name="TextBox 76"/>
          <p:cNvSpPr txBox="1"/>
          <p:nvPr/>
        </p:nvSpPr>
        <p:spPr>
          <a:xfrm>
            <a:off x="5172369" y="1359514"/>
            <a:ext cx="1000614" cy="431346"/>
          </a:xfrm>
          <a:prstGeom prst="rect">
            <a:avLst/>
          </a:prstGeom>
          <a:noFill/>
        </p:spPr>
        <p:txBody>
          <a:bodyPr wrap="square" lIns="61414" tIns="30707" rIns="61414" bIns="30707" rtlCol="0">
            <a:spAutoFit/>
          </a:bodyPr>
          <a:lstStyle/>
          <a:p>
            <a:pPr algn="ctr"/>
            <a:r>
              <a:rPr lang="en-US" sz="1200" dirty="0">
                <a:solidFill>
                  <a:schemeClr val="tx2">
                    <a:lumMod val="75000"/>
                  </a:schemeClr>
                </a:solidFill>
              </a:rPr>
              <a:t>Refine Solution</a:t>
            </a:r>
          </a:p>
        </p:txBody>
      </p:sp>
      <p:sp>
        <p:nvSpPr>
          <p:cNvPr id="78" name="TextBox 77"/>
          <p:cNvSpPr txBox="1"/>
          <p:nvPr/>
        </p:nvSpPr>
        <p:spPr>
          <a:xfrm>
            <a:off x="6773352" y="1446103"/>
            <a:ext cx="850522" cy="246680"/>
          </a:xfrm>
          <a:prstGeom prst="rect">
            <a:avLst/>
          </a:prstGeom>
          <a:noFill/>
        </p:spPr>
        <p:txBody>
          <a:bodyPr wrap="square" lIns="61414" tIns="30707" rIns="61414" bIns="30707" rtlCol="0">
            <a:spAutoFit/>
          </a:bodyPr>
          <a:lstStyle/>
          <a:p>
            <a:pPr algn="ctr"/>
            <a:r>
              <a:rPr lang="en-US" sz="1200" dirty="0">
                <a:solidFill>
                  <a:schemeClr val="tx2">
                    <a:lumMod val="75000"/>
                  </a:schemeClr>
                </a:solidFill>
              </a:rPr>
              <a:t>Planning</a:t>
            </a:r>
          </a:p>
        </p:txBody>
      </p:sp>
      <p:cxnSp>
        <p:nvCxnSpPr>
          <p:cNvPr id="43" name="Straight Arrow Connector 25"/>
          <p:cNvCxnSpPr>
            <a:stCxn id="18" idx="1"/>
            <a:endCxn id="15" idx="3"/>
          </p:cNvCxnSpPr>
          <p:nvPr/>
        </p:nvCxnSpPr>
        <p:spPr bwMode="auto">
          <a:xfrm rot="10800000" flipV="1">
            <a:off x="6223015" y="4025738"/>
            <a:ext cx="573898" cy="255"/>
          </a:xfrm>
          <a:prstGeom prst="bentConnector3">
            <a:avLst>
              <a:gd name="adj1" fmla="val 50000"/>
            </a:avLst>
          </a:prstGeom>
          <a:ln>
            <a:prstDash val="sysDash"/>
            <a:headEnd type="none" w="med" len="med"/>
            <a:tailEnd type="arrow"/>
          </a:ln>
        </p:spPr>
        <p:style>
          <a:lnRef idx="2">
            <a:schemeClr val="accent1"/>
          </a:lnRef>
          <a:fillRef idx="0">
            <a:schemeClr val="accent1"/>
          </a:fillRef>
          <a:effectRef idx="1">
            <a:schemeClr val="accent1"/>
          </a:effectRef>
          <a:fontRef idx="minor">
            <a:schemeClr val="tx1"/>
          </a:fontRef>
        </p:style>
      </p:cxnSp>
      <p:grpSp>
        <p:nvGrpSpPr>
          <p:cNvPr id="16" name="Group 15"/>
          <p:cNvGrpSpPr/>
          <p:nvPr/>
        </p:nvGrpSpPr>
        <p:grpSpPr>
          <a:xfrm>
            <a:off x="3550374" y="2828980"/>
            <a:ext cx="1253814" cy="1951622"/>
            <a:chOff x="4176068" y="3959696"/>
            <a:chExt cx="1944216" cy="2731668"/>
          </a:xfrm>
        </p:grpSpPr>
        <p:sp>
          <p:nvSpPr>
            <p:cNvPr id="3" name="Rectangle 2"/>
            <p:cNvSpPr/>
            <p:nvPr/>
          </p:nvSpPr>
          <p:spPr>
            <a:xfrm>
              <a:off x="4176068" y="3959696"/>
              <a:ext cx="1944216" cy="2376264"/>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51"/>
            </a:p>
          </p:txBody>
        </p:sp>
        <p:sp>
          <p:nvSpPr>
            <p:cNvPr id="6" name="TextBox 5"/>
            <p:cNvSpPr txBox="1"/>
            <p:nvPr/>
          </p:nvSpPr>
          <p:spPr>
            <a:xfrm>
              <a:off x="4608115" y="6335960"/>
              <a:ext cx="1218483" cy="355404"/>
            </a:xfrm>
            <a:prstGeom prst="rect">
              <a:avLst/>
            </a:prstGeom>
            <a:noFill/>
          </p:spPr>
          <p:txBody>
            <a:bodyPr wrap="none" rtlCol="0">
              <a:spAutoFit/>
            </a:bodyPr>
            <a:lstStyle/>
            <a:p>
              <a:r>
                <a:rPr lang="en-US" sz="1050" dirty="0">
                  <a:solidFill>
                    <a:srgbClr val="FF0000"/>
                  </a:solidFill>
                  <a:latin typeface="Arial"/>
                  <a:cs typeface="Arial"/>
                </a:rPr>
                <a:t>Use Cube</a:t>
              </a:r>
            </a:p>
          </p:txBody>
        </p:sp>
      </p:grpSp>
      <p:grpSp>
        <p:nvGrpSpPr>
          <p:cNvPr id="7" name="Group 6"/>
          <p:cNvGrpSpPr/>
          <p:nvPr/>
        </p:nvGrpSpPr>
        <p:grpSpPr>
          <a:xfrm>
            <a:off x="5129252" y="2828980"/>
            <a:ext cx="1356462" cy="1951622"/>
            <a:chOff x="6624340" y="3959696"/>
            <a:chExt cx="2103386" cy="2731668"/>
          </a:xfrm>
        </p:grpSpPr>
        <p:sp>
          <p:nvSpPr>
            <p:cNvPr id="45" name="Rectangle 44"/>
            <p:cNvSpPr/>
            <p:nvPr/>
          </p:nvSpPr>
          <p:spPr>
            <a:xfrm>
              <a:off x="6624340" y="3959696"/>
              <a:ext cx="1944216" cy="2376264"/>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151"/>
            </a:p>
          </p:txBody>
        </p:sp>
        <p:sp>
          <p:nvSpPr>
            <p:cNvPr id="47" name="TextBox 46"/>
            <p:cNvSpPr txBox="1"/>
            <p:nvPr/>
          </p:nvSpPr>
          <p:spPr>
            <a:xfrm>
              <a:off x="6624340" y="6335960"/>
              <a:ext cx="2103386" cy="355404"/>
            </a:xfrm>
            <a:prstGeom prst="rect">
              <a:avLst/>
            </a:prstGeom>
            <a:noFill/>
          </p:spPr>
          <p:txBody>
            <a:bodyPr wrap="none" rtlCol="0">
              <a:spAutoFit/>
            </a:bodyPr>
            <a:lstStyle/>
            <a:p>
              <a:r>
                <a:rPr lang="en-US" sz="1050" dirty="0">
                  <a:solidFill>
                    <a:srgbClr val="FF0000"/>
                  </a:solidFill>
                  <a:latin typeface="Arial"/>
                  <a:cs typeface="Arial"/>
                </a:rPr>
                <a:t>Use Decomposition</a:t>
              </a:r>
            </a:p>
          </p:txBody>
        </p:sp>
      </p:grpSp>
    </p:spTree>
    <p:extLst>
      <p:ext uri="{BB962C8B-B14F-4D97-AF65-F5344CB8AC3E}">
        <p14:creationId xmlns:p14="http://schemas.microsoft.com/office/powerpoint/2010/main" val="1688981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3" name="Rectangle 3"/>
          <p:cNvSpPr>
            <a:spLocks noGrp="1" noChangeArrowheads="1"/>
          </p:cNvSpPr>
          <p:nvPr>
            <p:ph type="title"/>
          </p:nvPr>
        </p:nvSpPr>
        <p:spPr/>
        <p:txBody>
          <a:bodyPr>
            <a:normAutofit/>
          </a:bodyPr>
          <a:lstStyle/>
          <a:p>
            <a:pPr defTabSz="820703"/>
            <a:r>
              <a:rPr lang="en-US" dirty="0"/>
              <a:t>Cube Architecture Steps</a:t>
            </a:r>
          </a:p>
        </p:txBody>
      </p:sp>
      <p:sp>
        <p:nvSpPr>
          <p:cNvPr id="64" name="Rectangle 63"/>
          <p:cNvSpPr/>
          <p:nvPr/>
        </p:nvSpPr>
        <p:spPr>
          <a:xfrm>
            <a:off x="774202" y="1118233"/>
            <a:ext cx="2840466" cy="3090798"/>
          </a:xfrm>
          <a:prstGeom prst="rect">
            <a:avLst/>
          </a:prstGeom>
        </p:spPr>
        <p:txBody>
          <a:bodyPr wrap="square" lIns="73863" tIns="36933" rIns="73863" bIns="36933">
            <a:spAutoFit/>
          </a:bodyPr>
          <a:lstStyle/>
          <a:p>
            <a:r>
              <a:rPr lang="en-US" sz="1400" dirty="0">
                <a:solidFill>
                  <a:srgbClr val="0077AA"/>
                </a:solidFill>
              </a:rPr>
              <a:t>While Risks/Gaps do {</a:t>
            </a:r>
          </a:p>
          <a:p>
            <a:pPr marL="595876" lvl="1" indent="-230300">
              <a:buFont typeface="Arial" panose="020B0604020202020204" pitchFamily="34" charset="0"/>
              <a:buChar char="•"/>
            </a:pPr>
            <a:r>
              <a:rPr lang="en-US" sz="1400" dirty="0">
                <a:solidFill>
                  <a:srgbClr val="0077AA"/>
                </a:solidFill>
              </a:rPr>
              <a:t>Select</a:t>
            </a:r>
          </a:p>
          <a:p>
            <a:pPr marL="595876" lvl="1" indent="-230300">
              <a:buFont typeface="Arial" panose="020B0604020202020204" pitchFamily="34" charset="0"/>
              <a:buChar char="•"/>
            </a:pPr>
            <a:r>
              <a:rPr lang="en-US" sz="1400" dirty="0">
                <a:solidFill>
                  <a:srgbClr val="0077AA"/>
                </a:solidFill>
              </a:rPr>
              <a:t>Instantiate</a:t>
            </a:r>
          </a:p>
          <a:p>
            <a:pPr marL="595876" lvl="1" indent="-230300">
              <a:buFont typeface="Arial" panose="020B0604020202020204" pitchFamily="34" charset="0"/>
              <a:buChar char="•"/>
            </a:pPr>
            <a:r>
              <a:rPr lang="en-US" sz="1400" dirty="0">
                <a:solidFill>
                  <a:srgbClr val="0077AA"/>
                </a:solidFill>
              </a:rPr>
              <a:t>Determine Arch Significant Items</a:t>
            </a:r>
          </a:p>
          <a:p>
            <a:pPr marL="595876" lvl="1" indent="-230300">
              <a:buFont typeface="Arial" panose="020B0604020202020204" pitchFamily="34" charset="0"/>
              <a:buChar char="•"/>
            </a:pPr>
            <a:r>
              <a:rPr lang="en-US" sz="1400" dirty="0" err="1">
                <a:solidFill>
                  <a:srgbClr val="0077AA"/>
                </a:solidFill>
              </a:rPr>
              <a:t>Analyse</a:t>
            </a:r>
            <a:r>
              <a:rPr lang="en-US" sz="1400" dirty="0">
                <a:solidFill>
                  <a:srgbClr val="0077AA"/>
                </a:solidFill>
              </a:rPr>
              <a:t> Gaps</a:t>
            </a:r>
          </a:p>
          <a:p>
            <a:pPr marL="595876" lvl="1" indent="-230300">
              <a:buFont typeface="Arial" panose="020B0604020202020204" pitchFamily="34" charset="0"/>
              <a:buChar char="•"/>
            </a:pPr>
            <a:r>
              <a:rPr lang="en-US" sz="1400" dirty="0" err="1">
                <a:solidFill>
                  <a:srgbClr val="0077AA"/>
                </a:solidFill>
              </a:rPr>
              <a:t>Analyse</a:t>
            </a:r>
            <a:r>
              <a:rPr lang="en-US" sz="1400" dirty="0">
                <a:solidFill>
                  <a:srgbClr val="0077AA"/>
                </a:solidFill>
              </a:rPr>
              <a:t> Risks</a:t>
            </a:r>
          </a:p>
          <a:p>
            <a:r>
              <a:rPr lang="en-US" sz="1400" dirty="0">
                <a:solidFill>
                  <a:srgbClr val="0077AA"/>
                </a:solidFill>
              </a:rPr>
              <a:t>	}</a:t>
            </a:r>
          </a:p>
          <a:p>
            <a:r>
              <a:rPr lang="en-US" sz="1400" dirty="0">
                <a:solidFill>
                  <a:srgbClr val="0077AA"/>
                </a:solidFill>
              </a:rPr>
              <a:t>For each Tier {</a:t>
            </a:r>
          </a:p>
          <a:p>
            <a:pPr marL="573200" lvl="1" indent="-230300">
              <a:buFont typeface="Arial" panose="020B0604020202020204" pitchFamily="34" charset="0"/>
              <a:buChar char="•"/>
            </a:pPr>
            <a:r>
              <a:rPr lang="en-US" sz="1400" dirty="0">
                <a:solidFill>
                  <a:srgbClr val="0077AA"/>
                </a:solidFill>
              </a:rPr>
              <a:t>Determine the Software and Hardware Stack</a:t>
            </a:r>
          </a:p>
          <a:p>
            <a:pPr marL="573200" lvl="1" indent="-230300">
              <a:buFont typeface="Arial" panose="020B0604020202020204" pitchFamily="34" charset="0"/>
              <a:buChar char="•"/>
            </a:pPr>
            <a:r>
              <a:rPr lang="en-US" sz="1400" dirty="0">
                <a:solidFill>
                  <a:srgbClr val="0077AA"/>
                </a:solidFill>
              </a:rPr>
              <a:t>Document Incrementally using Cube Template</a:t>
            </a:r>
          </a:p>
          <a:p>
            <a:r>
              <a:rPr lang="en-US" sz="1400" dirty="0">
                <a:solidFill>
                  <a:srgbClr val="0077AA"/>
                </a:solidFill>
              </a:rPr>
              <a:t>	}</a:t>
            </a:r>
          </a:p>
        </p:txBody>
      </p:sp>
      <p:cxnSp>
        <p:nvCxnSpPr>
          <p:cNvPr id="174" name="Straight Arrow Connector 173"/>
          <p:cNvCxnSpPr/>
          <p:nvPr/>
        </p:nvCxnSpPr>
        <p:spPr>
          <a:xfrm>
            <a:off x="4246937" y="2417415"/>
            <a:ext cx="0" cy="1646260"/>
          </a:xfrm>
          <a:prstGeom prst="straightConnector1">
            <a:avLst/>
          </a:prstGeom>
          <a:ln w="39370">
            <a:headEnd type="none"/>
            <a:tailEnd type="arrow"/>
          </a:ln>
        </p:spPr>
        <p:style>
          <a:lnRef idx="2">
            <a:schemeClr val="accent1"/>
          </a:lnRef>
          <a:fillRef idx="0">
            <a:schemeClr val="accent1"/>
          </a:fillRef>
          <a:effectRef idx="1">
            <a:schemeClr val="accent1"/>
          </a:effectRef>
          <a:fontRef idx="minor">
            <a:schemeClr val="tx1"/>
          </a:fontRef>
        </p:style>
      </p:cxnSp>
      <p:sp>
        <p:nvSpPr>
          <p:cNvPr id="2" name="Rectangle 1"/>
          <p:cNvSpPr/>
          <p:nvPr/>
        </p:nvSpPr>
        <p:spPr>
          <a:xfrm>
            <a:off x="434976" y="739075"/>
            <a:ext cx="2060070" cy="308235"/>
          </a:xfrm>
          <a:prstGeom prst="rect">
            <a:avLst/>
          </a:prstGeom>
        </p:spPr>
        <p:txBody>
          <a:bodyPr wrap="none" lIns="61414" tIns="30707" rIns="61414" bIns="30707">
            <a:spAutoFit/>
          </a:bodyPr>
          <a:lstStyle/>
          <a:p>
            <a:r>
              <a:rPr lang="en-US" sz="1600" dirty="0"/>
              <a:t>Choose Platforms Step:</a:t>
            </a:r>
            <a:endParaRPr lang="en-AU" sz="1600" dirty="0"/>
          </a:p>
        </p:txBody>
      </p:sp>
      <p:grpSp>
        <p:nvGrpSpPr>
          <p:cNvPr id="65" name="Group 64"/>
          <p:cNvGrpSpPr/>
          <p:nvPr/>
        </p:nvGrpSpPr>
        <p:grpSpPr>
          <a:xfrm>
            <a:off x="4533321" y="1459676"/>
            <a:ext cx="3031258" cy="2603999"/>
            <a:chOff x="1650408" y="978213"/>
            <a:chExt cx="4041125" cy="3537026"/>
          </a:xfrm>
        </p:grpSpPr>
        <p:sp>
          <p:nvSpPr>
            <p:cNvPr id="66" name="Line 53"/>
            <p:cNvSpPr>
              <a:spLocks noChangeShapeType="1"/>
            </p:cNvSpPr>
            <p:nvPr/>
          </p:nvSpPr>
          <p:spPr bwMode="auto">
            <a:xfrm>
              <a:off x="2328863" y="4434124"/>
              <a:ext cx="2638149" cy="0"/>
            </a:xfrm>
            <a:prstGeom prst="line">
              <a:avLst/>
            </a:prstGeom>
            <a:noFill/>
            <a:ln w="19050" cap="rnd">
              <a:noFill/>
              <a:prstDash val="sysDot"/>
              <a:round/>
              <a:headEnd/>
              <a:tailEnd/>
            </a:ln>
          </p:spPr>
          <p:txBody>
            <a:bodyPr anchor="ctr"/>
            <a:lstStyle/>
            <a:p>
              <a:endParaRPr lang="en-US" sz="1000" dirty="0"/>
            </a:p>
          </p:txBody>
        </p:sp>
        <p:sp>
          <p:nvSpPr>
            <p:cNvPr id="67" name="AutoShape 3"/>
            <p:cNvSpPr>
              <a:spLocks noChangeArrowheads="1"/>
            </p:cNvSpPr>
            <p:nvPr/>
          </p:nvSpPr>
          <p:spPr bwMode="auto">
            <a:xfrm>
              <a:off x="1672198" y="995779"/>
              <a:ext cx="3985128" cy="3504618"/>
            </a:xfrm>
            <a:prstGeom prst="cube">
              <a:avLst>
                <a:gd name="adj" fmla="val 35417"/>
              </a:avLst>
            </a:prstGeom>
            <a:gradFill>
              <a:gsLst>
                <a:gs pos="0">
                  <a:schemeClr val="accent5">
                    <a:lumMod val="20000"/>
                    <a:lumOff val="80000"/>
                  </a:schemeClr>
                </a:gs>
                <a:gs pos="100000">
                  <a:schemeClr val="accent1"/>
                </a:gs>
              </a:gsLst>
              <a:lin ang="13500000" scaled="1"/>
            </a:gradFill>
            <a:ln w="19050">
              <a:noFill/>
              <a:miter lim="800000"/>
              <a:headEnd/>
              <a:tailEnd/>
            </a:ln>
            <a:effectLst>
              <a:prstShdw prst="shdw17" dist="17961" dir="2700000">
                <a:schemeClr val="accent1">
                  <a:gamma/>
                  <a:shade val="60000"/>
                  <a:invGamma/>
                </a:schemeClr>
              </a:prstShdw>
            </a:effectLst>
          </p:spPr>
          <p:txBody>
            <a:bodyPr wrap="none" anchor="ctr"/>
            <a:lstStyle/>
            <a:p>
              <a:pPr>
                <a:defRPr/>
              </a:pPr>
              <a:endParaRPr lang="en-AU" sz="1000" dirty="0"/>
            </a:p>
          </p:txBody>
        </p:sp>
        <p:sp>
          <p:nvSpPr>
            <p:cNvPr id="68" name="Line 5"/>
            <p:cNvSpPr>
              <a:spLocks noChangeShapeType="1"/>
            </p:cNvSpPr>
            <p:nvPr/>
          </p:nvSpPr>
          <p:spPr bwMode="auto">
            <a:xfrm>
              <a:off x="1662144" y="3771665"/>
              <a:ext cx="2749195" cy="1060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69" name="Line 12"/>
            <p:cNvSpPr>
              <a:spLocks noChangeShapeType="1"/>
            </p:cNvSpPr>
            <p:nvPr/>
          </p:nvSpPr>
          <p:spPr bwMode="auto">
            <a:xfrm flipH="1">
              <a:off x="2071643" y="1000273"/>
              <a:ext cx="1213548" cy="1240096"/>
            </a:xfrm>
            <a:prstGeom prst="line">
              <a:avLst/>
            </a:prstGeom>
            <a:noFill/>
            <a:ln w="19050">
              <a:solidFill>
                <a:srgbClr val="99CCFF"/>
              </a:solidFill>
              <a:round/>
              <a:headEnd/>
              <a:tailEnd/>
            </a:ln>
          </p:spPr>
          <p:txBody>
            <a:bodyPr anchor="ctr"/>
            <a:lstStyle/>
            <a:p>
              <a:endParaRPr lang="en-US" sz="1000" dirty="0"/>
            </a:p>
          </p:txBody>
        </p:sp>
        <p:sp>
          <p:nvSpPr>
            <p:cNvPr id="70" name="Line 13"/>
            <p:cNvSpPr>
              <a:spLocks noChangeShapeType="1"/>
            </p:cNvSpPr>
            <p:nvPr/>
          </p:nvSpPr>
          <p:spPr bwMode="auto">
            <a:xfrm>
              <a:off x="2072413" y="2240368"/>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1" name="Line 14"/>
            <p:cNvSpPr>
              <a:spLocks noChangeShapeType="1"/>
            </p:cNvSpPr>
            <p:nvPr/>
          </p:nvSpPr>
          <p:spPr bwMode="auto">
            <a:xfrm flipH="1">
              <a:off x="3221110" y="983962"/>
              <a:ext cx="1213548" cy="1240096"/>
            </a:xfrm>
            <a:prstGeom prst="line">
              <a:avLst/>
            </a:prstGeom>
            <a:noFill/>
            <a:ln w="19050">
              <a:solidFill>
                <a:srgbClr val="96C7FC"/>
              </a:solidFill>
              <a:round/>
              <a:headEnd/>
              <a:tailEnd/>
            </a:ln>
          </p:spPr>
          <p:txBody>
            <a:bodyPr anchor="ctr"/>
            <a:lstStyle/>
            <a:p>
              <a:endParaRPr lang="en-US" sz="1000" dirty="0"/>
            </a:p>
          </p:txBody>
        </p:sp>
        <p:sp>
          <p:nvSpPr>
            <p:cNvPr id="72" name="Line 16"/>
            <p:cNvSpPr>
              <a:spLocks noChangeShapeType="1"/>
            </p:cNvSpPr>
            <p:nvPr/>
          </p:nvSpPr>
          <p:spPr bwMode="auto">
            <a:xfrm flipH="1">
              <a:off x="3612351" y="1002718"/>
              <a:ext cx="1213548" cy="1240096"/>
            </a:xfrm>
            <a:prstGeom prst="line">
              <a:avLst/>
            </a:prstGeom>
            <a:noFill/>
            <a:ln w="19050">
              <a:solidFill>
                <a:srgbClr val="90C2F9"/>
              </a:solidFill>
              <a:round/>
              <a:headEnd/>
              <a:tailEnd/>
            </a:ln>
          </p:spPr>
          <p:txBody>
            <a:bodyPr anchor="ctr"/>
            <a:lstStyle/>
            <a:p>
              <a:endParaRPr lang="en-US" sz="1000" dirty="0"/>
            </a:p>
          </p:txBody>
        </p:sp>
        <p:sp>
          <p:nvSpPr>
            <p:cNvPr id="73" name="Line 17"/>
            <p:cNvSpPr>
              <a:spLocks noChangeShapeType="1"/>
            </p:cNvSpPr>
            <p:nvPr/>
          </p:nvSpPr>
          <p:spPr bwMode="auto">
            <a:xfrm>
              <a:off x="3612351" y="2229195"/>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4" name="Line 18"/>
            <p:cNvSpPr>
              <a:spLocks noChangeShapeType="1"/>
            </p:cNvSpPr>
            <p:nvPr/>
          </p:nvSpPr>
          <p:spPr bwMode="auto">
            <a:xfrm flipH="1">
              <a:off x="4054653" y="996001"/>
              <a:ext cx="1164083" cy="1242342"/>
            </a:xfrm>
            <a:prstGeom prst="line">
              <a:avLst/>
            </a:prstGeom>
            <a:noFill/>
            <a:ln w="19050">
              <a:solidFill>
                <a:srgbClr val="93C5FD"/>
              </a:solidFill>
              <a:round/>
              <a:headEnd/>
              <a:tailEnd/>
            </a:ln>
          </p:spPr>
          <p:txBody>
            <a:bodyPr anchor="ctr"/>
            <a:lstStyle/>
            <a:p>
              <a:endParaRPr lang="en-US" sz="1000" dirty="0"/>
            </a:p>
          </p:txBody>
        </p:sp>
        <p:sp>
          <p:nvSpPr>
            <p:cNvPr id="75" name="Line 19"/>
            <p:cNvSpPr>
              <a:spLocks noChangeShapeType="1"/>
            </p:cNvSpPr>
            <p:nvPr/>
          </p:nvSpPr>
          <p:spPr bwMode="auto">
            <a:xfrm>
              <a:off x="4052120"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76" name="Line 26"/>
            <p:cNvSpPr>
              <a:spLocks noChangeShapeType="1"/>
            </p:cNvSpPr>
            <p:nvPr/>
          </p:nvSpPr>
          <p:spPr bwMode="auto">
            <a:xfrm flipV="1">
              <a:off x="5371307" y="1288572"/>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7" name="Line 27"/>
            <p:cNvSpPr>
              <a:spLocks noChangeShapeType="1"/>
            </p:cNvSpPr>
            <p:nvPr/>
          </p:nvSpPr>
          <p:spPr bwMode="auto">
            <a:xfrm>
              <a:off x="2600488" y="1289983"/>
              <a:ext cx="2770819"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8" name="Line 29"/>
            <p:cNvSpPr>
              <a:spLocks noChangeShapeType="1"/>
            </p:cNvSpPr>
            <p:nvPr/>
          </p:nvSpPr>
          <p:spPr bwMode="auto">
            <a:xfrm flipV="1">
              <a:off x="5059347" y="1569970"/>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79" name="Line 30"/>
            <p:cNvSpPr>
              <a:spLocks noChangeShapeType="1"/>
            </p:cNvSpPr>
            <p:nvPr/>
          </p:nvSpPr>
          <p:spPr bwMode="auto">
            <a:xfrm>
              <a:off x="2295536" y="1593696"/>
              <a:ext cx="2764660" cy="0"/>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0" name="Line 32"/>
            <p:cNvSpPr>
              <a:spLocks noChangeShapeType="1"/>
            </p:cNvSpPr>
            <p:nvPr/>
          </p:nvSpPr>
          <p:spPr bwMode="auto">
            <a:xfrm flipV="1">
              <a:off x="4770211" y="1900649"/>
              <a:ext cx="0" cy="2264523"/>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1" name="Line 33"/>
            <p:cNvSpPr>
              <a:spLocks noChangeShapeType="1"/>
            </p:cNvSpPr>
            <p:nvPr/>
          </p:nvSpPr>
          <p:spPr bwMode="auto">
            <a:xfrm>
              <a:off x="2014131" y="1900649"/>
              <a:ext cx="2756079" cy="3908"/>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2" name="Line 39"/>
            <p:cNvSpPr>
              <a:spLocks noChangeShapeType="1"/>
            </p:cNvSpPr>
            <p:nvPr/>
          </p:nvSpPr>
          <p:spPr bwMode="auto">
            <a:xfrm>
              <a:off x="1664678" y="2670581"/>
              <a:ext cx="2746820" cy="1674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3" name="Line 41"/>
            <p:cNvSpPr>
              <a:spLocks noChangeShapeType="1"/>
            </p:cNvSpPr>
            <p:nvPr/>
          </p:nvSpPr>
          <p:spPr bwMode="auto">
            <a:xfrm>
              <a:off x="1672198" y="3040973"/>
              <a:ext cx="2732933" cy="7479"/>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4" name="Line 47"/>
            <p:cNvSpPr>
              <a:spLocks noChangeShapeType="1"/>
            </p:cNvSpPr>
            <p:nvPr/>
          </p:nvSpPr>
          <p:spPr bwMode="auto">
            <a:xfrm flipV="1">
              <a:off x="4441083" y="178966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5" name="Line 48"/>
            <p:cNvSpPr>
              <a:spLocks noChangeShapeType="1"/>
            </p:cNvSpPr>
            <p:nvPr/>
          </p:nvSpPr>
          <p:spPr bwMode="auto">
            <a:xfrm flipV="1">
              <a:off x="4433369" y="2139825"/>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6" name="Line 49"/>
            <p:cNvSpPr>
              <a:spLocks noChangeShapeType="1"/>
            </p:cNvSpPr>
            <p:nvPr/>
          </p:nvSpPr>
          <p:spPr bwMode="auto">
            <a:xfrm flipV="1">
              <a:off x="4437241" y="2612868"/>
              <a:ext cx="1208527" cy="1172725"/>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7" name="Line 52"/>
            <p:cNvSpPr>
              <a:spLocks noChangeShapeType="1"/>
            </p:cNvSpPr>
            <p:nvPr/>
          </p:nvSpPr>
          <p:spPr bwMode="auto">
            <a:xfrm>
              <a:off x="1650408" y="3397946"/>
              <a:ext cx="2760932"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88" name="Line 55"/>
            <p:cNvSpPr>
              <a:spLocks noChangeShapeType="1"/>
            </p:cNvSpPr>
            <p:nvPr/>
          </p:nvSpPr>
          <p:spPr bwMode="auto">
            <a:xfrm flipV="1">
              <a:off x="4428216" y="1444339"/>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89" name="Text Box 8"/>
            <p:cNvSpPr txBox="1">
              <a:spLocks noChangeArrowheads="1"/>
            </p:cNvSpPr>
            <p:nvPr/>
          </p:nvSpPr>
          <p:spPr bwMode="auto">
            <a:xfrm rot="8119341" flipV="1">
              <a:off x="2103057" y="1405368"/>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Client</a:t>
              </a:r>
            </a:p>
          </p:txBody>
        </p:sp>
        <p:sp>
          <p:nvSpPr>
            <p:cNvPr id="90" name="Text Box 10"/>
            <p:cNvSpPr txBox="1">
              <a:spLocks noChangeArrowheads="1"/>
            </p:cNvSpPr>
            <p:nvPr/>
          </p:nvSpPr>
          <p:spPr bwMode="auto">
            <a:xfrm rot="8119341" flipV="1">
              <a:off x="2670723" y="1376015"/>
              <a:ext cx="1312283" cy="334443"/>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Presentation</a:t>
              </a:r>
            </a:p>
          </p:txBody>
        </p:sp>
        <p:sp>
          <p:nvSpPr>
            <p:cNvPr id="91" name="Text Box 11"/>
            <p:cNvSpPr txBox="1">
              <a:spLocks noChangeArrowheads="1"/>
            </p:cNvSpPr>
            <p:nvPr/>
          </p:nvSpPr>
          <p:spPr bwMode="auto">
            <a:xfrm rot="18864052">
              <a:off x="3907960" y="1415759"/>
              <a:ext cx="1073851"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Integration</a:t>
              </a:r>
            </a:p>
          </p:txBody>
        </p:sp>
        <p:sp>
          <p:nvSpPr>
            <p:cNvPr id="92" name="Text Box 35"/>
            <p:cNvSpPr txBox="1">
              <a:spLocks noChangeArrowheads="1"/>
            </p:cNvSpPr>
            <p:nvPr/>
          </p:nvSpPr>
          <p:spPr bwMode="auto">
            <a:xfrm rot="5400000">
              <a:off x="4319149" y="2824023"/>
              <a:ext cx="122282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Manifest</a:t>
              </a:r>
            </a:p>
          </p:txBody>
        </p:sp>
        <p:sp>
          <p:nvSpPr>
            <p:cNvPr id="93" name="Text Box 36"/>
            <p:cNvSpPr txBox="1">
              <a:spLocks noChangeArrowheads="1"/>
            </p:cNvSpPr>
            <p:nvPr/>
          </p:nvSpPr>
          <p:spPr bwMode="auto">
            <a:xfrm rot="5400000">
              <a:off x="4531132" y="2509930"/>
              <a:ext cx="1447783"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Developmental</a:t>
              </a:r>
            </a:p>
          </p:txBody>
        </p:sp>
        <p:sp>
          <p:nvSpPr>
            <p:cNvPr id="94" name="Text Box 38"/>
            <p:cNvSpPr txBox="1">
              <a:spLocks noChangeArrowheads="1"/>
            </p:cNvSpPr>
            <p:nvPr/>
          </p:nvSpPr>
          <p:spPr bwMode="auto">
            <a:xfrm rot="5400000">
              <a:off x="4879186" y="2143644"/>
              <a:ext cx="1296444"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Evolutionary</a:t>
              </a:r>
            </a:p>
          </p:txBody>
        </p:sp>
        <p:sp>
          <p:nvSpPr>
            <p:cNvPr id="95" name="Text Box 34"/>
            <p:cNvSpPr txBox="1">
              <a:spLocks noChangeArrowheads="1"/>
            </p:cNvSpPr>
            <p:nvPr/>
          </p:nvSpPr>
          <p:spPr bwMode="auto">
            <a:xfrm rot="5432977">
              <a:off x="4059077" y="3051357"/>
              <a:ext cx="1124376" cy="328250"/>
            </a:xfrm>
            <a:prstGeom prst="rect">
              <a:avLst/>
            </a:prstGeom>
            <a:noFill/>
            <a:ln w="19050">
              <a:noFill/>
              <a:miter lim="800000"/>
              <a:headEnd/>
              <a:tailEnd/>
            </a:ln>
            <a:effectLst>
              <a:prstShdw prst="shdw17" dist="17961" dir="2700000">
                <a:srgbClr val="990099">
                  <a:gamma/>
                  <a:shade val="60000"/>
                  <a:invGamma/>
                </a:srgbClr>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Operational</a:t>
              </a:r>
            </a:p>
          </p:txBody>
        </p:sp>
        <p:sp>
          <p:nvSpPr>
            <p:cNvPr id="96" name="Text Box 7"/>
            <p:cNvSpPr txBox="1">
              <a:spLocks noChangeArrowheads="1"/>
            </p:cNvSpPr>
            <p:nvPr/>
          </p:nvSpPr>
          <p:spPr bwMode="auto">
            <a:xfrm rot="8053525" flipV="1">
              <a:off x="4279153" y="1474560"/>
              <a:ext cx="1032289"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Resource</a:t>
              </a:r>
            </a:p>
          </p:txBody>
        </p:sp>
        <p:sp>
          <p:nvSpPr>
            <p:cNvPr id="97" name="Text Box 9"/>
            <p:cNvSpPr txBox="1">
              <a:spLocks noChangeArrowheads="1"/>
            </p:cNvSpPr>
            <p:nvPr/>
          </p:nvSpPr>
          <p:spPr bwMode="auto">
            <a:xfrm rot="18823709">
              <a:off x="3595674" y="1394177"/>
              <a:ext cx="928948" cy="328250"/>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Domain</a:t>
              </a:r>
            </a:p>
          </p:txBody>
        </p:sp>
        <p:sp>
          <p:nvSpPr>
            <p:cNvPr id="98" name="Line 13"/>
            <p:cNvSpPr>
              <a:spLocks noChangeShapeType="1"/>
            </p:cNvSpPr>
            <p:nvPr/>
          </p:nvSpPr>
          <p:spPr bwMode="auto">
            <a:xfrm>
              <a:off x="3221880" y="2247503"/>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99" name="Line 13"/>
            <p:cNvSpPr>
              <a:spLocks noChangeShapeType="1"/>
            </p:cNvSpPr>
            <p:nvPr/>
          </p:nvSpPr>
          <p:spPr bwMode="auto">
            <a:xfrm>
              <a:off x="2455282"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00" name="Line 14"/>
            <p:cNvSpPr>
              <a:spLocks noChangeShapeType="1"/>
            </p:cNvSpPr>
            <p:nvPr/>
          </p:nvSpPr>
          <p:spPr bwMode="auto">
            <a:xfrm flipH="1">
              <a:off x="2451214" y="993533"/>
              <a:ext cx="1213548" cy="1240096"/>
            </a:xfrm>
            <a:prstGeom prst="line">
              <a:avLst/>
            </a:prstGeom>
            <a:noFill/>
            <a:ln w="19050">
              <a:solidFill>
                <a:srgbClr val="99CCFF"/>
              </a:solidFill>
              <a:round/>
              <a:headEnd/>
              <a:tailEnd/>
            </a:ln>
          </p:spPr>
          <p:txBody>
            <a:bodyPr anchor="ctr"/>
            <a:lstStyle/>
            <a:p>
              <a:endParaRPr lang="en-US" sz="1000" dirty="0"/>
            </a:p>
          </p:txBody>
        </p:sp>
        <p:sp>
          <p:nvSpPr>
            <p:cNvPr id="101" name="Text Box 43"/>
            <p:cNvSpPr txBox="1">
              <a:spLocks noChangeArrowheads="1"/>
            </p:cNvSpPr>
            <p:nvPr/>
          </p:nvSpPr>
          <p:spPr bwMode="auto">
            <a:xfrm>
              <a:off x="2081012" y="3052637"/>
              <a:ext cx="1977548"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Shared Services</a:t>
              </a:r>
            </a:p>
          </p:txBody>
        </p:sp>
        <p:sp>
          <p:nvSpPr>
            <p:cNvPr id="102" name="Text Box 46"/>
            <p:cNvSpPr txBox="1">
              <a:spLocks noChangeArrowheads="1"/>
            </p:cNvSpPr>
            <p:nvPr/>
          </p:nvSpPr>
          <p:spPr bwMode="auto">
            <a:xfrm>
              <a:off x="2015778" y="2320104"/>
              <a:ext cx="2127008"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Software</a:t>
              </a:r>
            </a:p>
          </p:txBody>
        </p:sp>
        <p:sp>
          <p:nvSpPr>
            <p:cNvPr id="103" name="Text Box 50"/>
            <p:cNvSpPr txBox="1">
              <a:spLocks noChangeArrowheads="1"/>
            </p:cNvSpPr>
            <p:nvPr/>
          </p:nvSpPr>
          <p:spPr bwMode="auto">
            <a:xfrm>
              <a:off x="1986887" y="3429450"/>
              <a:ext cx="2149329"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Operating Platform</a:t>
              </a:r>
            </a:p>
          </p:txBody>
        </p:sp>
        <p:sp>
          <p:nvSpPr>
            <p:cNvPr id="104" name="Text Box 45"/>
            <p:cNvSpPr txBox="1">
              <a:spLocks noChangeArrowheads="1"/>
            </p:cNvSpPr>
            <p:nvPr/>
          </p:nvSpPr>
          <p:spPr bwMode="auto">
            <a:xfrm>
              <a:off x="1924970" y="2697000"/>
              <a:ext cx="2249033"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Software Platform</a:t>
              </a:r>
            </a:p>
          </p:txBody>
        </p:sp>
        <p:sp>
          <p:nvSpPr>
            <p:cNvPr id="105" name="Line 5"/>
            <p:cNvSpPr>
              <a:spLocks noChangeShapeType="1"/>
            </p:cNvSpPr>
            <p:nvPr/>
          </p:nvSpPr>
          <p:spPr bwMode="auto">
            <a:xfrm>
              <a:off x="1662144" y="4165172"/>
              <a:ext cx="2749195" cy="0"/>
            </a:xfrm>
            <a:prstGeom prst="line">
              <a:avLst/>
            </a:prstGeom>
            <a:noFill/>
            <a:ln w="19050">
              <a:solidFill>
                <a:schemeClr val="accent5">
                  <a:lumMod val="20000"/>
                  <a:lumOff val="80000"/>
                </a:schemeClr>
              </a:solidFill>
              <a:round/>
              <a:headEnd/>
              <a:tailEnd/>
            </a:ln>
          </p:spPr>
          <p:txBody>
            <a:bodyPr anchor="ctr"/>
            <a:lstStyle/>
            <a:p>
              <a:endParaRPr lang="en-US" sz="1000" dirty="0"/>
            </a:p>
          </p:txBody>
        </p:sp>
        <p:sp>
          <p:nvSpPr>
            <p:cNvPr id="106" name="Line 49"/>
            <p:cNvSpPr>
              <a:spLocks noChangeShapeType="1"/>
            </p:cNvSpPr>
            <p:nvPr/>
          </p:nvSpPr>
          <p:spPr bwMode="auto">
            <a:xfrm flipV="1">
              <a:off x="4441481" y="2935294"/>
              <a:ext cx="1213548" cy="1240096"/>
            </a:xfrm>
            <a:prstGeom prst="line">
              <a:avLst/>
            </a:prstGeom>
            <a:noFill/>
            <a:ln w="19050" cap="rnd">
              <a:solidFill>
                <a:schemeClr val="accent5">
                  <a:lumMod val="20000"/>
                  <a:lumOff val="80000"/>
                </a:schemeClr>
              </a:solidFill>
              <a:prstDash val="sysDot"/>
              <a:round/>
              <a:headEnd/>
              <a:tailEnd/>
            </a:ln>
          </p:spPr>
          <p:txBody>
            <a:bodyPr anchor="ctr"/>
            <a:lstStyle/>
            <a:p>
              <a:endParaRPr lang="en-US" sz="1000" dirty="0"/>
            </a:p>
          </p:txBody>
        </p:sp>
        <p:sp>
          <p:nvSpPr>
            <p:cNvPr id="107" name="Text Box 9"/>
            <p:cNvSpPr txBox="1">
              <a:spLocks noChangeArrowheads="1"/>
            </p:cNvSpPr>
            <p:nvPr/>
          </p:nvSpPr>
          <p:spPr bwMode="auto">
            <a:xfrm rot="18863331">
              <a:off x="3190907" y="1354077"/>
              <a:ext cx="1079978" cy="328250"/>
            </a:xfrm>
            <a:prstGeom prst="rect">
              <a:avLst/>
            </a:prstGeom>
            <a:noFill/>
            <a:ln w="19050">
              <a:noFill/>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Application</a:t>
              </a:r>
            </a:p>
          </p:txBody>
        </p:sp>
        <p:sp>
          <p:nvSpPr>
            <p:cNvPr id="108" name="Line 14"/>
            <p:cNvSpPr>
              <a:spLocks noChangeShapeType="1"/>
            </p:cNvSpPr>
            <p:nvPr/>
          </p:nvSpPr>
          <p:spPr bwMode="auto">
            <a:xfrm flipH="1">
              <a:off x="2845013" y="992242"/>
              <a:ext cx="1213548" cy="1240096"/>
            </a:xfrm>
            <a:prstGeom prst="line">
              <a:avLst/>
            </a:prstGeom>
            <a:noFill/>
            <a:ln w="19050">
              <a:solidFill>
                <a:srgbClr val="99CCFF"/>
              </a:solidFill>
              <a:round/>
              <a:headEnd/>
              <a:tailEnd/>
            </a:ln>
          </p:spPr>
          <p:txBody>
            <a:bodyPr anchor="ctr"/>
            <a:lstStyle/>
            <a:p>
              <a:endParaRPr lang="en-US" sz="1000" dirty="0"/>
            </a:p>
          </p:txBody>
        </p:sp>
        <p:sp>
          <p:nvSpPr>
            <p:cNvPr id="109" name="Text Box 8"/>
            <p:cNvSpPr txBox="1">
              <a:spLocks noChangeArrowheads="1"/>
            </p:cNvSpPr>
            <p:nvPr/>
          </p:nvSpPr>
          <p:spPr bwMode="auto">
            <a:xfrm rot="8119341" flipV="1">
              <a:off x="2489703" y="1418916"/>
              <a:ext cx="838712" cy="334443"/>
            </a:xfrm>
            <a:prstGeom prst="rect">
              <a:avLst/>
            </a:prstGeom>
            <a:noFill/>
            <a:ln w="19050">
              <a:noFill/>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Access</a:t>
              </a:r>
            </a:p>
          </p:txBody>
        </p:sp>
        <p:sp>
          <p:nvSpPr>
            <p:cNvPr id="110" name="Line 13"/>
            <p:cNvSpPr>
              <a:spLocks noChangeShapeType="1"/>
            </p:cNvSpPr>
            <p:nvPr/>
          </p:nvSpPr>
          <p:spPr bwMode="auto">
            <a:xfrm>
              <a:off x="2845013" y="2250716"/>
              <a:ext cx="0" cy="2264523"/>
            </a:xfrm>
            <a:prstGeom prst="line">
              <a:avLst/>
            </a:prstGeom>
            <a:noFill/>
            <a:ln w="19050" cap="rnd">
              <a:solidFill>
                <a:srgbClr val="99CCFF"/>
              </a:solidFill>
              <a:prstDash val="sysDot"/>
              <a:round/>
              <a:headEnd/>
              <a:tailEnd/>
            </a:ln>
          </p:spPr>
          <p:txBody>
            <a:bodyPr anchor="ctr"/>
            <a:lstStyle/>
            <a:p>
              <a:endParaRPr lang="en-US" sz="1000" dirty="0"/>
            </a:p>
          </p:txBody>
        </p:sp>
        <p:sp>
          <p:nvSpPr>
            <p:cNvPr id="111" name="Text Box 51"/>
            <p:cNvSpPr txBox="1">
              <a:spLocks noChangeArrowheads="1"/>
            </p:cNvSpPr>
            <p:nvPr/>
          </p:nvSpPr>
          <p:spPr bwMode="auto">
            <a:xfrm>
              <a:off x="1837982" y="3819826"/>
              <a:ext cx="2532623" cy="334443"/>
            </a:xfrm>
            <a:prstGeom prst="rect">
              <a:avLst/>
            </a:prstGeom>
            <a:noFill/>
            <a:ln w="19050" cap="rnd">
              <a:noFill/>
              <a:prstDash val="sysDot"/>
              <a:miter lim="800000"/>
              <a:headEnd/>
              <a:tailEnd/>
            </a:ln>
            <a:effectLst>
              <a:prstShdw prst="shdw17" dist="17961" dir="2700000">
                <a:srgbClr val="5C005C"/>
              </a:prstShdw>
            </a:effectLst>
          </p:spPr>
          <p:txBody>
            <a:bodyPr anchor="ctr">
              <a:spAutoFit/>
            </a:bodyPr>
            <a:lstStyle/>
            <a:p>
              <a:pPr algn="ctr" eaLnBrk="0" hangingPunct="0">
                <a:lnSpc>
                  <a:spcPct val="100000"/>
                </a:lnSpc>
                <a:defRPr/>
              </a:pPr>
              <a:r>
                <a:rPr lang="en-US" sz="1000" dirty="0">
                  <a:effectLst>
                    <a:outerShdw blurRad="38100" dist="38100" dir="2700000" algn="tl">
                      <a:srgbClr val="C0C0C0"/>
                    </a:outerShdw>
                  </a:effectLst>
                </a:rPr>
                <a:t>Compute and Network</a:t>
              </a:r>
            </a:p>
          </p:txBody>
        </p:sp>
        <p:sp>
          <p:nvSpPr>
            <p:cNvPr id="112" name="Text Box 51"/>
            <p:cNvSpPr txBox="1">
              <a:spLocks noChangeArrowheads="1"/>
            </p:cNvSpPr>
            <p:nvPr/>
          </p:nvSpPr>
          <p:spPr bwMode="auto">
            <a:xfrm>
              <a:off x="2622695" y="4172606"/>
              <a:ext cx="890382" cy="334443"/>
            </a:xfrm>
            <a:prstGeom prst="rect">
              <a:avLst/>
            </a:prstGeom>
            <a:noFill/>
            <a:ln w="19050" cap="rnd">
              <a:noFill/>
              <a:prstDash val="sysDot"/>
              <a:miter lim="800000"/>
              <a:headEnd/>
              <a:tailEnd/>
            </a:ln>
            <a:effectLst>
              <a:prstShdw prst="shdw17" dist="17961" dir="2700000">
                <a:srgbClr val="5C005C"/>
              </a:prstShdw>
            </a:effectLst>
          </p:spPr>
          <p:txBody>
            <a:bodyPr wrap="square" anchor="ctr">
              <a:spAutoFit/>
            </a:bodyPr>
            <a:lstStyle/>
            <a:p>
              <a:pPr algn="ctr" eaLnBrk="0" hangingPunct="0">
                <a:lnSpc>
                  <a:spcPct val="100000"/>
                </a:lnSpc>
                <a:defRPr/>
              </a:pPr>
              <a:r>
                <a:rPr lang="en-US" sz="1000" dirty="0">
                  <a:effectLst>
                    <a:outerShdw blurRad="38100" dist="38100" dir="2700000" algn="tl">
                      <a:srgbClr val="C0C0C0"/>
                    </a:outerShdw>
                  </a:effectLst>
                </a:rPr>
                <a:t>Facilities</a:t>
              </a:r>
            </a:p>
          </p:txBody>
        </p:sp>
      </p:grpSp>
    </p:spTree>
    <p:extLst>
      <p:ext uri="{BB962C8B-B14F-4D97-AF65-F5344CB8AC3E}">
        <p14:creationId xmlns:p14="http://schemas.microsoft.com/office/powerpoint/2010/main" val="1271308456"/>
      </p:ext>
    </p:extLst>
  </p:cSld>
  <p:clrMapOvr>
    <a:masterClrMapping/>
  </p:clrMapOvr>
  <p:transition>
    <p:wipe dir="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Table 61"/>
          <p:cNvGraphicFramePr>
            <a:graphicFrameLocks noGrp="1"/>
          </p:cNvGraphicFramePr>
          <p:nvPr>
            <p:extLst>
              <p:ext uri="{D42A27DB-BD31-4B8C-83A1-F6EECF244321}">
                <p14:modId xmlns:p14="http://schemas.microsoft.com/office/powerpoint/2010/main" val="2580838329"/>
              </p:ext>
            </p:extLst>
          </p:nvPr>
        </p:nvGraphicFramePr>
        <p:xfrm>
          <a:off x="4247966" y="951572"/>
          <a:ext cx="3132348" cy="3133730"/>
        </p:xfrm>
        <a:graphic>
          <a:graphicData uri="http://schemas.openxmlformats.org/drawingml/2006/table">
            <a:tbl>
              <a:tblPr firstRow="1" bandRow="1">
                <a:tableStyleId>{5C22544A-7EE6-4342-B048-85BDC9FD1C3A}</a:tableStyleId>
              </a:tblPr>
              <a:tblGrid>
                <a:gridCol w="684379">
                  <a:extLst>
                    <a:ext uri="{9D8B030D-6E8A-4147-A177-3AD203B41FA5}">
                      <a16:colId xmlns:a16="http://schemas.microsoft.com/office/drawing/2014/main" val="20000"/>
                    </a:ext>
                  </a:extLst>
                </a:gridCol>
                <a:gridCol w="684379">
                  <a:extLst>
                    <a:ext uri="{9D8B030D-6E8A-4147-A177-3AD203B41FA5}">
                      <a16:colId xmlns:a16="http://schemas.microsoft.com/office/drawing/2014/main" val="20001"/>
                    </a:ext>
                  </a:extLst>
                </a:gridCol>
                <a:gridCol w="1763590">
                  <a:extLst>
                    <a:ext uri="{9D8B030D-6E8A-4147-A177-3AD203B41FA5}">
                      <a16:colId xmlns:a16="http://schemas.microsoft.com/office/drawing/2014/main" val="20002"/>
                    </a:ext>
                  </a:extLst>
                </a:gridCol>
              </a:tblGrid>
              <a:tr h="274320">
                <a:tc>
                  <a:txBody>
                    <a:bodyPr/>
                    <a:lstStyle/>
                    <a:p>
                      <a:r>
                        <a:rPr lang="en-US" sz="1200" dirty="0"/>
                        <a:t>Group</a:t>
                      </a:r>
                    </a:p>
                  </a:txBody>
                  <a:tcPr marL="74295" marR="74295"/>
                </a:tc>
                <a:tc>
                  <a:txBody>
                    <a:bodyPr/>
                    <a:lstStyle/>
                    <a:p>
                      <a:r>
                        <a:rPr lang="en-US" sz="1200" dirty="0"/>
                        <a:t>Order</a:t>
                      </a:r>
                    </a:p>
                  </a:txBody>
                  <a:tcPr marL="74295" marR="74295"/>
                </a:tc>
                <a:tc>
                  <a:txBody>
                    <a:bodyPr/>
                    <a:lstStyle/>
                    <a:p>
                      <a:r>
                        <a:rPr lang="en-US" sz="1200" dirty="0"/>
                        <a:t>Heuristic</a:t>
                      </a:r>
                    </a:p>
                  </a:txBody>
                  <a:tcPr marL="74295" marR="74295"/>
                </a:tc>
                <a:extLst>
                  <a:ext uri="{0D108BD9-81ED-4DB2-BD59-A6C34878D82A}">
                    <a16:rowId xmlns:a16="http://schemas.microsoft.com/office/drawing/2014/main" val="10000"/>
                  </a:ext>
                </a:extLst>
              </a:tr>
              <a:tr h="220028">
                <a:tc>
                  <a:txBody>
                    <a:bodyPr/>
                    <a:lstStyle/>
                    <a:p>
                      <a:pPr marL="3175" lvl="1" indent="-3175" defTabSz="932501">
                        <a:lnSpc>
                          <a:spcPct val="75000"/>
                        </a:lnSpc>
                      </a:pPr>
                      <a:r>
                        <a:rPr lang="en-US" sz="1100" dirty="0"/>
                        <a:t>One</a:t>
                      </a:r>
                    </a:p>
                  </a:txBody>
                  <a:tcPr marL="74295" marR="74295">
                    <a:solidFill>
                      <a:schemeClr val="accent2">
                        <a:lumMod val="60000"/>
                        <a:lumOff val="40000"/>
                      </a:schemeClr>
                    </a:solidFill>
                  </a:tcPr>
                </a:tc>
                <a:tc>
                  <a:txBody>
                    <a:bodyPr/>
                    <a:lstStyle/>
                    <a:p>
                      <a:pPr marL="3175" lvl="1" indent="-3175" defTabSz="932501">
                        <a:lnSpc>
                          <a:spcPct val="75000"/>
                        </a:lnSpc>
                      </a:pPr>
                      <a:r>
                        <a:rPr lang="en-US" sz="1100" dirty="0"/>
                        <a:t>1</a:t>
                      </a:r>
                    </a:p>
                  </a:txBody>
                  <a:tcPr marL="74295" marR="74295"/>
                </a:tc>
                <a:tc>
                  <a:txBody>
                    <a:bodyPr/>
                    <a:lstStyle/>
                    <a:p>
                      <a:pPr marL="3175" lvl="1" indent="-3175" defTabSz="932501">
                        <a:lnSpc>
                          <a:spcPct val="75000"/>
                        </a:lnSpc>
                      </a:pPr>
                      <a:r>
                        <a:rPr lang="en-US" sz="1100" dirty="0"/>
                        <a:t>Bounded Context/Teams</a:t>
                      </a:r>
                    </a:p>
                  </a:txBody>
                  <a:tcPr marL="74295" marR="74295"/>
                </a:tc>
                <a:extLst>
                  <a:ext uri="{0D108BD9-81ED-4DB2-BD59-A6C34878D82A}">
                    <a16:rowId xmlns:a16="http://schemas.microsoft.com/office/drawing/2014/main" val="10001"/>
                  </a:ext>
                </a:extLst>
              </a:tr>
              <a:tr h="220028">
                <a:tc rowSpan="6">
                  <a:txBody>
                    <a:bodyPr/>
                    <a:lstStyle/>
                    <a:p>
                      <a:pPr marL="3175" lvl="1" indent="-3175" defTabSz="932501">
                        <a:lnSpc>
                          <a:spcPct val="75000"/>
                        </a:lnSpc>
                      </a:pPr>
                      <a:r>
                        <a:rPr lang="en-US" sz="1100" dirty="0"/>
                        <a:t>Two</a:t>
                      </a:r>
                    </a:p>
                  </a:txBody>
                  <a:tcPr marL="74295" marR="74295">
                    <a:solidFill>
                      <a:schemeClr val="bg2">
                        <a:lumMod val="40000"/>
                        <a:lumOff val="60000"/>
                      </a:schemeClr>
                    </a:solidFill>
                  </a:tcPr>
                </a:tc>
                <a:tc>
                  <a:txBody>
                    <a:bodyPr/>
                    <a:lstStyle/>
                    <a:p>
                      <a:pPr marL="3175" lvl="1" indent="-3175" defTabSz="932501">
                        <a:lnSpc>
                          <a:spcPct val="75000"/>
                        </a:lnSpc>
                      </a:pPr>
                      <a:r>
                        <a:rPr lang="en-US" sz="1100" dirty="0"/>
                        <a:t>2</a:t>
                      </a:r>
                    </a:p>
                  </a:txBody>
                  <a:tcPr marL="74295" marR="74295"/>
                </a:tc>
                <a:tc>
                  <a:txBody>
                    <a:bodyPr/>
                    <a:lstStyle/>
                    <a:p>
                      <a:pPr marL="3175" lvl="1" indent="-3175" defTabSz="932501">
                        <a:lnSpc>
                          <a:spcPct val="75000"/>
                        </a:lnSpc>
                      </a:pPr>
                      <a:r>
                        <a:rPr lang="en-US" sz="1100" dirty="0"/>
                        <a:t>Layering/Service Tiering</a:t>
                      </a:r>
                    </a:p>
                  </a:txBody>
                  <a:tcPr marL="74295" marR="74295"/>
                </a:tc>
                <a:extLst>
                  <a:ext uri="{0D108BD9-81ED-4DB2-BD59-A6C34878D82A}">
                    <a16:rowId xmlns:a16="http://schemas.microsoft.com/office/drawing/2014/main" val="10002"/>
                  </a:ext>
                </a:extLst>
              </a:tr>
              <a:tr h="220028">
                <a:tc vMerge="1">
                  <a:txBody>
                    <a:bodyPr/>
                    <a:lstStyle/>
                    <a:p>
                      <a:pPr marL="3175" lvl="1" indent="4763" defTabSz="932501">
                        <a:lnSpc>
                          <a:spcPct val="75000"/>
                        </a:lnSpc>
                      </a:pPr>
                      <a:endParaRPr lang="en-US" sz="1100" dirty="0"/>
                    </a:p>
                  </a:txBody>
                  <a:tcPr/>
                </a:tc>
                <a:tc>
                  <a:txBody>
                    <a:bodyPr/>
                    <a:lstStyle/>
                    <a:p>
                      <a:pPr marL="3175" lvl="1" indent="4763" defTabSz="932501">
                        <a:lnSpc>
                          <a:spcPct val="75000"/>
                        </a:lnSpc>
                      </a:pPr>
                      <a:r>
                        <a:rPr lang="en-US" sz="1100" dirty="0"/>
                        <a:t>3</a:t>
                      </a:r>
                    </a:p>
                  </a:txBody>
                  <a:tcPr marL="74295" marR="74295"/>
                </a:tc>
                <a:tc>
                  <a:txBody>
                    <a:bodyPr/>
                    <a:lstStyle/>
                    <a:p>
                      <a:pPr marL="3175" lvl="1" indent="4763" defTabSz="932501">
                        <a:lnSpc>
                          <a:spcPct val="75000"/>
                        </a:lnSpc>
                      </a:pPr>
                      <a:r>
                        <a:rPr lang="en-US" sz="1100" dirty="0"/>
                        <a:t>Distribution</a:t>
                      </a:r>
                    </a:p>
                  </a:txBody>
                  <a:tcPr marL="74295" marR="74295"/>
                </a:tc>
                <a:extLst>
                  <a:ext uri="{0D108BD9-81ED-4DB2-BD59-A6C34878D82A}">
                    <a16:rowId xmlns:a16="http://schemas.microsoft.com/office/drawing/2014/main" val="10003"/>
                  </a:ext>
                </a:extLst>
              </a:tr>
              <a:tr h="220028">
                <a:tc vMerge="1">
                  <a:txBody>
                    <a:bodyPr/>
                    <a:lstStyle/>
                    <a:p>
                      <a:pPr marL="3175" lvl="1" indent="4763" defTabSz="932501">
                        <a:lnSpc>
                          <a:spcPct val="75000"/>
                        </a:lnSpc>
                        <a:tabLst/>
                      </a:pPr>
                      <a:endParaRPr lang="en-US" sz="1100" dirty="0"/>
                    </a:p>
                  </a:txBody>
                  <a:tcPr/>
                </a:tc>
                <a:tc>
                  <a:txBody>
                    <a:bodyPr/>
                    <a:lstStyle/>
                    <a:p>
                      <a:pPr marL="3175" lvl="1" indent="4763" defTabSz="932501">
                        <a:lnSpc>
                          <a:spcPct val="75000"/>
                        </a:lnSpc>
                        <a:tabLst/>
                      </a:pPr>
                      <a:r>
                        <a:rPr lang="en-US" sz="1100" dirty="0"/>
                        <a:t>4</a:t>
                      </a:r>
                    </a:p>
                  </a:txBody>
                  <a:tcPr marL="74295" marR="74295"/>
                </a:tc>
                <a:tc>
                  <a:txBody>
                    <a:bodyPr/>
                    <a:lstStyle/>
                    <a:p>
                      <a:pPr marL="3175" lvl="1" indent="4763" defTabSz="932501">
                        <a:lnSpc>
                          <a:spcPct val="75000"/>
                        </a:lnSpc>
                        <a:tabLst/>
                      </a:pPr>
                      <a:r>
                        <a:rPr lang="en-US" sz="1100" dirty="0"/>
                        <a:t>Exposure</a:t>
                      </a:r>
                    </a:p>
                  </a:txBody>
                  <a:tcPr marL="74295" marR="74295"/>
                </a:tc>
                <a:extLst>
                  <a:ext uri="{0D108BD9-81ED-4DB2-BD59-A6C34878D82A}">
                    <a16:rowId xmlns:a16="http://schemas.microsoft.com/office/drawing/2014/main" val="10004"/>
                  </a:ext>
                </a:extLst>
              </a:tr>
              <a:tr h="220028">
                <a:tc vMerge="1">
                  <a:txBody>
                    <a:bodyPr/>
                    <a:lstStyle/>
                    <a:p>
                      <a:pPr marL="3175" lvl="1" indent="4763" defTabSz="932501">
                        <a:lnSpc>
                          <a:spcPct val="75000"/>
                        </a:lnSpc>
                      </a:pPr>
                      <a:endParaRPr lang="en-US" sz="1100" kern="1200" dirty="0">
                        <a:solidFill>
                          <a:schemeClr val="dk1"/>
                        </a:solidFill>
                        <a:latin typeface="+mn-lt"/>
                        <a:ea typeface="+mn-ea"/>
                        <a:cs typeface="+mn-cs"/>
                      </a:endParaRPr>
                    </a:p>
                  </a:txBody>
                  <a:tcPr/>
                </a:tc>
                <a:tc>
                  <a:txBody>
                    <a:bodyPr/>
                    <a:lstStyle/>
                    <a:p>
                      <a:pPr marL="3175" lvl="1" indent="4763" defTabSz="932501">
                        <a:lnSpc>
                          <a:spcPct val="75000"/>
                        </a:lnSpc>
                      </a:pPr>
                      <a:r>
                        <a:rPr lang="en-US" sz="1100" kern="1200" dirty="0">
                          <a:solidFill>
                            <a:schemeClr val="dk1"/>
                          </a:solidFill>
                          <a:latin typeface="+mn-lt"/>
                          <a:ea typeface="+mn-ea"/>
                          <a:cs typeface="+mn-cs"/>
                        </a:rPr>
                        <a:t>5</a:t>
                      </a:r>
                    </a:p>
                  </a:txBody>
                  <a:tcPr marL="74295" marR="74295"/>
                </a:tc>
                <a:tc>
                  <a:txBody>
                    <a:bodyPr/>
                    <a:lstStyle/>
                    <a:p>
                      <a:pPr marL="3175" lvl="1" indent="4763" defTabSz="932501">
                        <a:lnSpc>
                          <a:spcPct val="75000"/>
                        </a:lnSpc>
                      </a:pPr>
                      <a:r>
                        <a:rPr lang="en-US" sz="1100" kern="1200" dirty="0">
                          <a:solidFill>
                            <a:schemeClr val="dk1"/>
                          </a:solidFill>
                          <a:latin typeface="+mn-lt"/>
                          <a:ea typeface="+mn-ea"/>
                          <a:cs typeface="+mn-cs"/>
                        </a:rPr>
                        <a:t>Functionality</a:t>
                      </a:r>
                    </a:p>
                  </a:txBody>
                  <a:tcPr marL="74295" marR="74295"/>
                </a:tc>
                <a:extLst>
                  <a:ext uri="{0D108BD9-81ED-4DB2-BD59-A6C34878D82A}">
                    <a16:rowId xmlns:a16="http://schemas.microsoft.com/office/drawing/2014/main" val="10005"/>
                  </a:ext>
                </a:extLst>
              </a:tr>
              <a:tr h="220028">
                <a:tc vMerge="1">
                  <a:txBody>
                    <a:bodyPr/>
                    <a:lstStyle/>
                    <a:p>
                      <a:pPr marL="3175" lvl="1" indent="4763" defTabSz="932501">
                        <a:lnSpc>
                          <a:spcPct val="75000"/>
                        </a:lnSpc>
                      </a:pPr>
                      <a:endParaRPr lang="en-US" sz="1100" dirty="0"/>
                    </a:p>
                  </a:txBody>
                  <a:tcPr/>
                </a:tc>
                <a:tc>
                  <a:txBody>
                    <a:bodyPr/>
                    <a:lstStyle/>
                    <a:p>
                      <a:pPr marL="3175" lvl="1" indent="4763" defTabSz="932501">
                        <a:lnSpc>
                          <a:spcPct val="75000"/>
                        </a:lnSpc>
                      </a:pPr>
                      <a:r>
                        <a:rPr lang="en-US" sz="1100" dirty="0"/>
                        <a:t>6</a:t>
                      </a:r>
                    </a:p>
                  </a:txBody>
                  <a:tcPr marL="74295" marR="74295"/>
                </a:tc>
                <a:tc>
                  <a:txBody>
                    <a:bodyPr/>
                    <a:lstStyle/>
                    <a:p>
                      <a:pPr marL="3175" lvl="1" indent="4763" defTabSz="932501">
                        <a:lnSpc>
                          <a:spcPct val="75000"/>
                        </a:lnSpc>
                      </a:pPr>
                      <a:r>
                        <a:rPr lang="en-US" sz="1100" dirty="0"/>
                        <a:t>Generality</a:t>
                      </a:r>
                    </a:p>
                  </a:txBody>
                  <a:tcPr marL="74295" marR="74295"/>
                </a:tc>
                <a:extLst>
                  <a:ext uri="{0D108BD9-81ED-4DB2-BD59-A6C34878D82A}">
                    <a16:rowId xmlns:a16="http://schemas.microsoft.com/office/drawing/2014/main" val="10006"/>
                  </a:ext>
                </a:extLst>
              </a:tr>
              <a:tr h="220028">
                <a:tc vMerge="1">
                  <a:txBody>
                    <a:bodyPr/>
                    <a:lstStyle/>
                    <a:p>
                      <a:pPr marL="3175" lvl="1" indent="4763" defTabSz="932501">
                        <a:lnSpc>
                          <a:spcPct val="75000"/>
                        </a:lnSpc>
                      </a:pPr>
                      <a:endParaRPr lang="en-US" sz="1100" dirty="0"/>
                    </a:p>
                  </a:txBody>
                  <a:tcPr/>
                </a:tc>
                <a:tc>
                  <a:txBody>
                    <a:bodyPr/>
                    <a:lstStyle/>
                    <a:p>
                      <a:pPr marL="3175" lvl="1" indent="4763" defTabSz="932501">
                        <a:lnSpc>
                          <a:spcPct val="75000"/>
                        </a:lnSpc>
                      </a:pPr>
                      <a:r>
                        <a:rPr lang="en-US" sz="1100" dirty="0"/>
                        <a:t>7</a:t>
                      </a:r>
                    </a:p>
                  </a:txBody>
                  <a:tcPr marL="74295" marR="74295"/>
                </a:tc>
                <a:tc>
                  <a:txBody>
                    <a:bodyPr/>
                    <a:lstStyle/>
                    <a:p>
                      <a:pPr marL="3175" lvl="1" indent="4763" defTabSz="932501">
                        <a:lnSpc>
                          <a:spcPct val="75000"/>
                        </a:lnSpc>
                      </a:pPr>
                      <a:r>
                        <a:rPr lang="en-US" sz="1100" dirty="0"/>
                        <a:t>Aspectual</a:t>
                      </a:r>
                    </a:p>
                  </a:txBody>
                  <a:tcPr marL="74295" marR="74295"/>
                </a:tc>
                <a:extLst>
                  <a:ext uri="{0D108BD9-81ED-4DB2-BD59-A6C34878D82A}">
                    <a16:rowId xmlns:a16="http://schemas.microsoft.com/office/drawing/2014/main" val="10007"/>
                  </a:ext>
                </a:extLst>
              </a:tr>
              <a:tr h="220028">
                <a:tc rowSpan="2">
                  <a:txBody>
                    <a:bodyPr/>
                    <a:lstStyle/>
                    <a:p>
                      <a:pPr marL="3175" lvl="1" indent="4763" defTabSz="932501">
                        <a:lnSpc>
                          <a:spcPct val="75000"/>
                        </a:lnSpc>
                      </a:pPr>
                      <a:r>
                        <a:rPr lang="en-US" sz="1100" dirty="0"/>
                        <a:t>Three</a:t>
                      </a:r>
                    </a:p>
                  </a:txBody>
                  <a:tcPr marL="74295" marR="74295"/>
                </a:tc>
                <a:tc>
                  <a:txBody>
                    <a:bodyPr/>
                    <a:lstStyle/>
                    <a:p>
                      <a:pPr marL="3175" lvl="1" indent="4763" defTabSz="932501">
                        <a:lnSpc>
                          <a:spcPct val="75000"/>
                        </a:lnSpc>
                      </a:pPr>
                      <a:r>
                        <a:rPr lang="en-US" sz="1100" dirty="0"/>
                        <a:t>8</a:t>
                      </a:r>
                    </a:p>
                  </a:txBody>
                  <a:tcPr marL="74295" marR="74295"/>
                </a:tc>
                <a:tc>
                  <a:txBody>
                    <a:bodyPr/>
                    <a:lstStyle/>
                    <a:p>
                      <a:pPr marL="3175" lvl="1" indent="4763" defTabSz="932501">
                        <a:lnSpc>
                          <a:spcPct val="75000"/>
                        </a:lnSpc>
                      </a:pPr>
                      <a:r>
                        <a:rPr lang="en-US" sz="1100" dirty="0"/>
                        <a:t>Coupling &amp; Cohesion</a:t>
                      </a:r>
                    </a:p>
                  </a:txBody>
                  <a:tcPr marL="74295" marR="74295"/>
                </a:tc>
                <a:extLst>
                  <a:ext uri="{0D108BD9-81ED-4DB2-BD59-A6C34878D82A}">
                    <a16:rowId xmlns:a16="http://schemas.microsoft.com/office/drawing/2014/main" val="10008"/>
                  </a:ext>
                </a:extLst>
              </a:tr>
              <a:tr h="220028">
                <a:tc vMerge="1">
                  <a:txBody>
                    <a:bodyPr/>
                    <a:lstStyle/>
                    <a:p>
                      <a:pPr marL="3175" lvl="1" indent="4763" defTabSz="932501">
                        <a:lnSpc>
                          <a:spcPct val="75000"/>
                        </a:lnSpc>
                      </a:pPr>
                      <a:endParaRPr lang="en-US" sz="1100" dirty="0"/>
                    </a:p>
                  </a:txBody>
                  <a:tcPr/>
                </a:tc>
                <a:tc>
                  <a:txBody>
                    <a:bodyPr/>
                    <a:lstStyle/>
                    <a:p>
                      <a:pPr marL="3175" lvl="1" indent="4763" defTabSz="932501">
                        <a:lnSpc>
                          <a:spcPct val="75000"/>
                        </a:lnSpc>
                      </a:pPr>
                      <a:r>
                        <a:rPr lang="en-US" sz="1100" dirty="0"/>
                        <a:t>9</a:t>
                      </a:r>
                    </a:p>
                  </a:txBody>
                  <a:tcPr marL="74295" marR="74295"/>
                </a:tc>
                <a:tc>
                  <a:txBody>
                    <a:bodyPr/>
                    <a:lstStyle/>
                    <a:p>
                      <a:pPr marL="3175" lvl="1" indent="4763" defTabSz="932501">
                        <a:lnSpc>
                          <a:spcPct val="75000"/>
                        </a:lnSpc>
                      </a:pPr>
                      <a:r>
                        <a:rPr lang="en-US" sz="1100" dirty="0"/>
                        <a:t>Volatility</a:t>
                      </a:r>
                    </a:p>
                  </a:txBody>
                  <a:tcPr marL="74295" marR="74295"/>
                </a:tc>
                <a:extLst>
                  <a:ext uri="{0D108BD9-81ED-4DB2-BD59-A6C34878D82A}">
                    <a16:rowId xmlns:a16="http://schemas.microsoft.com/office/drawing/2014/main" val="10009"/>
                  </a:ext>
                </a:extLst>
              </a:tr>
              <a:tr h="220028">
                <a:tc>
                  <a:txBody>
                    <a:bodyPr/>
                    <a:lstStyle/>
                    <a:p>
                      <a:pPr marL="3175" lvl="1" indent="4763" defTabSz="932501">
                        <a:lnSpc>
                          <a:spcPct val="75000"/>
                        </a:lnSpc>
                      </a:pPr>
                      <a:r>
                        <a:rPr lang="en-US" sz="1100" dirty="0"/>
                        <a:t>Four</a:t>
                      </a:r>
                    </a:p>
                  </a:txBody>
                  <a:tcPr marL="74295" marR="74295">
                    <a:solidFill>
                      <a:schemeClr val="accent4">
                        <a:lumMod val="60000"/>
                        <a:lumOff val="40000"/>
                      </a:schemeClr>
                    </a:solidFill>
                  </a:tcPr>
                </a:tc>
                <a:tc>
                  <a:txBody>
                    <a:bodyPr/>
                    <a:lstStyle/>
                    <a:p>
                      <a:pPr marL="3175" lvl="1" indent="4763" defTabSz="932501">
                        <a:lnSpc>
                          <a:spcPct val="75000"/>
                        </a:lnSpc>
                      </a:pPr>
                      <a:r>
                        <a:rPr lang="en-US" sz="1100" dirty="0"/>
                        <a:t>10</a:t>
                      </a:r>
                    </a:p>
                  </a:txBody>
                  <a:tcPr marL="74295" marR="74295"/>
                </a:tc>
                <a:tc>
                  <a:txBody>
                    <a:bodyPr/>
                    <a:lstStyle/>
                    <a:p>
                      <a:pPr marL="3175" lvl="1" indent="4763" defTabSz="932501">
                        <a:lnSpc>
                          <a:spcPct val="75000"/>
                        </a:lnSpc>
                      </a:pPr>
                      <a:r>
                        <a:rPr lang="en-US" sz="1100" dirty="0"/>
                        <a:t>Configuration</a:t>
                      </a:r>
                    </a:p>
                  </a:txBody>
                  <a:tcPr marL="74295" marR="74295"/>
                </a:tc>
                <a:extLst>
                  <a:ext uri="{0D108BD9-81ED-4DB2-BD59-A6C34878D82A}">
                    <a16:rowId xmlns:a16="http://schemas.microsoft.com/office/drawing/2014/main" val="10010"/>
                  </a:ext>
                </a:extLst>
              </a:tr>
              <a:tr h="262890">
                <a:tc rowSpan="2">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dirty="0"/>
                        <a:t>Five</a:t>
                      </a:r>
                    </a:p>
                  </a:txBody>
                  <a:tcPr marL="74295" marR="74295">
                    <a:solidFill>
                      <a:srgbClr val="92D050"/>
                    </a:solidFill>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dirty="0"/>
                        <a:t>11</a:t>
                      </a:r>
                    </a:p>
                  </a:txBody>
                  <a:tcPr marL="74295" marR="74295"/>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dirty="0"/>
                        <a:t>Planning &amp; Tracking</a:t>
                      </a:r>
                    </a:p>
                  </a:txBody>
                  <a:tcPr marL="74295" marR="74295"/>
                </a:tc>
                <a:extLst>
                  <a:ext uri="{0D108BD9-81ED-4DB2-BD59-A6C34878D82A}">
                    <a16:rowId xmlns:a16="http://schemas.microsoft.com/office/drawing/2014/main" val="10011"/>
                  </a:ext>
                </a:extLst>
              </a:tr>
              <a:tr h="370840">
                <a:tc vMerge="1">
                  <a:txBody>
                    <a:bodyPr/>
                    <a:lstStyle/>
                    <a:p>
                      <a:endParaRPr lang="en-US" sz="1100" dirty="0"/>
                    </a:p>
                  </a:txBody>
                  <a:tcPr/>
                </a:tc>
                <a:tc>
                  <a:txBody>
                    <a:bodyPr/>
                    <a:lstStyle/>
                    <a:p>
                      <a:r>
                        <a:rPr lang="en-US" sz="1100" dirty="0"/>
                        <a:t>12</a:t>
                      </a:r>
                    </a:p>
                  </a:txBody>
                  <a:tcPr marL="74295" marR="74295"/>
                </a:tc>
                <a:tc>
                  <a:txBody>
                    <a:bodyPr/>
                    <a:lstStyle/>
                    <a:p>
                      <a:r>
                        <a:rPr lang="en-US" sz="1100" dirty="0"/>
                        <a:t>Work Assignment</a:t>
                      </a:r>
                    </a:p>
                  </a:txBody>
                  <a:tcPr marL="74295" marR="74295"/>
                </a:tc>
                <a:extLst>
                  <a:ext uri="{0D108BD9-81ED-4DB2-BD59-A6C34878D82A}">
                    <a16:rowId xmlns:a16="http://schemas.microsoft.com/office/drawing/2014/main" val="10012"/>
                  </a:ext>
                </a:extLst>
              </a:tr>
            </a:tbl>
          </a:graphicData>
        </a:graphic>
      </p:graphicFrame>
      <p:sp>
        <p:nvSpPr>
          <p:cNvPr id="6" name="Title 5"/>
          <p:cNvSpPr>
            <a:spLocks noGrp="1"/>
          </p:cNvSpPr>
          <p:nvPr>
            <p:ph type="title"/>
          </p:nvPr>
        </p:nvSpPr>
        <p:spPr/>
        <p:txBody>
          <a:bodyPr/>
          <a:lstStyle/>
          <a:p>
            <a:r>
              <a:rPr lang="en-US" dirty="0"/>
              <a:t>12 Decomposition Heuristics fi</a:t>
            </a:r>
            <a:r>
              <a:rPr lang="en-US" b="1" dirty="0"/>
              <a:t>t in </a:t>
            </a:r>
            <a:r>
              <a:rPr lang="en-US" b="1" dirty="0" err="1"/>
              <a:t>Subsumption</a:t>
            </a:r>
            <a:r>
              <a:rPr lang="en-US" b="1" dirty="0"/>
              <a:t> Groups</a:t>
            </a:r>
            <a:endParaRPr lang="en-US" dirty="0"/>
          </a:p>
        </p:txBody>
      </p:sp>
      <p:sp>
        <p:nvSpPr>
          <p:cNvPr id="50" name="Freeform 48"/>
          <p:cNvSpPr>
            <a:spLocks/>
          </p:cNvSpPr>
          <p:nvPr/>
        </p:nvSpPr>
        <p:spPr bwMode="auto">
          <a:xfrm>
            <a:off x="3924712" y="1481164"/>
            <a:ext cx="170260" cy="1143614"/>
          </a:xfrm>
          <a:custGeom>
            <a:avLst/>
            <a:gdLst>
              <a:gd name="T0" fmla="*/ 131 w 132"/>
              <a:gd name="T1" fmla="*/ 0 h 722"/>
              <a:gd name="T2" fmla="*/ 106 w 132"/>
              <a:gd name="T3" fmla="*/ 4 h 722"/>
              <a:gd name="T4" fmla="*/ 85 w 132"/>
              <a:gd name="T5" fmla="*/ 20 h 722"/>
              <a:gd name="T6" fmla="*/ 71 w 132"/>
              <a:gd name="T7" fmla="*/ 37 h 722"/>
              <a:gd name="T8" fmla="*/ 64 w 132"/>
              <a:gd name="T9" fmla="*/ 61 h 722"/>
              <a:gd name="T10" fmla="*/ 64 w 132"/>
              <a:gd name="T11" fmla="*/ 301 h 722"/>
              <a:gd name="T12" fmla="*/ 60 w 132"/>
              <a:gd name="T13" fmla="*/ 326 h 722"/>
              <a:gd name="T14" fmla="*/ 46 w 132"/>
              <a:gd name="T15" fmla="*/ 342 h 722"/>
              <a:gd name="T16" fmla="*/ 25 w 132"/>
              <a:gd name="T17" fmla="*/ 354 h 722"/>
              <a:gd name="T18" fmla="*/ 0 w 132"/>
              <a:gd name="T19" fmla="*/ 358 h 722"/>
              <a:gd name="T20" fmla="*/ 25 w 132"/>
              <a:gd name="T21" fmla="*/ 363 h 722"/>
              <a:gd name="T22" fmla="*/ 46 w 132"/>
              <a:gd name="T23" fmla="*/ 379 h 722"/>
              <a:gd name="T24" fmla="*/ 60 w 132"/>
              <a:gd name="T25" fmla="*/ 395 h 722"/>
              <a:gd name="T26" fmla="*/ 64 w 132"/>
              <a:gd name="T27" fmla="*/ 420 h 722"/>
              <a:gd name="T28" fmla="*/ 64 w 132"/>
              <a:gd name="T29" fmla="*/ 660 h 722"/>
              <a:gd name="T30" fmla="*/ 71 w 132"/>
              <a:gd name="T31" fmla="*/ 684 h 722"/>
              <a:gd name="T32" fmla="*/ 85 w 132"/>
              <a:gd name="T33" fmla="*/ 705 h 722"/>
              <a:gd name="T34" fmla="*/ 106 w 132"/>
              <a:gd name="T35" fmla="*/ 717 h 722"/>
              <a:gd name="T36" fmla="*/ 131 w 132"/>
              <a:gd name="T37" fmla="*/ 721 h 7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2"/>
              <a:gd name="T58" fmla="*/ 0 h 722"/>
              <a:gd name="T59" fmla="*/ 132 w 132"/>
              <a:gd name="T60" fmla="*/ 722 h 7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2" h="722">
                <a:moveTo>
                  <a:pt x="131" y="0"/>
                </a:moveTo>
                <a:lnTo>
                  <a:pt x="106" y="4"/>
                </a:lnTo>
                <a:lnTo>
                  <a:pt x="85" y="20"/>
                </a:lnTo>
                <a:lnTo>
                  <a:pt x="71" y="37"/>
                </a:lnTo>
                <a:lnTo>
                  <a:pt x="64" y="61"/>
                </a:lnTo>
                <a:lnTo>
                  <a:pt x="64" y="301"/>
                </a:lnTo>
                <a:lnTo>
                  <a:pt x="60" y="326"/>
                </a:lnTo>
                <a:lnTo>
                  <a:pt x="46" y="342"/>
                </a:lnTo>
                <a:lnTo>
                  <a:pt x="25" y="354"/>
                </a:lnTo>
                <a:lnTo>
                  <a:pt x="0" y="358"/>
                </a:lnTo>
                <a:lnTo>
                  <a:pt x="25" y="363"/>
                </a:lnTo>
                <a:lnTo>
                  <a:pt x="46" y="379"/>
                </a:lnTo>
                <a:lnTo>
                  <a:pt x="60" y="395"/>
                </a:lnTo>
                <a:lnTo>
                  <a:pt x="64" y="420"/>
                </a:lnTo>
                <a:lnTo>
                  <a:pt x="64" y="660"/>
                </a:lnTo>
                <a:lnTo>
                  <a:pt x="71" y="684"/>
                </a:lnTo>
                <a:lnTo>
                  <a:pt x="85" y="705"/>
                </a:lnTo>
                <a:lnTo>
                  <a:pt x="106" y="717"/>
                </a:lnTo>
                <a:lnTo>
                  <a:pt x="131" y="721"/>
                </a:lnTo>
              </a:path>
            </a:pathLst>
          </a:custGeom>
          <a:noFill/>
          <a:ln w="12700" cap="rnd">
            <a:solidFill>
              <a:schemeClr val="tx1"/>
            </a:solidFill>
            <a:round/>
            <a:headEnd type="none" w="sm" len="sm"/>
            <a:tailEnd type="none" w="sm" len="sm"/>
          </a:ln>
        </p:spPr>
        <p:txBody>
          <a:bodyPr lIns="71828" tIns="35915" rIns="71828" bIns="35915"/>
          <a:lstStyle/>
          <a:p>
            <a:endParaRPr lang="en-US" sz="1151"/>
          </a:p>
        </p:txBody>
      </p:sp>
      <p:sp>
        <p:nvSpPr>
          <p:cNvPr id="51" name="Rectangle 49"/>
          <p:cNvSpPr>
            <a:spLocks noChangeArrowheads="1"/>
          </p:cNvSpPr>
          <p:nvPr/>
        </p:nvSpPr>
        <p:spPr bwMode="auto">
          <a:xfrm>
            <a:off x="2484264" y="1660872"/>
            <a:ext cx="1416953" cy="730907"/>
          </a:xfrm>
          <a:prstGeom prst="rect">
            <a:avLst/>
          </a:prstGeom>
          <a:ln>
            <a:headEnd/>
            <a:tailEnd/>
          </a:ln>
        </p:spPr>
        <p:style>
          <a:lnRef idx="1">
            <a:schemeClr val="accent6"/>
          </a:lnRef>
          <a:fillRef idx="2">
            <a:schemeClr val="accent6"/>
          </a:fillRef>
          <a:effectRef idx="1">
            <a:schemeClr val="accent6"/>
          </a:effectRef>
          <a:fontRef idx="minor">
            <a:schemeClr val="dk1"/>
          </a:fontRef>
        </p:style>
        <p:txBody>
          <a:bodyPr wrap="square" lIns="72326" tIns="36164" rIns="72326" bIns="36164">
            <a:spAutoFit/>
          </a:bodyPr>
          <a:lstStyle/>
          <a:p>
            <a:pPr algn="ctr" eaLnBrk="0" hangingPunct="0">
              <a:lnSpc>
                <a:spcPct val="100000"/>
              </a:lnSpc>
              <a:defRPr/>
            </a:pPr>
            <a:r>
              <a:rPr lang="en-US" sz="1425" dirty="0">
                <a:solidFill>
                  <a:schemeClr val="tx1"/>
                </a:solidFill>
                <a:effectLst>
                  <a:outerShdw blurRad="38100" dist="38100" dir="2700000" algn="tl">
                    <a:srgbClr val="FFFFFF"/>
                  </a:outerShdw>
                </a:effectLst>
              </a:rPr>
              <a:t>Heuristic (</a:t>
            </a:r>
            <a:r>
              <a:rPr lang="en-US" sz="1425" dirty="0" err="1">
                <a:solidFill>
                  <a:schemeClr val="tx1"/>
                </a:solidFill>
                <a:effectLst>
                  <a:outerShdw blurRad="38100" dist="38100" dir="2700000" algn="tl">
                    <a:srgbClr val="FFFFFF"/>
                  </a:outerShdw>
                </a:effectLst>
              </a:rPr>
              <a:t>subsumption</a:t>
            </a:r>
            <a:r>
              <a:rPr lang="en-US" sz="1425" dirty="0">
                <a:solidFill>
                  <a:schemeClr val="tx1"/>
                </a:solidFill>
                <a:effectLst>
                  <a:outerShdw blurRad="38100" dist="38100" dir="2700000" algn="tl">
                    <a:srgbClr val="FFFFFF"/>
                  </a:outerShdw>
                </a:effectLst>
              </a:rPr>
              <a:t>) group</a:t>
            </a:r>
          </a:p>
        </p:txBody>
      </p:sp>
      <p:sp>
        <p:nvSpPr>
          <p:cNvPr id="52" name="Rectangle 52"/>
          <p:cNvSpPr>
            <a:spLocks noChangeArrowheads="1"/>
          </p:cNvSpPr>
          <p:nvPr/>
        </p:nvSpPr>
        <p:spPr bwMode="auto">
          <a:xfrm>
            <a:off x="552285" y="702636"/>
            <a:ext cx="1638101" cy="797426"/>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72326" tIns="36164" rIns="72326" bIns="36164" anchor="ctr"/>
          <a:lstStyle/>
          <a:p>
            <a:pPr algn="ctr" eaLnBrk="0" hangingPunct="0">
              <a:lnSpc>
                <a:spcPct val="100000"/>
              </a:lnSpc>
            </a:pPr>
            <a:r>
              <a:rPr lang="en-US" sz="1400" dirty="0">
                <a:solidFill>
                  <a:schemeClr val="tx1"/>
                </a:solidFill>
              </a:rPr>
              <a:t>Always consider applying all 12 heuristics</a:t>
            </a:r>
          </a:p>
        </p:txBody>
      </p:sp>
      <p:grpSp>
        <p:nvGrpSpPr>
          <p:cNvPr id="53" name="Group 6"/>
          <p:cNvGrpSpPr/>
          <p:nvPr/>
        </p:nvGrpSpPr>
        <p:grpSpPr>
          <a:xfrm>
            <a:off x="1371336" y="2414798"/>
            <a:ext cx="3152393" cy="660797"/>
            <a:chOff x="287610" y="4108259"/>
            <a:chExt cx="3879869" cy="881063"/>
          </a:xfrm>
        </p:grpSpPr>
        <p:sp>
          <p:nvSpPr>
            <p:cNvPr id="54" name="Rectangle 55"/>
            <p:cNvSpPr>
              <a:spLocks noChangeArrowheads="1"/>
            </p:cNvSpPr>
            <p:nvPr/>
          </p:nvSpPr>
          <p:spPr bwMode="auto">
            <a:xfrm>
              <a:off x="287610" y="4108259"/>
              <a:ext cx="1663700" cy="881063"/>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69056" tIns="34529" rIns="69056" bIns="34529" anchor="ctr"/>
            <a:lstStyle/>
            <a:p>
              <a:pPr algn="ctr" eaLnBrk="0" hangingPunct="0">
                <a:lnSpc>
                  <a:spcPct val="100000"/>
                </a:lnSpc>
              </a:pPr>
              <a:r>
                <a:rPr lang="en-US" sz="1400" dirty="0">
                  <a:solidFill>
                    <a:schemeClr val="tx1"/>
                  </a:solidFill>
                </a:rPr>
                <a:t>Obey group ordering (1-5)</a:t>
              </a:r>
            </a:p>
          </p:txBody>
        </p:sp>
        <p:cxnSp>
          <p:nvCxnSpPr>
            <p:cNvPr id="55" name="Straight Arrow Connector 54"/>
            <p:cNvCxnSpPr>
              <a:stCxn id="54" idx="3"/>
            </p:cNvCxnSpPr>
            <p:nvPr/>
          </p:nvCxnSpPr>
          <p:spPr bwMode="auto">
            <a:xfrm flipV="1">
              <a:off x="1951310" y="4418925"/>
              <a:ext cx="2216169" cy="129867"/>
            </a:xfrm>
            <a:prstGeom prst="straightConnector1">
              <a:avLst/>
            </a:prstGeom>
            <a:ln>
              <a:headEnd type="none" w="med" len="med"/>
              <a:tailEnd type="arrow"/>
            </a:ln>
          </p:spPr>
          <p:style>
            <a:lnRef idx="3">
              <a:schemeClr val="accent2"/>
            </a:lnRef>
            <a:fillRef idx="0">
              <a:schemeClr val="accent2"/>
            </a:fillRef>
            <a:effectRef idx="2">
              <a:schemeClr val="accent2"/>
            </a:effectRef>
            <a:fontRef idx="minor">
              <a:schemeClr val="tx1"/>
            </a:fontRef>
          </p:style>
        </p:cxnSp>
      </p:grpSp>
      <p:grpSp>
        <p:nvGrpSpPr>
          <p:cNvPr id="56" name="Group 9"/>
          <p:cNvGrpSpPr/>
          <p:nvPr/>
        </p:nvGrpSpPr>
        <p:grpSpPr>
          <a:xfrm>
            <a:off x="1270540" y="3678618"/>
            <a:ext cx="3369830" cy="916683"/>
            <a:chOff x="772592" y="5148525"/>
            <a:chExt cx="4147482" cy="1222244"/>
          </a:xfrm>
        </p:grpSpPr>
        <p:sp>
          <p:nvSpPr>
            <p:cNvPr id="57" name="Rectangle 58"/>
            <p:cNvSpPr>
              <a:spLocks noChangeArrowheads="1"/>
            </p:cNvSpPr>
            <p:nvPr/>
          </p:nvSpPr>
          <p:spPr bwMode="auto">
            <a:xfrm>
              <a:off x="772592" y="5148525"/>
              <a:ext cx="2000250" cy="1222244"/>
            </a:xfrm>
            <a:prstGeom prst="rect">
              <a:avLst/>
            </a:prstGeom>
            <a:ln>
              <a:headEnd/>
              <a:tailEnd/>
            </a:ln>
          </p:spPr>
          <p:style>
            <a:lnRef idx="1">
              <a:schemeClr val="accent2"/>
            </a:lnRef>
            <a:fillRef idx="2">
              <a:schemeClr val="accent2"/>
            </a:fillRef>
            <a:effectRef idx="1">
              <a:schemeClr val="accent2"/>
            </a:effectRef>
            <a:fontRef idx="minor">
              <a:schemeClr val="dk1"/>
            </a:fontRef>
          </p:style>
          <p:txBody>
            <a:bodyPr lIns="69056" tIns="34529" rIns="69056" bIns="34529" anchor="ctr"/>
            <a:lstStyle/>
            <a:p>
              <a:pPr algn="ctr" eaLnBrk="0" hangingPunct="0">
                <a:lnSpc>
                  <a:spcPct val="100000"/>
                </a:lnSpc>
              </a:pPr>
              <a:r>
                <a:rPr lang="en-US" sz="1400" dirty="0">
                  <a:solidFill>
                    <a:schemeClr val="tx1"/>
                  </a:solidFill>
                </a:rPr>
                <a:t>Order is not important within a group</a:t>
              </a:r>
            </a:p>
          </p:txBody>
        </p:sp>
        <p:cxnSp>
          <p:nvCxnSpPr>
            <p:cNvPr id="58" name="Straight Arrow Connector 57"/>
            <p:cNvCxnSpPr>
              <a:stCxn id="57" idx="3"/>
            </p:cNvCxnSpPr>
            <p:nvPr/>
          </p:nvCxnSpPr>
          <p:spPr bwMode="auto">
            <a:xfrm flipV="1">
              <a:off x="2772842" y="5378128"/>
              <a:ext cx="2147232" cy="381520"/>
            </a:xfrm>
            <a:prstGeom prst="straightConnector1">
              <a:avLst/>
            </a:prstGeom>
            <a:ln>
              <a:solidFill>
                <a:srgbClr val="FF0000">
                  <a:alpha val="50000"/>
                </a:srgbClr>
              </a:solidFill>
              <a:headEnd type="none" w="med" len="med"/>
              <a:tailEnd type="arrow"/>
            </a:ln>
          </p:spPr>
          <p:style>
            <a:lnRef idx="3">
              <a:schemeClr val="accent2"/>
            </a:lnRef>
            <a:fillRef idx="0">
              <a:schemeClr val="accent2"/>
            </a:fillRef>
            <a:effectRef idx="2">
              <a:schemeClr val="accent2"/>
            </a:effectRef>
            <a:fontRef idx="minor">
              <a:schemeClr val="tx1"/>
            </a:fontRef>
          </p:style>
        </p:cxnSp>
      </p:grpSp>
      <p:sp>
        <p:nvSpPr>
          <p:cNvPr id="14" name="TextBox 13">
            <a:extLst>
              <a:ext uri="{FF2B5EF4-FFF2-40B4-BE49-F238E27FC236}">
                <a16:creationId xmlns:a16="http://schemas.microsoft.com/office/drawing/2014/main" id="{13F16DA4-249B-0641-AD42-091098F070E3}"/>
              </a:ext>
            </a:extLst>
          </p:cNvPr>
          <p:cNvSpPr txBox="1"/>
          <p:nvPr/>
        </p:nvSpPr>
        <p:spPr>
          <a:xfrm>
            <a:off x="7727063" y="1362834"/>
            <a:ext cx="1063499" cy="416213"/>
          </a:xfrm>
          <a:prstGeom prst="rect">
            <a:avLst/>
          </a:prstGeom>
          <a:noFill/>
        </p:spPr>
        <p:txBody>
          <a:bodyPr wrap="square" lIns="61414" tIns="30707" rIns="61414" bIns="30707" rtlCol="0">
            <a:spAutoFit/>
          </a:bodyPr>
          <a:lstStyle/>
          <a:p>
            <a:r>
              <a:rPr lang="en-AU" sz="1151" dirty="0">
                <a:solidFill>
                  <a:srgbClr val="44484F"/>
                </a:solidFill>
                <a:latin typeface="Arial"/>
                <a:cs typeface="Arial"/>
              </a:rPr>
              <a:t>2 Dimensions of Cube</a:t>
            </a:r>
          </a:p>
        </p:txBody>
      </p:sp>
      <p:sp>
        <p:nvSpPr>
          <p:cNvPr id="16" name="Freeform 48">
            <a:extLst>
              <a:ext uri="{FF2B5EF4-FFF2-40B4-BE49-F238E27FC236}">
                <a16:creationId xmlns:a16="http://schemas.microsoft.com/office/drawing/2014/main" id="{4F128081-FA09-4A4A-8249-DFD4CAA24EF6}"/>
              </a:ext>
            </a:extLst>
          </p:cNvPr>
          <p:cNvSpPr>
            <a:spLocks/>
          </p:cNvSpPr>
          <p:nvPr/>
        </p:nvSpPr>
        <p:spPr bwMode="auto">
          <a:xfrm>
            <a:off x="7533308" y="1362834"/>
            <a:ext cx="193755" cy="363701"/>
          </a:xfrm>
          <a:custGeom>
            <a:avLst/>
            <a:gdLst>
              <a:gd name="T0" fmla="*/ 131 w 132"/>
              <a:gd name="T1" fmla="*/ 0 h 722"/>
              <a:gd name="T2" fmla="*/ 106 w 132"/>
              <a:gd name="T3" fmla="*/ 4 h 722"/>
              <a:gd name="T4" fmla="*/ 85 w 132"/>
              <a:gd name="T5" fmla="*/ 20 h 722"/>
              <a:gd name="T6" fmla="*/ 71 w 132"/>
              <a:gd name="T7" fmla="*/ 37 h 722"/>
              <a:gd name="T8" fmla="*/ 64 w 132"/>
              <a:gd name="T9" fmla="*/ 61 h 722"/>
              <a:gd name="T10" fmla="*/ 64 w 132"/>
              <a:gd name="T11" fmla="*/ 301 h 722"/>
              <a:gd name="T12" fmla="*/ 60 w 132"/>
              <a:gd name="T13" fmla="*/ 326 h 722"/>
              <a:gd name="T14" fmla="*/ 46 w 132"/>
              <a:gd name="T15" fmla="*/ 342 h 722"/>
              <a:gd name="T16" fmla="*/ 25 w 132"/>
              <a:gd name="T17" fmla="*/ 354 h 722"/>
              <a:gd name="T18" fmla="*/ 0 w 132"/>
              <a:gd name="T19" fmla="*/ 358 h 722"/>
              <a:gd name="T20" fmla="*/ 25 w 132"/>
              <a:gd name="T21" fmla="*/ 363 h 722"/>
              <a:gd name="T22" fmla="*/ 46 w 132"/>
              <a:gd name="T23" fmla="*/ 379 h 722"/>
              <a:gd name="T24" fmla="*/ 60 w 132"/>
              <a:gd name="T25" fmla="*/ 395 h 722"/>
              <a:gd name="T26" fmla="*/ 64 w 132"/>
              <a:gd name="T27" fmla="*/ 420 h 722"/>
              <a:gd name="T28" fmla="*/ 64 w 132"/>
              <a:gd name="T29" fmla="*/ 660 h 722"/>
              <a:gd name="T30" fmla="*/ 71 w 132"/>
              <a:gd name="T31" fmla="*/ 684 h 722"/>
              <a:gd name="T32" fmla="*/ 85 w 132"/>
              <a:gd name="T33" fmla="*/ 705 h 722"/>
              <a:gd name="T34" fmla="*/ 106 w 132"/>
              <a:gd name="T35" fmla="*/ 717 h 722"/>
              <a:gd name="T36" fmla="*/ 131 w 132"/>
              <a:gd name="T37" fmla="*/ 721 h 72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32"/>
              <a:gd name="T58" fmla="*/ 0 h 722"/>
              <a:gd name="T59" fmla="*/ 132 w 132"/>
              <a:gd name="T60" fmla="*/ 722 h 72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32" h="722">
                <a:moveTo>
                  <a:pt x="131" y="0"/>
                </a:moveTo>
                <a:lnTo>
                  <a:pt x="106" y="4"/>
                </a:lnTo>
                <a:lnTo>
                  <a:pt x="85" y="20"/>
                </a:lnTo>
                <a:lnTo>
                  <a:pt x="71" y="37"/>
                </a:lnTo>
                <a:lnTo>
                  <a:pt x="64" y="61"/>
                </a:lnTo>
                <a:lnTo>
                  <a:pt x="64" y="301"/>
                </a:lnTo>
                <a:lnTo>
                  <a:pt x="60" y="326"/>
                </a:lnTo>
                <a:lnTo>
                  <a:pt x="46" y="342"/>
                </a:lnTo>
                <a:lnTo>
                  <a:pt x="25" y="354"/>
                </a:lnTo>
                <a:lnTo>
                  <a:pt x="0" y="358"/>
                </a:lnTo>
                <a:lnTo>
                  <a:pt x="25" y="363"/>
                </a:lnTo>
                <a:lnTo>
                  <a:pt x="46" y="379"/>
                </a:lnTo>
                <a:lnTo>
                  <a:pt x="60" y="395"/>
                </a:lnTo>
                <a:lnTo>
                  <a:pt x="64" y="420"/>
                </a:lnTo>
                <a:lnTo>
                  <a:pt x="64" y="660"/>
                </a:lnTo>
                <a:lnTo>
                  <a:pt x="71" y="684"/>
                </a:lnTo>
                <a:lnTo>
                  <a:pt x="85" y="705"/>
                </a:lnTo>
                <a:lnTo>
                  <a:pt x="106" y="717"/>
                </a:lnTo>
                <a:lnTo>
                  <a:pt x="131" y="721"/>
                </a:lnTo>
              </a:path>
            </a:pathLst>
          </a:custGeom>
          <a:noFill/>
          <a:ln w="12700" cap="rnd">
            <a:solidFill>
              <a:schemeClr val="tx1"/>
            </a:solidFill>
            <a:round/>
            <a:headEnd type="none" w="sm" len="sm"/>
            <a:tailEnd type="none" w="sm" len="sm"/>
          </a:ln>
        </p:spPr>
        <p:txBody>
          <a:bodyPr lIns="71828" tIns="35915" rIns="71828" bIns="35915"/>
          <a:lstStyle/>
          <a:p>
            <a:endParaRPr lang="en-US" sz="1151"/>
          </a:p>
        </p:txBody>
      </p:sp>
    </p:spTree>
    <p:extLst>
      <p:ext uri="{BB962C8B-B14F-4D97-AF65-F5344CB8AC3E}">
        <p14:creationId xmlns:p14="http://schemas.microsoft.com/office/powerpoint/2010/main" val="2894707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additive="base">
                                        <p:cTn id="13" dur="500" fill="hold"/>
                                        <p:tgtEl>
                                          <p:spTgt spid="53"/>
                                        </p:tgtEl>
                                        <p:attrNameLst>
                                          <p:attrName>ppt_x</p:attrName>
                                        </p:attrNameLst>
                                      </p:cBhvr>
                                      <p:tavLst>
                                        <p:tav tm="0">
                                          <p:val>
                                            <p:strVal val="#ppt_x"/>
                                          </p:val>
                                        </p:tav>
                                        <p:tav tm="100000">
                                          <p:val>
                                            <p:strVal val="#ppt_x"/>
                                          </p:val>
                                        </p:tav>
                                      </p:tavLst>
                                    </p:anim>
                                    <p:anim calcmode="lin" valueType="num">
                                      <p:cBhvr additive="base">
                                        <p:cTn id="14"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6"/>
                                        </p:tgtEl>
                                        <p:attrNameLst>
                                          <p:attrName>style.visibility</p:attrName>
                                        </p:attrNameLst>
                                      </p:cBhvr>
                                      <p:to>
                                        <p:strVal val="visible"/>
                                      </p:to>
                                    </p:set>
                                    <p:anim calcmode="lin" valueType="num">
                                      <p:cBhvr additive="base">
                                        <p:cTn id="19" dur="500" fill="hold"/>
                                        <p:tgtEl>
                                          <p:spTgt spid="56"/>
                                        </p:tgtEl>
                                        <p:attrNameLst>
                                          <p:attrName>ppt_x</p:attrName>
                                        </p:attrNameLst>
                                      </p:cBhvr>
                                      <p:tavLst>
                                        <p:tav tm="0">
                                          <p:val>
                                            <p:strVal val="#ppt_x"/>
                                          </p:val>
                                        </p:tav>
                                        <p:tav tm="100000">
                                          <p:val>
                                            <p:strVal val="#ppt_x"/>
                                          </p:val>
                                        </p:tav>
                                      </p:tavLst>
                                    </p:anim>
                                    <p:anim calcmode="lin" valueType="num">
                                      <p:cBhvr additive="base">
                                        <p:cTn id="20"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Decomposition Heuristics</a:t>
            </a:r>
            <a:endParaRPr lang="en-AU" dirty="0"/>
          </a:p>
        </p:txBody>
      </p:sp>
      <p:graphicFrame>
        <p:nvGraphicFramePr>
          <p:cNvPr id="7" name="Table 6"/>
          <p:cNvGraphicFramePr>
            <a:graphicFrameLocks noGrp="1"/>
          </p:cNvGraphicFramePr>
          <p:nvPr>
            <p:extLst>
              <p:ext uri="{D42A27DB-BD31-4B8C-83A1-F6EECF244321}">
                <p14:modId xmlns:p14="http://schemas.microsoft.com/office/powerpoint/2010/main" val="2101572542"/>
              </p:ext>
            </p:extLst>
          </p:nvPr>
        </p:nvGraphicFramePr>
        <p:xfrm>
          <a:off x="432898" y="611393"/>
          <a:ext cx="8371467" cy="4121408"/>
        </p:xfrm>
        <a:graphic>
          <a:graphicData uri="http://schemas.openxmlformats.org/drawingml/2006/table">
            <a:tbl>
              <a:tblPr firstRow="1" bandRow="1">
                <a:tableStyleId>{5C22544A-7EE6-4342-B048-85BDC9FD1C3A}</a:tableStyleId>
              </a:tblPr>
              <a:tblGrid>
                <a:gridCol w="1339470">
                  <a:extLst>
                    <a:ext uri="{9D8B030D-6E8A-4147-A177-3AD203B41FA5}">
                      <a16:colId xmlns:a16="http://schemas.microsoft.com/office/drawing/2014/main" val="20000"/>
                    </a:ext>
                  </a:extLst>
                </a:gridCol>
                <a:gridCol w="7031997">
                  <a:extLst>
                    <a:ext uri="{9D8B030D-6E8A-4147-A177-3AD203B41FA5}">
                      <a16:colId xmlns:a16="http://schemas.microsoft.com/office/drawing/2014/main" val="20001"/>
                    </a:ext>
                  </a:extLst>
                </a:gridCol>
              </a:tblGrid>
              <a:tr h="246724">
                <a:tc>
                  <a:txBody>
                    <a:bodyPr/>
                    <a:lstStyle/>
                    <a:p>
                      <a:r>
                        <a:rPr lang="en-US" sz="1100" dirty="0"/>
                        <a:t>Heuristic</a:t>
                      </a:r>
                    </a:p>
                  </a:txBody>
                  <a:tcPr marL="74295" marR="74295"/>
                </a:tc>
                <a:tc>
                  <a:txBody>
                    <a:bodyPr/>
                    <a:lstStyle/>
                    <a:p>
                      <a:r>
                        <a:rPr lang="en-US" sz="1100" dirty="0"/>
                        <a:t>Description</a:t>
                      </a:r>
                    </a:p>
                  </a:txBody>
                  <a:tcPr marL="74295" marR="74295"/>
                </a:tc>
                <a:extLst>
                  <a:ext uri="{0D108BD9-81ED-4DB2-BD59-A6C34878D82A}">
                    <a16:rowId xmlns:a16="http://schemas.microsoft.com/office/drawing/2014/main" val="10000"/>
                  </a:ext>
                </a:extLst>
              </a:tr>
              <a:tr h="406369">
                <a:tc>
                  <a:txBody>
                    <a:bodyPr/>
                    <a:lstStyle/>
                    <a:p>
                      <a:pPr marL="3175" lvl="1" indent="-3175" defTabSz="932501">
                        <a:lnSpc>
                          <a:spcPct val="75000"/>
                        </a:lnSpc>
                      </a:pPr>
                      <a:r>
                        <a:rPr lang="en-US" sz="1100" dirty="0"/>
                        <a:t>Bounded Context/Teams</a:t>
                      </a:r>
                    </a:p>
                  </a:txBody>
                  <a:tcPr marL="74295" marR="74295"/>
                </a:tc>
                <a:tc>
                  <a:txBody>
                    <a:bodyPr/>
                    <a:lstStyle/>
                    <a:p>
                      <a:r>
                        <a:rPr lang="en-US" sz="1100" dirty="0"/>
                        <a:t>Partition the domain into areas with</a:t>
                      </a:r>
                      <a:r>
                        <a:rPr lang="en-US" sz="1100" baseline="0" dirty="0"/>
                        <a:t> a common ubiquitous language. Understand relationship types. Structure teams within contexts to be independent and autonomous.</a:t>
                      </a:r>
                      <a:endParaRPr lang="en-US" sz="1100" dirty="0"/>
                    </a:p>
                  </a:txBody>
                  <a:tcPr marL="74295" marR="74295"/>
                </a:tc>
                <a:extLst>
                  <a:ext uri="{0D108BD9-81ED-4DB2-BD59-A6C34878D82A}">
                    <a16:rowId xmlns:a16="http://schemas.microsoft.com/office/drawing/2014/main" val="10001"/>
                  </a:ext>
                </a:extLst>
              </a:tr>
              <a:tr h="331687">
                <a:tc>
                  <a:txBody>
                    <a:bodyPr/>
                    <a:lstStyle/>
                    <a:p>
                      <a:pPr marL="3175" lvl="1" indent="-3175" defTabSz="932501">
                        <a:lnSpc>
                          <a:spcPct val="75000"/>
                        </a:lnSpc>
                      </a:pPr>
                      <a:r>
                        <a:rPr lang="en-US" sz="1100" dirty="0"/>
                        <a:t>Layering/Service Tiering</a:t>
                      </a:r>
                    </a:p>
                  </a:txBody>
                  <a:tcPr marL="74295" marR="74295"/>
                </a:tc>
                <a:tc>
                  <a:txBody>
                    <a:bodyPr/>
                    <a:lstStyle/>
                    <a:p>
                      <a:r>
                        <a:rPr lang="en-US" sz="1100" dirty="0"/>
                        <a:t>Ordering of concerns;</a:t>
                      </a:r>
                      <a:r>
                        <a:rPr lang="en-US" sz="1100" baseline="0" dirty="0"/>
                        <a:t> cohesive services within a layer, expose via interface – low coupling.</a:t>
                      </a:r>
                      <a:endParaRPr lang="en-US" sz="1100" dirty="0"/>
                    </a:p>
                  </a:txBody>
                  <a:tcPr marL="74295" marR="74295"/>
                </a:tc>
                <a:extLst>
                  <a:ext uri="{0D108BD9-81ED-4DB2-BD59-A6C34878D82A}">
                    <a16:rowId xmlns:a16="http://schemas.microsoft.com/office/drawing/2014/main" val="10002"/>
                  </a:ext>
                </a:extLst>
              </a:tr>
              <a:tr h="322701">
                <a:tc>
                  <a:txBody>
                    <a:bodyPr/>
                    <a:lstStyle/>
                    <a:p>
                      <a:pPr marL="3175" lvl="1" indent="4763" defTabSz="932501">
                        <a:lnSpc>
                          <a:spcPct val="75000"/>
                        </a:lnSpc>
                      </a:pPr>
                      <a:r>
                        <a:rPr lang="en-US" sz="1100" dirty="0"/>
                        <a:t>Distribution</a:t>
                      </a:r>
                    </a:p>
                  </a:txBody>
                  <a:tcPr marL="74295" marR="74295"/>
                </a:tc>
                <a:tc>
                  <a:txBody>
                    <a:bodyPr/>
                    <a:lstStyle/>
                    <a:p>
                      <a:r>
                        <a:rPr lang="en-US" sz="1100" dirty="0"/>
                        <a:t>Partitioning by </a:t>
                      </a:r>
                      <a:r>
                        <a:rPr lang="en-US" sz="1100" b="0" dirty="0"/>
                        <a:t>distribution</a:t>
                      </a:r>
                      <a:r>
                        <a:rPr lang="en-US" sz="1100" dirty="0"/>
                        <a:t> among computational resources,</a:t>
                      </a:r>
                      <a:r>
                        <a:rPr lang="en-US" sz="1100" baseline="0" dirty="0"/>
                        <a:t> provides scalability;</a:t>
                      </a:r>
                      <a:endParaRPr lang="en-US" sz="1100" dirty="0"/>
                    </a:p>
                  </a:txBody>
                  <a:tcPr marL="74295" marR="74295"/>
                </a:tc>
                <a:extLst>
                  <a:ext uri="{0D108BD9-81ED-4DB2-BD59-A6C34878D82A}">
                    <a16:rowId xmlns:a16="http://schemas.microsoft.com/office/drawing/2014/main" val="10003"/>
                  </a:ext>
                </a:extLst>
              </a:tr>
              <a:tr h="259011">
                <a:tc>
                  <a:txBody>
                    <a:bodyPr/>
                    <a:lstStyle/>
                    <a:p>
                      <a:pPr marL="3175" lvl="1" indent="4763" defTabSz="932501">
                        <a:lnSpc>
                          <a:spcPct val="75000"/>
                        </a:lnSpc>
                        <a:tabLst/>
                      </a:pPr>
                      <a:r>
                        <a:rPr lang="en-US" sz="1100" dirty="0"/>
                        <a:t>Exposure</a:t>
                      </a:r>
                    </a:p>
                  </a:txBody>
                  <a:tcPr marL="74295" marR="74295"/>
                </a:tc>
                <a:tc>
                  <a:txBody>
                    <a:bodyPr/>
                    <a:lstStyle/>
                    <a:p>
                      <a:pPr marL="420051" indent="-420051" defTabSz="1221965" eaLnBrk="1" hangingPunct="1">
                        <a:lnSpc>
                          <a:spcPct val="75000"/>
                        </a:lnSpc>
                      </a:pPr>
                      <a:r>
                        <a:rPr lang="en-US" sz="1100" dirty="0"/>
                        <a:t>Decide what to expose to other components, via interfaces. Separate implementation.</a:t>
                      </a:r>
                    </a:p>
                  </a:txBody>
                  <a:tcPr marL="74295" marR="74295"/>
                </a:tc>
                <a:extLst>
                  <a:ext uri="{0D108BD9-81ED-4DB2-BD59-A6C34878D82A}">
                    <a16:rowId xmlns:a16="http://schemas.microsoft.com/office/drawing/2014/main" val="10004"/>
                  </a:ext>
                </a:extLst>
              </a:tr>
              <a:tr h="322701">
                <a:tc>
                  <a:txBody>
                    <a:bodyPr/>
                    <a:lstStyle/>
                    <a:p>
                      <a:pPr marL="3175" lvl="1" indent="4763" defTabSz="932501">
                        <a:lnSpc>
                          <a:spcPct val="75000"/>
                        </a:lnSpc>
                      </a:pPr>
                      <a:r>
                        <a:rPr lang="en-US" sz="1100" kern="1200" dirty="0">
                          <a:solidFill>
                            <a:schemeClr val="dk1"/>
                          </a:solidFill>
                          <a:latin typeface="+mn-lt"/>
                          <a:ea typeface="+mn-ea"/>
                          <a:cs typeface="+mn-cs"/>
                        </a:rPr>
                        <a:t>Functionality</a:t>
                      </a:r>
                    </a:p>
                  </a:txBody>
                  <a:tcPr marL="74295" marR="74295"/>
                </a:tc>
                <a:tc>
                  <a:txBody>
                    <a:bodyPr/>
                    <a:lstStyle/>
                    <a:p>
                      <a:r>
                        <a:rPr lang="en-US" sz="1100" dirty="0"/>
                        <a:t>Decompose into Functional units ,e.g. service groupings within the problem space. </a:t>
                      </a:r>
                    </a:p>
                  </a:txBody>
                  <a:tcPr marL="74295" marR="74295"/>
                </a:tc>
                <a:extLst>
                  <a:ext uri="{0D108BD9-81ED-4DB2-BD59-A6C34878D82A}">
                    <a16:rowId xmlns:a16="http://schemas.microsoft.com/office/drawing/2014/main" val="10005"/>
                  </a:ext>
                </a:extLst>
              </a:tr>
              <a:tr h="322701">
                <a:tc>
                  <a:txBody>
                    <a:bodyPr/>
                    <a:lstStyle/>
                    <a:p>
                      <a:pPr marL="3175" lvl="1" indent="4763" defTabSz="932501">
                        <a:lnSpc>
                          <a:spcPct val="75000"/>
                        </a:lnSpc>
                      </a:pPr>
                      <a:r>
                        <a:rPr lang="en-US" sz="1100" dirty="0"/>
                        <a:t>Generality</a:t>
                      </a:r>
                    </a:p>
                  </a:txBody>
                  <a:tcPr marL="74295" marR="74295"/>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dirty="0"/>
                        <a:t>How general or specific to make something to make it reusable across projects</a:t>
                      </a:r>
                      <a:r>
                        <a:rPr lang="en-US" sz="1100" baseline="0" dirty="0"/>
                        <a:t> or products.</a:t>
                      </a:r>
                      <a:endParaRPr lang="en-US" sz="1100" dirty="0"/>
                    </a:p>
                  </a:txBody>
                  <a:tcPr marL="74295" marR="74295"/>
                </a:tc>
                <a:extLst>
                  <a:ext uri="{0D108BD9-81ED-4DB2-BD59-A6C34878D82A}">
                    <a16:rowId xmlns:a16="http://schemas.microsoft.com/office/drawing/2014/main" val="10006"/>
                  </a:ext>
                </a:extLst>
              </a:tr>
              <a:tr h="246724">
                <a:tc>
                  <a:txBody>
                    <a:bodyPr/>
                    <a:lstStyle/>
                    <a:p>
                      <a:pPr marL="3175" lvl="1" indent="4763" defTabSz="932501">
                        <a:lnSpc>
                          <a:spcPct val="75000"/>
                        </a:lnSpc>
                      </a:pPr>
                      <a:r>
                        <a:rPr lang="en-US" sz="1100" dirty="0"/>
                        <a:t>Aspectual</a:t>
                      </a:r>
                    </a:p>
                  </a:txBody>
                  <a:tcPr marL="74295" marR="74295"/>
                </a:tc>
                <a:tc>
                  <a:txBody>
                    <a:bodyPr/>
                    <a:lstStyle/>
                    <a:p>
                      <a:r>
                        <a:rPr lang="en-US" sz="1100" dirty="0"/>
                        <a:t>Cross-cutting concerns,</a:t>
                      </a:r>
                      <a:r>
                        <a:rPr lang="en-US" sz="1100" baseline="0" dirty="0"/>
                        <a:t> implemented as aspects, e.g. logging, security.</a:t>
                      </a:r>
                      <a:endParaRPr lang="en-US" sz="1100" dirty="0"/>
                    </a:p>
                  </a:txBody>
                  <a:tcPr marL="74295" marR="74295"/>
                </a:tc>
                <a:extLst>
                  <a:ext uri="{0D108BD9-81ED-4DB2-BD59-A6C34878D82A}">
                    <a16:rowId xmlns:a16="http://schemas.microsoft.com/office/drawing/2014/main" val="10007"/>
                  </a:ext>
                </a:extLst>
              </a:tr>
              <a:tr h="259011">
                <a:tc>
                  <a:txBody>
                    <a:bodyPr/>
                    <a:lstStyle/>
                    <a:p>
                      <a:pPr marL="3175" lvl="1" indent="4763" defTabSz="932501">
                        <a:lnSpc>
                          <a:spcPct val="75000"/>
                        </a:lnSpc>
                      </a:pPr>
                      <a:r>
                        <a:rPr lang="en-US" sz="1100" dirty="0"/>
                        <a:t>Coupling &amp; Cohesion</a:t>
                      </a:r>
                    </a:p>
                  </a:txBody>
                  <a:tcPr marL="74295" marR="74295"/>
                </a:tc>
                <a:tc>
                  <a:txBody>
                    <a:bodyPr/>
                    <a:lstStyle/>
                    <a:p>
                      <a:r>
                        <a:rPr lang="en-US" sz="1100" dirty="0"/>
                        <a:t>Partition</a:t>
                      </a:r>
                      <a:r>
                        <a:rPr lang="en-US" sz="1100" baseline="0" dirty="0"/>
                        <a:t> by Reducing Coupling and Increasing Cohesion.</a:t>
                      </a:r>
                      <a:endParaRPr lang="en-US" sz="1100" dirty="0"/>
                    </a:p>
                  </a:txBody>
                  <a:tcPr marL="74295" marR="74295"/>
                </a:tc>
                <a:extLst>
                  <a:ext uri="{0D108BD9-81ED-4DB2-BD59-A6C34878D82A}">
                    <a16:rowId xmlns:a16="http://schemas.microsoft.com/office/drawing/2014/main" val="10008"/>
                  </a:ext>
                </a:extLst>
              </a:tr>
              <a:tr h="322701">
                <a:tc>
                  <a:txBody>
                    <a:bodyPr/>
                    <a:lstStyle/>
                    <a:p>
                      <a:pPr marL="3175" lvl="1" indent="4763" defTabSz="932501">
                        <a:lnSpc>
                          <a:spcPct val="75000"/>
                        </a:lnSpc>
                      </a:pPr>
                      <a:r>
                        <a:rPr lang="en-US" sz="1100" dirty="0"/>
                        <a:t>Volatility</a:t>
                      </a:r>
                    </a:p>
                  </a:txBody>
                  <a:tcPr marL="74295" marR="74295"/>
                </a:tc>
                <a:tc>
                  <a:txBody>
                    <a:bodyPr/>
                    <a:lstStyle/>
                    <a:p>
                      <a:r>
                        <a:rPr lang="en-US" sz="1100" dirty="0"/>
                        <a:t>Isolate things that are more, verses less likely to change, or things that simply change on different schedules.</a:t>
                      </a:r>
                    </a:p>
                  </a:txBody>
                  <a:tcPr marL="74295" marR="74295"/>
                </a:tc>
                <a:extLst>
                  <a:ext uri="{0D108BD9-81ED-4DB2-BD59-A6C34878D82A}">
                    <a16:rowId xmlns:a16="http://schemas.microsoft.com/office/drawing/2014/main" val="10009"/>
                  </a:ext>
                </a:extLst>
              </a:tr>
              <a:tr h="322701">
                <a:tc>
                  <a:txBody>
                    <a:bodyPr/>
                    <a:lstStyle/>
                    <a:p>
                      <a:pPr marL="3175" lvl="1" indent="4763" defTabSz="932501">
                        <a:lnSpc>
                          <a:spcPct val="75000"/>
                        </a:lnSpc>
                      </a:pPr>
                      <a:r>
                        <a:rPr lang="en-US" sz="1100" dirty="0"/>
                        <a:t>Configuration</a:t>
                      </a:r>
                    </a:p>
                  </a:txBody>
                  <a:tcPr marL="74295" marR="74295"/>
                </a:tc>
                <a:tc>
                  <a:txBody>
                    <a:bodyPr/>
                    <a:lstStyle/>
                    <a:p>
                      <a:pPr marL="0" indent="0" defTabSz="1221965" eaLnBrk="1" hangingPunct="1"/>
                      <a:r>
                        <a:rPr lang="en-US" sz="1100" dirty="0"/>
                        <a:t>Systems must support different configurations (for environments,</a:t>
                      </a:r>
                      <a:r>
                        <a:rPr lang="en-US" sz="1100" baseline="0" dirty="0"/>
                        <a:t> </a:t>
                      </a:r>
                      <a:r>
                        <a:rPr lang="en-US" sz="1100" dirty="0"/>
                        <a:t>pricing, usability, performance, security, etc.)</a:t>
                      </a:r>
                    </a:p>
                  </a:txBody>
                  <a:tcPr marL="74295" marR="74295"/>
                </a:tc>
                <a:extLst>
                  <a:ext uri="{0D108BD9-81ED-4DB2-BD59-A6C34878D82A}">
                    <a16:rowId xmlns:a16="http://schemas.microsoft.com/office/drawing/2014/main" val="10010"/>
                  </a:ext>
                </a:extLst>
              </a:tr>
              <a:tr h="348317">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100" dirty="0"/>
                        <a:t>Planning &amp; Tracking</a:t>
                      </a:r>
                    </a:p>
                  </a:txBody>
                  <a:tcPr marL="74295" marR="74295"/>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100" dirty="0"/>
                        <a:t>Break a big thing apart so that work can be defined in smaller time units against the smaller parts. </a:t>
                      </a:r>
                    </a:p>
                  </a:txBody>
                  <a:tcPr marL="74295" marR="74295"/>
                </a:tc>
                <a:extLst>
                  <a:ext uri="{0D108BD9-81ED-4DB2-BD59-A6C34878D82A}">
                    <a16:rowId xmlns:a16="http://schemas.microsoft.com/office/drawing/2014/main" val="10011"/>
                  </a:ext>
                </a:extLst>
              </a:tr>
              <a:tr h="348317">
                <a:tc>
                  <a:txBody>
                    <a:bodyPr/>
                    <a:lstStyle/>
                    <a:p>
                      <a:r>
                        <a:rPr lang="en-US" sz="1100" dirty="0"/>
                        <a:t>Work Assignment</a:t>
                      </a:r>
                    </a:p>
                  </a:txBody>
                  <a:tcPr marL="74295" marR="74295"/>
                </a:tc>
                <a:tc>
                  <a:txBody>
                    <a:bodyPr/>
                    <a:lstStyle/>
                    <a:p>
                      <a:pPr marL="0" indent="0" defTabSz="1221965" eaLnBrk="1" hangingPunct="1">
                        <a:buNone/>
                        <a:tabLst>
                          <a:tab pos="536575" algn="l"/>
                        </a:tabLst>
                      </a:pPr>
                      <a:r>
                        <a:rPr lang="en-US" sz="1100" b="0" dirty="0"/>
                        <a:t>Partition by </a:t>
                      </a:r>
                      <a:r>
                        <a:rPr lang="en-US" sz="1100" dirty="0"/>
                        <a:t>physically-distributed teams,</a:t>
                      </a:r>
                      <a:r>
                        <a:rPr lang="en-US" sz="1100" baseline="0" dirty="0"/>
                        <a:t> matching s</a:t>
                      </a:r>
                      <a:r>
                        <a:rPr lang="en-US" sz="1100" dirty="0"/>
                        <a:t>kill-sets,</a:t>
                      </a:r>
                      <a:r>
                        <a:rPr lang="en-US" sz="1100" baseline="0" dirty="0"/>
                        <a:t> s</a:t>
                      </a:r>
                      <a:r>
                        <a:rPr lang="en-US" sz="1100" dirty="0"/>
                        <a:t>ecurity areas (clearance),</a:t>
                      </a:r>
                      <a:r>
                        <a:rPr lang="en-US" sz="1100" baseline="0" dirty="0"/>
                        <a:t> and contractual concerns.</a:t>
                      </a:r>
                      <a:endParaRPr lang="en-US" sz="1100" dirty="0"/>
                    </a:p>
                  </a:txBody>
                  <a:tcPr marL="74295" marR="74295"/>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9074975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 ‘Service’</a:t>
            </a:r>
          </a:p>
        </p:txBody>
      </p:sp>
      <p:sp>
        <p:nvSpPr>
          <p:cNvPr id="3" name="Text Placeholder 5"/>
          <p:cNvSpPr txBox="1">
            <a:spLocks/>
          </p:cNvSpPr>
          <p:nvPr/>
        </p:nvSpPr>
        <p:spPr>
          <a:xfrm>
            <a:off x="503297" y="836881"/>
            <a:ext cx="8326938" cy="3666192"/>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500" dirty="0"/>
              <a:t>A </a:t>
            </a:r>
            <a:r>
              <a:rPr lang="en-US" sz="1500" dirty="0" err="1"/>
              <a:t>microservice</a:t>
            </a:r>
            <a:r>
              <a:rPr lang="en-US" sz="1500" dirty="0"/>
              <a:t> architecture is:</a:t>
            </a:r>
          </a:p>
          <a:p>
            <a:pPr marL="0" indent="0">
              <a:buNone/>
            </a:pPr>
            <a:r>
              <a:rPr lang="en-US" sz="1500" dirty="0"/>
              <a:t> “a </a:t>
            </a:r>
            <a:r>
              <a:rPr lang="en-US" sz="1500" i="1" dirty="0"/>
              <a:t>service-oriented architecture composed of loosely coupled elements that have bounded contexts</a:t>
            </a:r>
            <a:r>
              <a:rPr lang="en-US" sz="1500" dirty="0"/>
              <a:t>.”</a:t>
            </a:r>
          </a:p>
          <a:p>
            <a:pPr marL="0" indent="0">
              <a:buNone/>
            </a:pPr>
            <a:r>
              <a:rPr lang="sk-SK" sz="1500" dirty="0"/>
              <a:t>						Adrian Cockcroft</a:t>
            </a:r>
            <a:r>
              <a:rPr lang="en-US" sz="1500" dirty="0"/>
              <a:t> (</a:t>
            </a:r>
            <a:r>
              <a:rPr lang="sk-SK" sz="1500" dirty="0"/>
              <a:t>Director of Web Engineering Netflix) </a:t>
            </a:r>
          </a:p>
          <a:p>
            <a:pPr marL="0" indent="0">
              <a:buNone/>
            </a:pPr>
            <a:endParaRPr lang="en-US" sz="1500" dirty="0"/>
          </a:p>
          <a:p>
            <a:pPr marL="0" indent="0">
              <a:buNone/>
            </a:pPr>
            <a:endParaRPr lang="en-AU" sz="1500" dirty="0">
              <a:solidFill>
                <a:srgbClr val="000000"/>
              </a:solidFill>
            </a:endParaRPr>
          </a:p>
          <a:p>
            <a:pPr marL="0" indent="0">
              <a:buNone/>
            </a:pPr>
            <a:r>
              <a:rPr lang="en-AU" sz="1500" i="1" dirty="0">
                <a:solidFill>
                  <a:srgbClr val="000000"/>
                </a:solidFill>
              </a:rPr>
              <a:t>"The </a:t>
            </a:r>
            <a:r>
              <a:rPr lang="en-AU" sz="1500" i="1" dirty="0" err="1">
                <a:solidFill>
                  <a:srgbClr val="000000"/>
                </a:solidFill>
              </a:rPr>
              <a:t>microservice</a:t>
            </a:r>
            <a:r>
              <a:rPr lang="en-AU" sz="1500" i="1" dirty="0">
                <a:solidFill>
                  <a:srgbClr val="000000"/>
                </a:solidFill>
              </a:rPr>
              <a:t> architectural style is an approach to developing a single application as a suite of small services, each running in its own process and communicating with lightweight mechanisms, often an HTTP resource API. These services are built around business capabilities and independently deployable by fully automated deployment machinery.”</a:t>
            </a:r>
          </a:p>
          <a:p>
            <a:pPr marL="0" indent="0">
              <a:buNone/>
            </a:pPr>
            <a:r>
              <a:rPr lang="en-AU" sz="1500" dirty="0">
                <a:solidFill>
                  <a:srgbClr val="000000"/>
                </a:solidFill>
              </a:rPr>
              <a:t>										Martin Fowler in March 2014</a:t>
            </a:r>
          </a:p>
          <a:p>
            <a:pPr marL="0" indent="0">
              <a:buNone/>
            </a:pPr>
            <a:endParaRPr lang="en-AU" sz="1500" dirty="0">
              <a:solidFill>
                <a:srgbClr val="000000"/>
              </a:solidFill>
            </a:endParaRPr>
          </a:p>
          <a:p>
            <a:pPr marL="0" indent="0">
              <a:buNone/>
            </a:pPr>
            <a:endParaRPr lang="en-AU" sz="1500" dirty="0">
              <a:solidFill>
                <a:srgbClr val="000000"/>
              </a:solidFill>
            </a:endParaRPr>
          </a:p>
          <a:p>
            <a:pPr marL="0" indent="0">
              <a:buNone/>
            </a:pPr>
            <a:endParaRPr lang="en-AU" sz="1425" i="1" dirty="0">
              <a:solidFill>
                <a:srgbClr val="000000"/>
              </a:solidFill>
            </a:endParaRPr>
          </a:p>
          <a:p>
            <a:pPr marL="0" indent="0">
              <a:buNone/>
            </a:pPr>
            <a:r>
              <a:rPr lang="en-AU" sz="1425" dirty="0">
                <a:solidFill>
                  <a:srgbClr val="000000"/>
                </a:solidFill>
              </a:rPr>
              <a:t>						</a:t>
            </a:r>
            <a:endParaRPr lang="en-AU" sz="1425" dirty="0"/>
          </a:p>
        </p:txBody>
      </p:sp>
    </p:spTree>
    <p:extLst>
      <p:ext uri="{BB962C8B-B14F-4D97-AF65-F5344CB8AC3E}">
        <p14:creationId xmlns:p14="http://schemas.microsoft.com/office/powerpoint/2010/main" val="244883436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812E-72DD-A94E-AE58-107875EC243A}"/>
              </a:ext>
            </a:extLst>
          </p:cNvPr>
          <p:cNvSpPr>
            <a:spLocks noGrp="1"/>
          </p:cNvSpPr>
          <p:nvPr>
            <p:ph type="title"/>
          </p:nvPr>
        </p:nvSpPr>
        <p:spPr/>
        <p:txBody>
          <a:bodyPr/>
          <a:lstStyle/>
          <a:p>
            <a:r>
              <a:rPr lang="en-US" dirty="0"/>
              <a:t>Microservice Method</a:t>
            </a:r>
          </a:p>
        </p:txBody>
      </p:sp>
      <p:sp>
        <p:nvSpPr>
          <p:cNvPr id="3" name="Text Placeholder 2">
            <a:extLst>
              <a:ext uri="{FF2B5EF4-FFF2-40B4-BE49-F238E27FC236}">
                <a16:creationId xmlns:a16="http://schemas.microsoft.com/office/drawing/2014/main" id="{4C181778-01E2-3C46-8A94-A2DB3ADCB477}"/>
              </a:ext>
            </a:extLst>
          </p:cNvPr>
          <p:cNvSpPr>
            <a:spLocks noGrp="1"/>
          </p:cNvSpPr>
          <p:nvPr>
            <p:ph type="body" sz="quarter" idx="14"/>
          </p:nvPr>
        </p:nvSpPr>
        <p:spPr/>
        <p:txBody>
          <a:bodyPr/>
          <a:lstStyle/>
          <a:p>
            <a:pPr marL="342900" indent="-342900">
              <a:buFont typeface="+mj-lt"/>
              <a:buAutoNum type="arabicPeriod"/>
            </a:pPr>
            <a:r>
              <a:rPr lang="en-AU" sz="1800" dirty="0"/>
              <a:t>Start by analysing the business domain to understand the application's functional requirements. The output of this step is an informal description of the domain, which can be refined into a more formal set of domain models.</a:t>
            </a:r>
          </a:p>
          <a:p>
            <a:pPr marL="600075" lvl="1" indent="-342900">
              <a:buFont typeface="+mj-lt"/>
              <a:buAutoNum type="arabicPeriod"/>
            </a:pPr>
            <a:r>
              <a:rPr lang="en-AU" sz="1800" dirty="0"/>
              <a:t>Ensure the NFRs, and constraints are also understood. Each microservice may have different NFRs.</a:t>
            </a:r>
          </a:p>
          <a:p>
            <a:pPr marL="342900" indent="-342900">
              <a:buFont typeface="+mj-lt"/>
              <a:buAutoNum type="arabicPeriod"/>
            </a:pPr>
            <a:r>
              <a:rPr lang="en-AU" sz="1800" dirty="0"/>
              <a:t>Next, define the </a:t>
            </a:r>
            <a:r>
              <a:rPr lang="en-AU" sz="1800" i="1" dirty="0"/>
              <a:t>bounded contexts</a:t>
            </a:r>
            <a:r>
              <a:rPr lang="en-AU" sz="1800" dirty="0"/>
              <a:t> of the domain. Each bounded context contains a domain model that represents a particular subdomain of the larger application.</a:t>
            </a:r>
          </a:p>
          <a:p>
            <a:pPr marL="342900" indent="-342900">
              <a:buFont typeface="+mj-lt"/>
              <a:buAutoNum type="arabicPeriod"/>
            </a:pPr>
            <a:r>
              <a:rPr lang="en-AU" sz="1800" dirty="0"/>
              <a:t>Within a bounded context, apply tactical DDD patterns to define entities, aggregates, and domain services.</a:t>
            </a:r>
          </a:p>
          <a:p>
            <a:pPr marL="342900" indent="-342900">
              <a:buFont typeface="+mj-lt"/>
              <a:buAutoNum type="arabicPeriod"/>
            </a:pPr>
            <a:r>
              <a:rPr lang="en-AU" sz="1800" dirty="0"/>
              <a:t>Use the results from the previous step to identify the microservices in your application.</a:t>
            </a:r>
          </a:p>
          <a:p>
            <a:endParaRPr lang="en-US" dirty="0"/>
          </a:p>
        </p:txBody>
      </p:sp>
    </p:spTree>
    <p:extLst>
      <p:ext uri="{BB962C8B-B14F-4D97-AF65-F5344CB8AC3E}">
        <p14:creationId xmlns:p14="http://schemas.microsoft.com/office/powerpoint/2010/main" val="95369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ChangeArrowheads="1"/>
          </p:cNvSpPr>
          <p:nvPr>
            <p:ph type="title"/>
          </p:nvPr>
        </p:nvSpPr>
        <p:spPr>
          <a:xfrm>
            <a:off x="358776" y="162135"/>
            <a:ext cx="7360072" cy="309578"/>
          </a:xfrm>
          <a:noFill/>
        </p:spPr>
        <p:txBody>
          <a:bodyPr lIns="29848" tIns="29848" rIns="29848" bIns="29848" anchor="ctr"/>
          <a:lstStyle/>
          <a:p>
            <a:pPr defTabSz="734693"/>
            <a:r>
              <a:rPr lang="en-US" dirty="0"/>
              <a:t>Structure and </a:t>
            </a:r>
            <a:r>
              <a:rPr lang="en-US" dirty="0" err="1"/>
              <a:t>Organisation</a:t>
            </a:r>
            <a:endParaRPr lang="en-US" dirty="0"/>
          </a:p>
        </p:txBody>
      </p:sp>
      <p:sp>
        <p:nvSpPr>
          <p:cNvPr id="186371" name="Rectangle 3"/>
          <p:cNvSpPr>
            <a:spLocks noGrp="1" noChangeArrowheads="1"/>
          </p:cNvSpPr>
          <p:nvPr>
            <p:ph type="body" sz="quarter" idx="14"/>
          </p:nvPr>
        </p:nvSpPr>
        <p:spPr>
          <a:xfrm>
            <a:off x="595083" y="771729"/>
            <a:ext cx="7911919" cy="3798588"/>
          </a:xfrm>
          <a:noFill/>
        </p:spPr>
        <p:txBody>
          <a:bodyPr lIns="65437" tIns="32144" rIns="65437" bIns="32144"/>
          <a:lstStyle/>
          <a:p>
            <a:pPr marL="252551" lvl="1" indent="-252551" defTabSz="734693">
              <a:lnSpc>
                <a:spcPct val="75000"/>
              </a:lnSpc>
              <a:buFontTx/>
              <a:buChar char="•"/>
            </a:pPr>
            <a:r>
              <a:rPr lang="en-US" sz="1800" dirty="0"/>
              <a:t>Define the Context, the between the system and its environment</a:t>
            </a:r>
          </a:p>
          <a:p>
            <a:pPr marL="252551" indent="-252551" defTabSz="734693">
              <a:lnSpc>
                <a:spcPct val="75000"/>
              </a:lnSpc>
            </a:pPr>
            <a:r>
              <a:rPr lang="en-US" sz="1800" dirty="0"/>
              <a:t>Decomposition</a:t>
            </a:r>
          </a:p>
          <a:p>
            <a:pPr marL="583163" lvl="1" defTabSz="734693">
              <a:lnSpc>
                <a:spcPct val="75000"/>
              </a:lnSpc>
            </a:pPr>
            <a:r>
              <a:rPr lang="en-US" sz="1800" dirty="0"/>
              <a:t>Subsystems / Components / Configurations</a:t>
            </a:r>
          </a:p>
          <a:p>
            <a:pPr marL="835714" lvl="2" indent="-169898" defTabSz="734693">
              <a:lnSpc>
                <a:spcPct val="75000"/>
              </a:lnSpc>
            </a:pPr>
            <a:r>
              <a:rPr lang="en-US" sz="1800" dirty="0"/>
              <a:t>Boundaries / Interfaces</a:t>
            </a:r>
          </a:p>
          <a:p>
            <a:pPr marL="835714" lvl="2" indent="-169898" defTabSz="734693">
              <a:lnSpc>
                <a:spcPct val="75000"/>
              </a:lnSpc>
            </a:pPr>
            <a:r>
              <a:rPr lang="en-US" sz="1800" dirty="0"/>
              <a:t>Relationships</a:t>
            </a:r>
          </a:p>
          <a:p>
            <a:pPr marL="835714" lvl="2" indent="-169898" defTabSz="734693">
              <a:lnSpc>
                <a:spcPct val="75000"/>
              </a:lnSpc>
            </a:pPr>
            <a:r>
              <a:rPr lang="en-US" sz="1800" dirty="0"/>
              <a:t>Overlapping concerns</a:t>
            </a:r>
          </a:p>
          <a:p>
            <a:pPr marL="583163" lvl="1" defTabSz="734693">
              <a:lnSpc>
                <a:spcPct val="75000"/>
              </a:lnSpc>
            </a:pPr>
            <a:r>
              <a:rPr lang="en-US" sz="1800" dirty="0"/>
              <a:t>Needed Mechanisms</a:t>
            </a:r>
          </a:p>
          <a:p>
            <a:pPr marL="252551" indent="-252551" defTabSz="734693">
              <a:lnSpc>
                <a:spcPct val="75000"/>
              </a:lnSpc>
            </a:pPr>
            <a:r>
              <a:rPr lang="en-US" sz="1800" dirty="0"/>
              <a:t>Instantiation / Selection:</a:t>
            </a:r>
          </a:p>
          <a:p>
            <a:pPr marL="583163" lvl="1" defTabSz="734693">
              <a:lnSpc>
                <a:spcPct val="75000"/>
              </a:lnSpc>
            </a:pPr>
            <a:r>
              <a:rPr lang="en-US" sz="1800" dirty="0"/>
              <a:t>Mechanisms, tools, libraries …..</a:t>
            </a:r>
          </a:p>
          <a:p>
            <a:pPr marL="583163" lvl="1" defTabSz="734693">
              <a:lnSpc>
                <a:spcPct val="75000"/>
              </a:lnSpc>
            </a:pPr>
            <a:r>
              <a:rPr lang="en-US" sz="1800" dirty="0"/>
              <a:t>Frameworks, Patterns ….</a:t>
            </a:r>
          </a:p>
          <a:p>
            <a:pPr marL="583163" lvl="1" defTabSz="734693">
              <a:lnSpc>
                <a:spcPct val="75000"/>
              </a:lnSpc>
            </a:pPr>
            <a:r>
              <a:rPr lang="en-US" sz="1800" dirty="0"/>
              <a:t>Balance buy vs. build</a:t>
            </a:r>
          </a:p>
          <a:p>
            <a:pPr marL="252551" indent="-252551" defTabSz="734693">
              <a:lnSpc>
                <a:spcPct val="75000"/>
              </a:lnSpc>
            </a:pPr>
            <a:r>
              <a:rPr lang="en-US" sz="1800" dirty="0"/>
              <a:t>Examples</a:t>
            </a:r>
          </a:p>
          <a:p>
            <a:pPr marL="583163" lvl="1" defTabSz="734693">
              <a:lnSpc>
                <a:spcPct val="75000"/>
              </a:lnSpc>
            </a:pPr>
            <a:r>
              <a:rPr lang="en-US" sz="1800" dirty="0"/>
              <a:t>Providing examples e.g. motifs, patterns, etc.</a:t>
            </a:r>
          </a:p>
          <a:p>
            <a:pPr marL="583163" lvl="1" defTabSz="734693">
              <a:lnSpc>
                <a:spcPct val="75000"/>
              </a:lnSpc>
            </a:pPr>
            <a:r>
              <a:rPr lang="en-US" sz="1800" dirty="0"/>
              <a:t>Leveraging examples e.g. reference architectures, comparable solutions, etc.</a:t>
            </a:r>
          </a:p>
        </p:txBody>
      </p:sp>
    </p:spTree>
    <p:extLst>
      <p:ext uri="{BB962C8B-B14F-4D97-AF65-F5344CB8AC3E}">
        <p14:creationId xmlns:p14="http://schemas.microsoft.com/office/powerpoint/2010/main" val="1480240723"/>
      </p:ext>
    </p:extLst>
  </p:cSld>
  <p:clrMapOvr>
    <a:masterClrMapping/>
  </p:clrMapOvr>
  <p:transition>
    <p:wipe dir="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68"/>
          <p:cNvSpPr/>
          <p:nvPr/>
        </p:nvSpPr>
        <p:spPr>
          <a:xfrm>
            <a:off x="2235175" y="3170551"/>
            <a:ext cx="3047121" cy="1253747"/>
          </a:xfrm>
          <a:custGeom>
            <a:avLst/>
            <a:gdLst>
              <a:gd name="connsiteX0" fmla="*/ 1592894 w 3750303"/>
              <a:gd name="connsiteY0" fmla="*/ 21467 h 1543073"/>
              <a:gd name="connsiteX1" fmla="*/ 957627 w 3750303"/>
              <a:gd name="connsiteY1" fmla="*/ 2217 h 1543073"/>
              <a:gd name="connsiteX2" fmla="*/ 562991 w 3750303"/>
              <a:gd name="connsiteY2" fmla="*/ 50343 h 1543073"/>
              <a:gd name="connsiteX3" fmla="*/ 177980 w 3750303"/>
              <a:gd name="connsiteY3" fmla="*/ 146595 h 1543073"/>
              <a:gd name="connsiteX4" fmla="*/ 4726 w 3750303"/>
              <a:gd name="connsiteY4" fmla="*/ 310225 h 1543073"/>
              <a:gd name="connsiteX5" fmla="*/ 351235 w 3750303"/>
              <a:gd name="connsiteY5" fmla="*/ 752987 h 1543073"/>
              <a:gd name="connsiteX6" fmla="*/ 611117 w 3750303"/>
              <a:gd name="connsiteY6" fmla="*/ 1041745 h 1543073"/>
              <a:gd name="connsiteX7" fmla="*/ 1304136 w 3750303"/>
              <a:gd name="connsiteY7" fmla="*/ 1494132 h 1543073"/>
              <a:gd name="connsiteX8" fmla="*/ 1910528 w 3750303"/>
              <a:gd name="connsiteY8" fmla="*/ 1513383 h 1543073"/>
              <a:gd name="connsiteX9" fmla="*/ 3123311 w 3750303"/>
              <a:gd name="connsiteY9" fmla="*/ 1523008 h 1543073"/>
              <a:gd name="connsiteX10" fmla="*/ 3748953 w 3750303"/>
              <a:gd name="connsiteY10" fmla="*/ 1224625 h 1543073"/>
              <a:gd name="connsiteX11" fmla="*/ 2969307 w 3750303"/>
              <a:gd name="connsiteY11" fmla="*/ 945492 h 1543073"/>
              <a:gd name="connsiteX12" fmla="*/ 2632422 w 3750303"/>
              <a:gd name="connsiteY12" fmla="*/ 550857 h 1543073"/>
              <a:gd name="connsiteX13" fmla="*/ 2006780 w 3750303"/>
              <a:gd name="connsiteY13" fmla="*/ 733737 h 1543073"/>
              <a:gd name="connsiteX14" fmla="*/ 1756523 w 3750303"/>
              <a:gd name="connsiteY14" fmla="*/ 550857 h 1543073"/>
              <a:gd name="connsiteX15" fmla="*/ 1708397 w 3750303"/>
              <a:gd name="connsiteY15" fmla="*/ 136970 h 1543073"/>
              <a:gd name="connsiteX16" fmla="*/ 1592894 w 3750303"/>
              <a:gd name="connsiteY16" fmla="*/ 21467 h 1543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50303" h="1543073">
                <a:moveTo>
                  <a:pt x="1592894" y="21467"/>
                </a:moveTo>
                <a:cubicBezTo>
                  <a:pt x="1467766" y="-992"/>
                  <a:pt x="1129277" y="-2596"/>
                  <a:pt x="957627" y="2217"/>
                </a:cubicBezTo>
                <a:cubicBezTo>
                  <a:pt x="785977" y="7030"/>
                  <a:pt x="692932" y="26280"/>
                  <a:pt x="562991" y="50343"/>
                </a:cubicBezTo>
                <a:cubicBezTo>
                  <a:pt x="433050" y="74406"/>
                  <a:pt x="271024" y="103281"/>
                  <a:pt x="177980" y="146595"/>
                </a:cubicBezTo>
                <a:cubicBezTo>
                  <a:pt x="84936" y="189909"/>
                  <a:pt x="-24150" y="209160"/>
                  <a:pt x="4726" y="310225"/>
                </a:cubicBezTo>
                <a:cubicBezTo>
                  <a:pt x="33602" y="411290"/>
                  <a:pt x="250170" y="631067"/>
                  <a:pt x="351235" y="752987"/>
                </a:cubicBezTo>
                <a:cubicBezTo>
                  <a:pt x="452300" y="874907"/>
                  <a:pt x="452300" y="918221"/>
                  <a:pt x="611117" y="1041745"/>
                </a:cubicBezTo>
                <a:cubicBezTo>
                  <a:pt x="769934" y="1165269"/>
                  <a:pt x="1087567" y="1415526"/>
                  <a:pt x="1304136" y="1494132"/>
                </a:cubicBezTo>
                <a:cubicBezTo>
                  <a:pt x="1520704" y="1572738"/>
                  <a:pt x="1910528" y="1513383"/>
                  <a:pt x="1910528" y="1513383"/>
                </a:cubicBezTo>
                <a:cubicBezTo>
                  <a:pt x="2213724" y="1518196"/>
                  <a:pt x="2816907" y="1571134"/>
                  <a:pt x="3123311" y="1523008"/>
                </a:cubicBezTo>
                <a:cubicBezTo>
                  <a:pt x="3429715" y="1474882"/>
                  <a:pt x="3774620" y="1320878"/>
                  <a:pt x="3748953" y="1224625"/>
                </a:cubicBezTo>
                <a:cubicBezTo>
                  <a:pt x="3723286" y="1128372"/>
                  <a:pt x="3155396" y="1057787"/>
                  <a:pt x="2969307" y="945492"/>
                </a:cubicBezTo>
                <a:cubicBezTo>
                  <a:pt x="2783219" y="833197"/>
                  <a:pt x="2792843" y="586149"/>
                  <a:pt x="2632422" y="550857"/>
                </a:cubicBezTo>
                <a:cubicBezTo>
                  <a:pt x="2472001" y="515565"/>
                  <a:pt x="2152763" y="733737"/>
                  <a:pt x="2006780" y="733737"/>
                </a:cubicBezTo>
                <a:cubicBezTo>
                  <a:pt x="1860797" y="733737"/>
                  <a:pt x="1806253" y="650318"/>
                  <a:pt x="1756523" y="550857"/>
                </a:cubicBezTo>
                <a:cubicBezTo>
                  <a:pt x="1706793" y="451396"/>
                  <a:pt x="1734064" y="225202"/>
                  <a:pt x="1708397" y="136970"/>
                </a:cubicBezTo>
                <a:cubicBezTo>
                  <a:pt x="1682730" y="48738"/>
                  <a:pt x="1718022" y="43926"/>
                  <a:pt x="1592894" y="21467"/>
                </a:cubicBezTo>
                <a:close/>
              </a:path>
            </a:pathLst>
          </a:cu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a:solidFill>
                <a:schemeClr val="tx1"/>
              </a:solidFill>
            </a:endParaRPr>
          </a:p>
        </p:txBody>
      </p:sp>
      <p:sp>
        <p:nvSpPr>
          <p:cNvPr id="70" name="Freeform 69"/>
          <p:cNvSpPr/>
          <p:nvPr/>
        </p:nvSpPr>
        <p:spPr>
          <a:xfrm>
            <a:off x="2116990" y="1811760"/>
            <a:ext cx="1823156" cy="1331437"/>
          </a:xfrm>
          <a:custGeom>
            <a:avLst/>
            <a:gdLst>
              <a:gd name="connsiteX0" fmla="*/ 2238865 w 2243884"/>
              <a:gd name="connsiteY0" fmla="*/ 317414 h 1638691"/>
              <a:gd name="connsiteX1" fmla="*/ 2142612 w 2243884"/>
              <a:gd name="connsiteY1" fmla="*/ 885305 h 1638691"/>
              <a:gd name="connsiteX2" fmla="*/ 1767227 w 2243884"/>
              <a:gd name="connsiteY2" fmla="*/ 1270315 h 1638691"/>
              <a:gd name="connsiteX3" fmla="*/ 1536220 w 2243884"/>
              <a:gd name="connsiteY3" fmla="*/ 1549448 h 1638691"/>
              <a:gd name="connsiteX4" fmla="*/ 727698 w 2243884"/>
              <a:gd name="connsiteY4" fmla="*/ 1607200 h 1638691"/>
              <a:gd name="connsiteX5" fmla="*/ 140557 w 2243884"/>
              <a:gd name="connsiteY5" fmla="*/ 1607200 h 1638691"/>
              <a:gd name="connsiteX6" fmla="*/ 5804 w 2243884"/>
              <a:gd name="connsiteY6" fmla="*/ 1212564 h 1638691"/>
              <a:gd name="connsiteX7" fmla="*/ 82806 w 2243884"/>
              <a:gd name="connsiteY7" fmla="*/ 808303 h 1638691"/>
              <a:gd name="connsiteX8" fmla="*/ 583319 w 2243884"/>
              <a:gd name="connsiteY8" fmla="*/ 654299 h 1638691"/>
              <a:gd name="connsiteX9" fmla="*/ 1045332 w 2243884"/>
              <a:gd name="connsiteY9" fmla="*/ 134534 h 1638691"/>
              <a:gd name="connsiteX10" fmla="*/ 1603597 w 2243884"/>
              <a:gd name="connsiteY10" fmla="*/ 28657 h 1638691"/>
              <a:gd name="connsiteX11" fmla="*/ 2161863 w 2243884"/>
              <a:gd name="connsiteY11" fmla="*/ 28657 h 1638691"/>
              <a:gd name="connsiteX12" fmla="*/ 2238865 w 2243884"/>
              <a:gd name="connsiteY12" fmla="*/ 317414 h 163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43884" h="1638691">
                <a:moveTo>
                  <a:pt x="2238865" y="317414"/>
                </a:moveTo>
                <a:cubicBezTo>
                  <a:pt x="2235656" y="460189"/>
                  <a:pt x="2221218" y="726488"/>
                  <a:pt x="2142612" y="885305"/>
                </a:cubicBezTo>
                <a:cubicBezTo>
                  <a:pt x="2064006" y="1044122"/>
                  <a:pt x="1868292" y="1159625"/>
                  <a:pt x="1767227" y="1270315"/>
                </a:cubicBezTo>
                <a:cubicBezTo>
                  <a:pt x="1666162" y="1381005"/>
                  <a:pt x="1709475" y="1493301"/>
                  <a:pt x="1536220" y="1549448"/>
                </a:cubicBezTo>
                <a:cubicBezTo>
                  <a:pt x="1362965" y="1605595"/>
                  <a:pt x="960308" y="1597575"/>
                  <a:pt x="727698" y="1607200"/>
                </a:cubicBezTo>
                <a:cubicBezTo>
                  <a:pt x="495087" y="1616825"/>
                  <a:pt x="260873" y="1672973"/>
                  <a:pt x="140557" y="1607200"/>
                </a:cubicBezTo>
                <a:cubicBezTo>
                  <a:pt x="20241" y="1541427"/>
                  <a:pt x="15429" y="1345713"/>
                  <a:pt x="5804" y="1212564"/>
                </a:cubicBezTo>
                <a:cubicBezTo>
                  <a:pt x="-3821" y="1079415"/>
                  <a:pt x="-13447" y="901347"/>
                  <a:pt x="82806" y="808303"/>
                </a:cubicBezTo>
                <a:cubicBezTo>
                  <a:pt x="179058" y="715259"/>
                  <a:pt x="422898" y="766594"/>
                  <a:pt x="583319" y="654299"/>
                </a:cubicBezTo>
                <a:cubicBezTo>
                  <a:pt x="743740" y="542004"/>
                  <a:pt x="875286" y="238808"/>
                  <a:pt x="1045332" y="134534"/>
                </a:cubicBezTo>
                <a:cubicBezTo>
                  <a:pt x="1215378" y="30260"/>
                  <a:pt x="1417509" y="46303"/>
                  <a:pt x="1603597" y="28657"/>
                </a:cubicBezTo>
                <a:cubicBezTo>
                  <a:pt x="1789685" y="11011"/>
                  <a:pt x="2055985" y="-25886"/>
                  <a:pt x="2161863" y="28657"/>
                </a:cubicBezTo>
                <a:cubicBezTo>
                  <a:pt x="2267741" y="83200"/>
                  <a:pt x="2242074" y="174639"/>
                  <a:pt x="2238865" y="317414"/>
                </a:cubicBezTo>
                <a:close/>
              </a:path>
            </a:pathLst>
          </a:cu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AU" sz="1463"/>
          </a:p>
        </p:txBody>
      </p:sp>
      <p:sp>
        <p:nvSpPr>
          <p:cNvPr id="71" name="TextBox 70"/>
          <p:cNvSpPr txBox="1"/>
          <p:nvPr/>
        </p:nvSpPr>
        <p:spPr>
          <a:xfrm>
            <a:off x="2329706" y="2753393"/>
            <a:ext cx="841963" cy="514182"/>
          </a:xfrm>
          <a:prstGeom prst="rect">
            <a:avLst/>
          </a:prstGeom>
          <a:noFill/>
        </p:spPr>
        <p:txBody>
          <a:bodyPr wrap="none" lIns="63310" tIns="31656" rIns="63310" bIns="31656" rtlCol="0">
            <a:spAutoFit/>
          </a:bodyPr>
          <a:lstStyle/>
          <a:p>
            <a:pPr algn="ctr"/>
            <a:r>
              <a:rPr lang="en-AU" sz="1463" dirty="0"/>
              <a:t>Ordering </a:t>
            </a:r>
            <a:br>
              <a:rPr lang="en-AU" sz="1463" dirty="0"/>
            </a:br>
            <a:endParaRPr lang="en-AU" sz="1463" dirty="0">
              <a:solidFill>
                <a:srgbClr val="44484F"/>
              </a:solidFill>
              <a:latin typeface="Arial"/>
              <a:cs typeface="Arial"/>
            </a:endParaRPr>
          </a:p>
        </p:txBody>
      </p:sp>
      <p:sp>
        <p:nvSpPr>
          <p:cNvPr id="72" name="TextBox 71"/>
          <p:cNvSpPr txBox="1"/>
          <p:nvPr/>
        </p:nvSpPr>
        <p:spPr>
          <a:xfrm>
            <a:off x="3130021" y="3595510"/>
            <a:ext cx="853183" cy="739308"/>
          </a:xfrm>
          <a:prstGeom prst="rect">
            <a:avLst/>
          </a:prstGeom>
          <a:noFill/>
        </p:spPr>
        <p:txBody>
          <a:bodyPr wrap="none" lIns="63310" tIns="31656" rIns="63310" bIns="31656" rtlCol="0">
            <a:spAutoFit/>
          </a:bodyPr>
          <a:lstStyle/>
          <a:p>
            <a:pPr algn="ctr"/>
            <a:br>
              <a:rPr lang="en-AU" sz="1463" dirty="0"/>
            </a:br>
            <a:r>
              <a:rPr lang="en-AU" sz="1463" dirty="0"/>
              <a:t>Inventory</a:t>
            </a:r>
          </a:p>
          <a:p>
            <a:pPr algn="ctr"/>
            <a:endParaRPr lang="en-AU" sz="1463" dirty="0">
              <a:solidFill>
                <a:srgbClr val="44484F"/>
              </a:solidFill>
              <a:latin typeface="Arial"/>
              <a:cs typeface="Arial"/>
            </a:endParaRPr>
          </a:p>
        </p:txBody>
      </p:sp>
      <p:sp>
        <p:nvSpPr>
          <p:cNvPr id="73" name="Oval 72"/>
          <p:cNvSpPr/>
          <p:nvPr/>
        </p:nvSpPr>
        <p:spPr>
          <a:xfrm>
            <a:off x="2574932" y="3243521"/>
            <a:ext cx="981681" cy="55412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r>
              <a:rPr lang="en-AU" sz="975" b="1" dirty="0">
                <a:solidFill>
                  <a:schemeClr val="tx1"/>
                </a:solidFill>
              </a:rPr>
              <a:t>Service</a:t>
            </a:r>
          </a:p>
        </p:txBody>
      </p:sp>
      <p:sp>
        <p:nvSpPr>
          <p:cNvPr id="6" name="Title 5"/>
          <p:cNvSpPr>
            <a:spLocks noGrp="1"/>
          </p:cNvSpPr>
          <p:nvPr>
            <p:ph type="title"/>
          </p:nvPr>
        </p:nvSpPr>
        <p:spPr/>
        <p:txBody>
          <a:bodyPr/>
          <a:lstStyle/>
          <a:p>
            <a:r>
              <a:rPr lang="en-AU" dirty="0" err="1"/>
              <a:t>MicroServices</a:t>
            </a:r>
            <a:r>
              <a:rPr lang="en-AU" dirty="0"/>
              <a:t> - Separated by Concern (Bounded Context)</a:t>
            </a:r>
          </a:p>
        </p:txBody>
      </p:sp>
      <p:sp>
        <p:nvSpPr>
          <p:cNvPr id="7" name="Freeform 6"/>
          <p:cNvSpPr/>
          <p:nvPr/>
        </p:nvSpPr>
        <p:spPr>
          <a:xfrm>
            <a:off x="3702847" y="2007730"/>
            <a:ext cx="2155031" cy="1680170"/>
          </a:xfrm>
          <a:custGeom>
            <a:avLst/>
            <a:gdLst>
              <a:gd name="connsiteX0" fmla="*/ 1330151 w 2608557"/>
              <a:gd name="connsiteY0" fmla="*/ 142428 h 2469869"/>
              <a:gd name="connsiteX1" fmla="*/ 2482676 w 2608557"/>
              <a:gd name="connsiteY1" fmla="*/ 399603 h 2469869"/>
              <a:gd name="connsiteX2" fmla="*/ 2549351 w 2608557"/>
              <a:gd name="connsiteY2" fmla="*/ 923478 h 2469869"/>
              <a:gd name="connsiteX3" fmla="*/ 2225501 w 2608557"/>
              <a:gd name="connsiteY3" fmla="*/ 1856928 h 2469869"/>
              <a:gd name="connsiteX4" fmla="*/ 1406351 w 2608557"/>
              <a:gd name="connsiteY4" fmla="*/ 1837878 h 2469869"/>
              <a:gd name="connsiteX5" fmla="*/ 177626 w 2608557"/>
              <a:gd name="connsiteY5" fmla="*/ 2466528 h 2469869"/>
              <a:gd name="connsiteX6" fmla="*/ 34751 w 2608557"/>
              <a:gd name="connsiteY6" fmla="*/ 1523553 h 2469869"/>
              <a:gd name="connsiteX7" fmla="*/ 444326 w 2608557"/>
              <a:gd name="connsiteY7" fmla="*/ 799653 h 2469869"/>
              <a:gd name="connsiteX8" fmla="*/ 825326 w 2608557"/>
              <a:gd name="connsiteY8" fmla="*/ 37653 h 2469869"/>
              <a:gd name="connsiteX9" fmla="*/ 1330151 w 2608557"/>
              <a:gd name="connsiteY9" fmla="*/ 142428 h 2469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08557" h="2469869">
                <a:moveTo>
                  <a:pt x="1330151" y="142428"/>
                </a:moveTo>
                <a:cubicBezTo>
                  <a:pt x="1606376" y="202753"/>
                  <a:pt x="2279476" y="269428"/>
                  <a:pt x="2482676" y="399603"/>
                </a:cubicBezTo>
                <a:cubicBezTo>
                  <a:pt x="2685876" y="529778"/>
                  <a:pt x="2592214" y="680591"/>
                  <a:pt x="2549351" y="923478"/>
                </a:cubicBezTo>
                <a:cubicBezTo>
                  <a:pt x="2506489" y="1166366"/>
                  <a:pt x="2416001" y="1704528"/>
                  <a:pt x="2225501" y="1856928"/>
                </a:cubicBezTo>
                <a:cubicBezTo>
                  <a:pt x="2035001" y="2009328"/>
                  <a:pt x="1747664" y="1736278"/>
                  <a:pt x="1406351" y="1837878"/>
                </a:cubicBezTo>
                <a:cubicBezTo>
                  <a:pt x="1065038" y="1939478"/>
                  <a:pt x="406226" y="2518916"/>
                  <a:pt x="177626" y="2466528"/>
                </a:cubicBezTo>
                <a:cubicBezTo>
                  <a:pt x="-50974" y="2414140"/>
                  <a:pt x="-9699" y="1801366"/>
                  <a:pt x="34751" y="1523553"/>
                </a:cubicBezTo>
                <a:cubicBezTo>
                  <a:pt x="79201" y="1245740"/>
                  <a:pt x="312564" y="1047303"/>
                  <a:pt x="444326" y="799653"/>
                </a:cubicBezTo>
                <a:cubicBezTo>
                  <a:pt x="576088" y="552003"/>
                  <a:pt x="669751" y="145603"/>
                  <a:pt x="825326" y="37653"/>
                </a:cubicBezTo>
                <a:cubicBezTo>
                  <a:pt x="980901" y="-70297"/>
                  <a:pt x="1053926" y="82103"/>
                  <a:pt x="1330151" y="142428"/>
                </a:cubicBezTo>
                <a:close/>
              </a:path>
            </a:pathLst>
          </a:custGeom>
        </p:spPr>
        <p:style>
          <a:lnRef idx="1">
            <a:schemeClr val="accent2"/>
          </a:lnRef>
          <a:fillRef idx="2">
            <a:schemeClr val="accent2"/>
          </a:fillRef>
          <a:effectRef idx="1">
            <a:schemeClr val="accent2"/>
          </a:effectRef>
          <a:fontRef idx="minor">
            <a:schemeClr val="dk1"/>
          </a:fontRef>
        </p:style>
        <p:txBody>
          <a:bodyPr lIns="63310" tIns="31656" rIns="63310" bIns="31656" rtlCol="0" anchor="ctr"/>
          <a:lstStyle/>
          <a:p>
            <a:pPr algn="ctr"/>
            <a:endParaRPr lang="en-AU" sz="1463" dirty="0"/>
          </a:p>
        </p:txBody>
      </p:sp>
      <p:sp>
        <p:nvSpPr>
          <p:cNvPr id="8" name="Freeform 7"/>
          <p:cNvSpPr/>
          <p:nvPr/>
        </p:nvSpPr>
        <p:spPr>
          <a:xfrm>
            <a:off x="4560096" y="2068278"/>
            <a:ext cx="3021672" cy="2081254"/>
          </a:xfrm>
          <a:custGeom>
            <a:avLst/>
            <a:gdLst>
              <a:gd name="connsiteX0" fmla="*/ 1777082 w 3821875"/>
              <a:gd name="connsiteY0" fmla="*/ 331468 h 3415391"/>
              <a:gd name="connsiteX1" fmla="*/ 1824707 w 3821875"/>
              <a:gd name="connsiteY1" fmla="*/ 1169668 h 3415391"/>
              <a:gd name="connsiteX2" fmla="*/ 1662782 w 3821875"/>
              <a:gd name="connsiteY2" fmla="*/ 1703068 h 3415391"/>
              <a:gd name="connsiteX3" fmla="*/ 1519907 w 3821875"/>
              <a:gd name="connsiteY3" fmla="*/ 2131693 h 3415391"/>
              <a:gd name="connsiteX4" fmla="*/ 491207 w 3821875"/>
              <a:gd name="connsiteY4" fmla="*/ 2188843 h 3415391"/>
              <a:gd name="connsiteX5" fmla="*/ 14957 w 3821875"/>
              <a:gd name="connsiteY5" fmla="*/ 2703193 h 3415391"/>
              <a:gd name="connsiteX6" fmla="*/ 1015082 w 3821875"/>
              <a:gd name="connsiteY6" fmla="*/ 3265168 h 3415391"/>
              <a:gd name="connsiteX7" fmla="*/ 3272507 w 3821875"/>
              <a:gd name="connsiteY7" fmla="*/ 3322318 h 3415391"/>
              <a:gd name="connsiteX8" fmla="*/ 3529682 w 3821875"/>
              <a:gd name="connsiteY8" fmla="*/ 2122168 h 3415391"/>
              <a:gd name="connsiteX9" fmla="*/ 3805907 w 3821875"/>
              <a:gd name="connsiteY9" fmla="*/ 502918 h 3415391"/>
              <a:gd name="connsiteX10" fmla="*/ 3024857 w 3821875"/>
              <a:gd name="connsiteY10" fmla="*/ 64768 h 3415391"/>
              <a:gd name="connsiteX11" fmla="*/ 2405732 w 3821875"/>
              <a:gd name="connsiteY11" fmla="*/ 26668 h 3415391"/>
              <a:gd name="connsiteX12" fmla="*/ 1777082 w 3821875"/>
              <a:gd name="connsiteY12" fmla="*/ 331468 h 3415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21875" h="3415391">
                <a:moveTo>
                  <a:pt x="1777082" y="331468"/>
                </a:moveTo>
                <a:cubicBezTo>
                  <a:pt x="1680245" y="521968"/>
                  <a:pt x="1843757" y="941068"/>
                  <a:pt x="1824707" y="1169668"/>
                </a:cubicBezTo>
                <a:cubicBezTo>
                  <a:pt x="1805657" y="1398268"/>
                  <a:pt x="1713582" y="1542731"/>
                  <a:pt x="1662782" y="1703068"/>
                </a:cubicBezTo>
                <a:cubicBezTo>
                  <a:pt x="1611982" y="1863405"/>
                  <a:pt x="1715169" y="2050731"/>
                  <a:pt x="1519907" y="2131693"/>
                </a:cubicBezTo>
                <a:cubicBezTo>
                  <a:pt x="1324644" y="2212656"/>
                  <a:pt x="742032" y="2093593"/>
                  <a:pt x="491207" y="2188843"/>
                </a:cubicBezTo>
                <a:cubicBezTo>
                  <a:pt x="240382" y="2284093"/>
                  <a:pt x="-72355" y="2523806"/>
                  <a:pt x="14957" y="2703193"/>
                </a:cubicBezTo>
                <a:cubicBezTo>
                  <a:pt x="102269" y="2882580"/>
                  <a:pt x="472157" y="3161981"/>
                  <a:pt x="1015082" y="3265168"/>
                </a:cubicBezTo>
                <a:cubicBezTo>
                  <a:pt x="1558007" y="3368355"/>
                  <a:pt x="2853407" y="3512818"/>
                  <a:pt x="3272507" y="3322318"/>
                </a:cubicBezTo>
                <a:cubicBezTo>
                  <a:pt x="3691607" y="3131818"/>
                  <a:pt x="3440782" y="2592068"/>
                  <a:pt x="3529682" y="2122168"/>
                </a:cubicBezTo>
                <a:cubicBezTo>
                  <a:pt x="3618582" y="1652268"/>
                  <a:pt x="3890045" y="845818"/>
                  <a:pt x="3805907" y="502918"/>
                </a:cubicBezTo>
                <a:cubicBezTo>
                  <a:pt x="3721770" y="160018"/>
                  <a:pt x="3258220" y="144143"/>
                  <a:pt x="3024857" y="64768"/>
                </a:cubicBezTo>
                <a:cubicBezTo>
                  <a:pt x="2791495" y="-14607"/>
                  <a:pt x="2613694" y="-13019"/>
                  <a:pt x="2405732" y="26668"/>
                </a:cubicBezTo>
                <a:cubicBezTo>
                  <a:pt x="2197770" y="66355"/>
                  <a:pt x="1873919" y="140968"/>
                  <a:pt x="1777082" y="331468"/>
                </a:cubicBezTo>
                <a:close/>
              </a:path>
            </a:pathLst>
          </a:custGeom>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1463" dirty="0"/>
          </a:p>
        </p:txBody>
      </p:sp>
      <p:sp>
        <p:nvSpPr>
          <p:cNvPr id="11" name="TextBox 10"/>
          <p:cNvSpPr txBox="1"/>
          <p:nvPr/>
        </p:nvSpPr>
        <p:spPr>
          <a:xfrm>
            <a:off x="4560095" y="2501853"/>
            <a:ext cx="589521" cy="289057"/>
          </a:xfrm>
          <a:prstGeom prst="rect">
            <a:avLst/>
          </a:prstGeom>
          <a:noFill/>
        </p:spPr>
        <p:txBody>
          <a:bodyPr wrap="none" lIns="63310" tIns="31656" rIns="63310" bIns="31656" rtlCol="0">
            <a:spAutoFit/>
          </a:bodyPr>
          <a:lstStyle/>
          <a:p>
            <a:r>
              <a:rPr lang="en-AU" sz="1463" dirty="0"/>
              <a:t>Billing</a:t>
            </a:r>
            <a:endParaRPr lang="en-AU" sz="1463" dirty="0">
              <a:solidFill>
                <a:srgbClr val="44484F"/>
              </a:solidFill>
              <a:latin typeface="Arial"/>
              <a:cs typeface="Arial"/>
            </a:endParaRPr>
          </a:p>
        </p:txBody>
      </p:sp>
      <p:sp>
        <p:nvSpPr>
          <p:cNvPr id="12" name="TextBox 11"/>
          <p:cNvSpPr txBox="1"/>
          <p:nvPr/>
        </p:nvSpPr>
        <p:spPr>
          <a:xfrm>
            <a:off x="6246235" y="2998701"/>
            <a:ext cx="864725" cy="289057"/>
          </a:xfrm>
          <a:prstGeom prst="rect">
            <a:avLst/>
          </a:prstGeom>
          <a:noFill/>
        </p:spPr>
        <p:txBody>
          <a:bodyPr wrap="none" lIns="63310" tIns="31656" rIns="63310" bIns="31656" rtlCol="0">
            <a:spAutoFit/>
          </a:bodyPr>
          <a:lstStyle/>
          <a:p>
            <a:r>
              <a:rPr lang="en-AU" sz="1463" dirty="0"/>
              <a:t>Customer</a:t>
            </a:r>
            <a:endParaRPr lang="en-AU" sz="1463" dirty="0">
              <a:solidFill>
                <a:srgbClr val="44484F"/>
              </a:solidFill>
              <a:latin typeface="Arial"/>
              <a:cs typeface="Arial"/>
            </a:endParaRPr>
          </a:p>
        </p:txBody>
      </p:sp>
      <p:sp>
        <p:nvSpPr>
          <p:cNvPr id="13" name="Oval 12"/>
          <p:cNvSpPr/>
          <p:nvPr/>
        </p:nvSpPr>
        <p:spPr>
          <a:xfrm>
            <a:off x="6344621" y="2293685"/>
            <a:ext cx="981681" cy="55412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AU" sz="731" b="1" dirty="0">
                <a:solidFill>
                  <a:schemeClr val="tx1"/>
                </a:solidFill>
              </a:rPr>
              <a:t>Aggregate Service</a:t>
            </a:r>
          </a:p>
        </p:txBody>
      </p:sp>
      <p:sp>
        <p:nvSpPr>
          <p:cNvPr id="14" name="Rectangle 13"/>
          <p:cNvSpPr/>
          <p:nvPr/>
        </p:nvSpPr>
        <p:spPr>
          <a:xfrm>
            <a:off x="366123" y="624557"/>
            <a:ext cx="8329642" cy="910316"/>
          </a:xfrm>
          <a:prstGeom prst="rect">
            <a:avLst/>
          </a:prstGeom>
        </p:spPr>
        <p:txBody>
          <a:bodyPr wrap="square" lIns="63310" tIns="31656" rIns="63310" bIns="31656">
            <a:spAutoFit/>
          </a:bodyPr>
          <a:lstStyle/>
          <a:p>
            <a:r>
              <a:rPr lang="en-AU" sz="1100" dirty="0"/>
              <a:t>The business can be broken into ‘Small’ Fine Grained services that exists within within bounded contexts.</a:t>
            </a:r>
          </a:p>
          <a:p>
            <a:r>
              <a:rPr lang="en-AU" sz="1100" dirty="0"/>
              <a:t>Theses contexts have a separation of concerns and capability, that are  independently and continuously deployed, managed, monitored.</a:t>
            </a:r>
          </a:p>
          <a:p>
            <a:pPr marL="587466" lvl="1" indent="-197840">
              <a:buFont typeface="Arial" panose="020B0604020202020204" pitchFamily="34" charset="0"/>
              <a:buChar char="•"/>
            </a:pPr>
            <a:r>
              <a:rPr lang="en-US" altLang="en-US" sz="1100" dirty="0">
                <a:solidFill>
                  <a:srgbClr val="1A1818"/>
                </a:solidFill>
              </a:rPr>
              <a:t>Applications may be made up of 100’s of </a:t>
            </a:r>
            <a:r>
              <a:rPr lang="en-US" altLang="en-US" sz="1100" dirty="0" err="1">
                <a:solidFill>
                  <a:srgbClr val="1A1818"/>
                </a:solidFill>
              </a:rPr>
              <a:t>MicroServices</a:t>
            </a:r>
            <a:r>
              <a:rPr lang="en-US" altLang="en-US" sz="1100" dirty="0">
                <a:solidFill>
                  <a:srgbClr val="1A1818"/>
                </a:solidFill>
              </a:rPr>
              <a:t>;</a:t>
            </a:r>
          </a:p>
          <a:p>
            <a:pPr marL="587466" lvl="1" indent="-197840">
              <a:buFont typeface="Arial" panose="020B0604020202020204" pitchFamily="34" charset="0"/>
              <a:buChar char="•"/>
            </a:pPr>
            <a:r>
              <a:rPr lang="en-US" altLang="en-US" sz="1100" dirty="0">
                <a:solidFill>
                  <a:srgbClr val="1A1818"/>
                </a:solidFill>
              </a:rPr>
              <a:t>May need to provide encompassing aggregates of these for consumers to consume more easily;</a:t>
            </a:r>
          </a:p>
          <a:p>
            <a:pPr marL="587466" lvl="1" indent="-197840">
              <a:buFont typeface="Arial" panose="020B0604020202020204" pitchFamily="34" charset="0"/>
              <a:buChar char="•"/>
            </a:pPr>
            <a:r>
              <a:rPr lang="en-US" altLang="en-US" sz="1100" dirty="0">
                <a:solidFill>
                  <a:srgbClr val="000000"/>
                </a:solidFill>
              </a:rPr>
              <a:t>Need to provide a way for consumers to find and use services.</a:t>
            </a:r>
          </a:p>
        </p:txBody>
      </p:sp>
      <p:sp>
        <p:nvSpPr>
          <p:cNvPr id="15" name="Oval 14"/>
          <p:cNvSpPr/>
          <p:nvPr/>
        </p:nvSpPr>
        <p:spPr>
          <a:xfrm>
            <a:off x="3841408" y="2742595"/>
            <a:ext cx="981681" cy="55412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AU" sz="731" b="1" dirty="0">
                <a:solidFill>
                  <a:schemeClr val="tx1"/>
                </a:solidFill>
              </a:rPr>
              <a:t>Aggregate Service</a:t>
            </a:r>
          </a:p>
        </p:txBody>
      </p:sp>
      <p:sp>
        <p:nvSpPr>
          <p:cNvPr id="16" name="Oval 15"/>
          <p:cNvSpPr/>
          <p:nvPr/>
        </p:nvSpPr>
        <p:spPr>
          <a:xfrm>
            <a:off x="2721164" y="2280014"/>
            <a:ext cx="981681" cy="55412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AU" sz="731" b="1" dirty="0">
                <a:solidFill>
                  <a:schemeClr val="tx1"/>
                </a:solidFill>
              </a:rPr>
              <a:t>Aggregate Service</a:t>
            </a:r>
          </a:p>
        </p:txBody>
      </p:sp>
      <p:cxnSp>
        <p:nvCxnSpPr>
          <p:cNvPr id="17" name="Straight Arrow Connector 16"/>
          <p:cNvCxnSpPr/>
          <p:nvPr/>
        </p:nvCxnSpPr>
        <p:spPr>
          <a:xfrm>
            <a:off x="3645695" y="2695738"/>
            <a:ext cx="342900" cy="138404"/>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stCxn id="15" idx="5"/>
            <a:endCxn id="20" idx="2"/>
          </p:cNvCxnSpPr>
          <p:nvPr/>
        </p:nvCxnSpPr>
        <p:spPr>
          <a:xfrm>
            <a:off x="4679326" y="3215574"/>
            <a:ext cx="1260181" cy="546612"/>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a:stCxn id="16" idx="7"/>
            <a:endCxn id="13" idx="2"/>
          </p:cNvCxnSpPr>
          <p:nvPr/>
        </p:nvCxnSpPr>
        <p:spPr>
          <a:xfrm>
            <a:off x="3559084" y="2361163"/>
            <a:ext cx="2785540" cy="209586"/>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5939506" y="3485121"/>
            <a:ext cx="981681" cy="55412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AU" sz="731" b="1" dirty="0">
                <a:solidFill>
                  <a:schemeClr val="tx1"/>
                </a:solidFill>
              </a:rPr>
              <a:t>Aggregate Service</a:t>
            </a:r>
          </a:p>
        </p:txBody>
      </p:sp>
      <p:sp>
        <p:nvSpPr>
          <p:cNvPr id="21" name="Oval 20"/>
          <p:cNvSpPr/>
          <p:nvPr/>
        </p:nvSpPr>
        <p:spPr>
          <a:xfrm>
            <a:off x="1359695" y="3856713"/>
            <a:ext cx="1078707" cy="464228"/>
          </a:xfrm>
          <a:prstGeom prst="ellipse">
            <a:avLst/>
          </a:prstGeom>
        </p:spPr>
        <p:style>
          <a:lnRef idx="1">
            <a:schemeClr val="dk1"/>
          </a:lnRef>
          <a:fillRef idx="2">
            <a:schemeClr val="dk1"/>
          </a:fillRef>
          <a:effectRef idx="1">
            <a:schemeClr val="dk1"/>
          </a:effectRef>
          <a:fontRef idx="minor">
            <a:schemeClr val="dk1"/>
          </a:fontRef>
        </p:style>
        <p:txBody>
          <a:bodyPr lIns="63310" tIns="31656" rIns="63310" bIns="31656" rtlCol="0" anchor="ctr"/>
          <a:lstStyle/>
          <a:p>
            <a:pPr algn="ctr"/>
            <a:r>
              <a:rPr lang="en-AU" sz="975" dirty="0">
                <a:solidFill>
                  <a:schemeClr val="tx1"/>
                </a:solidFill>
              </a:rPr>
              <a:t>External Consumer</a:t>
            </a:r>
          </a:p>
        </p:txBody>
      </p:sp>
      <p:cxnSp>
        <p:nvCxnSpPr>
          <p:cNvPr id="22" name="Curved Connector 21"/>
          <p:cNvCxnSpPr>
            <a:stCxn id="21" idx="0"/>
            <a:endCxn id="16" idx="2"/>
          </p:cNvCxnSpPr>
          <p:nvPr/>
        </p:nvCxnSpPr>
        <p:spPr>
          <a:xfrm rot="5400000" flipH="1" flipV="1">
            <a:off x="1660290" y="2795839"/>
            <a:ext cx="1299634" cy="822116"/>
          </a:xfrm>
          <a:prstGeom prst="curvedConnector2">
            <a:avLst/>
          </a:prstGeom>
          <a:ln>
            <a:solidFill>
              <a:schemeClr val="accent2">
                <a:lumMod val="75000"/>
              </a:schemeClr>
            </a:solidFill>
            <a:headEnd type="triangle"/>
            <a:tailEnd type="none"/>
          </a:ln>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1381126" y="1995982"/>
            <a:ext cx="1078707" cy="464228"/>
          </a:xfrm>
          <a:prstGeom prst="ellipse">
            <a:avLst/>
          </a:prstGeom>
        </p:spPr>
        <p:style>
          <a:lnRef idx="1">
            <a:schemeClr val="dk1"/>
          </a:lnRef>
          <a:fillRef idx="2">
            <a:schemeClr val="dk1"/>
          </a:fillRef>
          <a:effectRef idx="1">
            <a:schemeClr val="dk1"/>
          </a:effectRef>
          <a:fontRef idx="minor">
            <a:schemeClr val="dk1"/>
          </a:fontRef>
        </p:style>
        <p:txBody>
          <a:bodyPr lIns="63310" tIns="31656" rIns="63310" bIns="31656" rtlCol="0" anchor="ctr"/>
          <a:lstStyle/>
          <a:p>
            <a:pPr algn="ctr"/>
            <a:r>
              <a:rPr lang="en-AU" sz="975" dirty="0">
                <a:solidFill>
                  <a:schemeClr val="tx1"/>
                </a:solidFill>
              </a:rPr>
              <a:t>External Provider</a:t>
            </a:r>
          </a:p>
        </p:txBody>
      </p:sp>
      <p:cxnSp>
        <p:nvCxnSpPr>
          <p:cNvPr id="24" name="Curved Connector 23"/>
          <p:cNvCxnSpPr>
            <a:stCxn id="23" idx="6"/>
            <a:endCxn id="16" idx="1"/>
          </p:cNvCxnSpPr>
          <p:nvPr/>
        </p:nvCxnSpPr>
        <p:spPr>
          <a:xfrm>
            <a:off x="2459834" y="2228095"/>
            <a:ext cx="405095" cy="133070"/>
          </a:xfrm>
          <a:prstGeom prst="curvedConnector2">
            <a:avLst/>
          </a:prstGeom>
          <a:ln>
            <a:solidFill>
              <a:schemeClr val="accent2">
                <a:lumMod val="75000"/>
              </a:schemeClr>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4431644" y="2182957"/>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27" name="Oval 26"/>
          <p:cNvSpPr/>
          <p:nvPr/>
        </p:nvSpPr>
        <p:spPr>
          <a:xfrm>
            <a:off x="3566327" y="2084829"/>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28" name="Oval 27"/>
          <p:cNvSpPr/>
          <p:nvPr/>
        </p:nvSpPr>
        <p:spPr>
          <a:xfrm>
            <a:off x="2290921" y="2438314"/>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29" name="Oval 28"/>
          <p:cNvSpPr/>
          <p:nvPr/>
        </p:nvSpPr>
        <p:spPr>
          <a:xfrm>
            <a:off x="3687445" y="2098501"/>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0" name="Oval 29"/>
          <p:cNvSpPr/>
          <p:nvPr/>
        </p:nvSpPr>
        <p:spPr>
          <a:xfrm>
            <a:off x="2849780" y="3848168"/>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1" name="Oval 30"/>
          <p:cNvSpPr/>
          <p:nvPr/>
        </p:nvSpPr>
        <p:spPr>
          <a:xfrm>
            <a:off x="3146713" y="2881638"/>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2" name="Oval 31"/>
          <p:cNvSpPr/>
          <p:nvPr/>
        </p:nvSpPr>
        <p:spPr>
          <a:xfrm>
            <a:off x="2542288" y="2618978"/>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3" name="Oval 32"/>
          <p:cNvSpPr/>
          <p:nvPr/>
        </p:nvSpPr>
        <p:spPr>
          <a:xfrm>
            <a:off x="3259399" y="4151061"/>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4" name="Oval 33"/>
          <p:cNvSpPr/>
          <p:nvPr/>
        </p:nvSpPr>
        <p:spPr>
          <a:xfrm>
            <a:off x="3890418" y="4159320"/>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7" name="Oval 36"/>
          <p:cNvSpPr/>
          <p:nvPr/>
        </p:nvSpPr>
        <p:spPr>
          <a:xfrm>
            <a:off x="4866046" y="2197611"/>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8" name="Oval 37"/>
          <p:cNvSpPr/>
          <p:nvPr/>
        </p:nvSpPr>
        <p:spPr>
          <a:xfrm>
            <a:off x="3817147" y="3391287"/>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39" name="Oval 38"/>
          <p:cNvSpPr/>
          <p:nvPr/>
        </p:nvSpPr>
        <p:spPr>
          <a:xfrm>
            <a:off x="5263799" y="2230858"/>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0" name="Oval 39"/>
          <p:cNvSpPr/>
          <p:nvPr/>
        </p:nvSpPr>
        <p:spPr>
          <a:xfrm>
            <a:off x="5263799" y="2632389"/>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1" name="Oval 40"/>
          <p:cNvSpPr/>
          <p:nvPr/>
        </p:nvSpPr>
        <p:spPr>
          <a:xfrm>
            <a:off x="4970245" y="2901107"/>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2" name="Oval 41"/>
          <p:cNvSpPr/>
          <p:nvPr/>
        </p:nvSpPr>
        <p:spPr>
          <a:xfrm>
            <a:off x="5367999" y="2259570"/>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3" name="Oval 42"/>
          <p:cNvSpPr/>
          <p:nvPr/>
        </p:nvSpPr>
        <p:spPr>
          <a:xfrm>
            <a:off x="4554796" y="2145534"/>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4" name="Oval 43"/>
          <p:cNvSpPr/>
          <p:nvPr/>
        </p:nvSpPr>
        <p:spPr>
          <a:xfrm>
            <a:off x="5367999" y="2652627"/>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5" name="Oval 44"/>
          <p:cNvSpPr/>
          <p:nvPr/>
        </p:nvSpPr>
        <p:spPr>
          <a:xfrm>
            <a:off x="5058170" y="2919994"/>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6" name="Oval 45"/>
          <p:cNvSpPr/>
          <p:nvPr/>
        </p:nvSpPr>
        <p:spPr>
          <a:xfrm>
            <a:off x="5339593" y="2901107"/>
            <a:ext cx="208400" cy="195187"/>
          </a:xfrm>
          <a:prstGeom prst="ellipse">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7" name="Oval 46"/>
          <p:cNvSpPr/>
          <p:nvPr/>
        </p:nvSpPr>
        <p:spPr>
          <a:xfrm>
            <a:off x="4024412" y="4151970"/>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8" name="Oval 47"/>
          <p:cNvSpPr/>
          <p:nvPr/>
        </p:nvSpPr>
        <p:spPr>
          <a:xfrm>
            <a:off x="2192019" y="2488836"/>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49" name="Oval 48"/>
          <p:cNvSpPr/>
          <p:nvPr/>
        </p:nvSpPr>
        <p:spPr>
          <a:xfrm>
            <a:off x="3668539" y="1936380"/>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0" name="Oval 49"/>
          <p:cNvSpPr/>
          <p:nvPr/>
        </p:nvSpPr>
        <p:spPr>
          <a:xfrm>
            <a:off x="3571525" y="1846653"/>
            <a:ext cx="208400" cy="195187"/>
          </a:xfrm>
          <a:prstGeom prst="ellipse">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1" name="Oval 50"/>
          <p:cNvSpPr/>
          <p:nvPr/>
        </p:nvSpPr>
        <p:spPr>
          <a:xfrm>
            <a:off x="6971340" y="3445945"/>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2" name="Oval 51"/>
          <p:cNvSpPr/>
          <p:nvPr/>
        </p:nvSpPr>
        <p:spPr>
          <a:xfrm>
            <a:off x="5767271" y="3442042"/>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3" name="Oval 52"/>
          <p:cNvSpPr/>
          <p:nvPr/>
        </p:nvSpPr>
        <p:spPr>
          <a:xfrm>
            <a:off x="7028589" y="3762187"/>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4" name="Oval 53"/>
          <p:cNvSpPr/>
          <p:nvPr/>
        </p:nvSpPr>
        <p:spPr>
          <a:xfrm>
            <a:off x="7028589" y="3502110"/>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5" name="Oval 54"/>
          <p:cNvSpPr/>
          <p:nvPr/>
        </p:nvSpPr>
        <p:spPr>
          <a:xfrm>
            <a:off x="5336835" y="3808590"/>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6" name="Oval 55"/>
          <p:cNvSpPr/>
          <p:nvPr/>
        </p:nvSpPr>
        <p:spPr>
          <a:xfrm>
            <a:off x="5649478" y="3838986"/>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7" name="Oval 56"/>
          <p:cNvSpPr/>
          <p:nvPr/>
        </p:nvSpPr>
        <p:spPr>
          <a:xfrm>
            <a:off x="6948237" y="3808590"/>
            <a:ext cx="208400" cy="195187"/>
          </a:xfrm>
          <a:prstGeom prst="ellipse">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58" name="Oval 57"/>
          <p:cNvSpPr/>
          <p:nvPr/>
        </p:nvSpPr>
        <p:spPr>
          <a:xfrm>
            <a:off x="6113120" y="2729983"/>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0" name="Oval 59"/>
          <p:cNvSpPr/>
          <p:nvPr/>
        </p:nvSpPr>
        <p:spPr>
          <a:xfrm>
            <a:off x="7184029" y="2803514"/>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1" name="Oval 60"/>
          <p:cNvSpPr/>
          <p:nvPr/>
        </p:nvSpPr>
        <p:spPr>
          <a:xfrm>
            <a:off x="6445346" y="2834143"/>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2" name="Oval 61"/>
          <p:cNvSpPr/>
          <p:nvPr/>
        </p:nvSpPr>
        <p:spPr>
          <a:xfrm>
            <a:off x="6820189" y="2884244"/>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3" name="Oval 62"/>
          <p:cNvSpPr/>
          <p:nvPr/>
        </p:nvSpPr>
        <p:spPr>
          <a:xfrm>
            <a:off x="6113120" y="2847814"/>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4" name="Oval 63"/>
          <p:cNvSpPr/>
          <p:nvPr/>
        </p:nvSpPr>
        <p:spPr>
          <a:xfrm>
            <a:off x="6113120" y="2243127"/>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5" name="Oval 64"/>
          <p:cNvSpPr/>
          <p:nvPr/>
        </p:nvSpPr>
        <p:spPr>
          <a:xfrm>
            <a:off x="6236945" y="2182422"/>
            <a:ext cx="208400" cy="195187"/>
          </a:xfrm>
          <a:prstGeom prst="ellipse">
            <a:avLst/>
          </a:prstGeom>
          <a:solidFill>
            <a:schemeClr val="tx1">
              <a:lumMod val="50000"/>
              <a:lumOff val="50000"/>
              <a:alpha val="61000"/>
            </a:scheme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66" name="Rectangle 65"/>
          <p:cNvSpPr/>
          <p:nvPr/>
        </p:nvSpPr>
        <p:spPr>
          <a:xfrm>
            <a:off x="6065482" y="3262415"/>
            <a:ext cx="759722" cy="222709"/>
          </a:xfrm>
          <a:prstGeom prst="rect">
            <a:avLst/>
          </a:prstGeom>
          <a:solidFill>
            <a:srgbClr val="C4E59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US" sz="975" b="1" dirty="0">
                <a:solidFill>
                  <a:schemeClr val="tx1"/>
                </a:solidFill>
              </a:rPr>
              <a:t>App</a:t>
            </a:r>
          </a:p>
        </p:txBody>
      </p:sp>
      <p:sp>
        <p:nvSpPr>
          <p:cNvPr id="67" name="Rectangle 66"/>
          <p:cNvSpPr/>
          <p:nvPr/>
        </p:nvSpPr>
        <p:spPr>
          <a:xfrm>
            <a:off x="4048882" y="2519887"/>
            <a:ext cx="551321" cy="210095"/>
          </a:xfrm>
          <a:prstGeom prst="rect">
            <a:avLst/>
          </a:prstGeom>
          <a:solidFill>
            <a:srgbClr val="F6E26A">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US" sz="975" b="1" dirty="0">
                <a:solidFill>
                  <a:schemeClr val="tx1"/>
                </a:solidFill>
              </a:rPr>
              <a:t>App</a:t>
            </a:r>
          </a:p>
        </p:txBody>
      </p:sp>
      <p:sp>
        <p:nvSpPr>
          <p:cNvPr id="68" name="Rectangle 67"/>
          <p:cNvSpPr/>
          <p:nvPr/>
        </p:nvSpPr>
        <p:spPr>
          <a:xfrm>
            <a:off x="2885969" y="2041838"/>
            <a:ext cx="637129" cy="238176"/>
          </a:xfrm>
          <a:prstGeom prst="rect">
            <a:avLst/>
          </a:prstGeom>
          <a:solidFill>
            <a:srgbClr val="FFAFAF">
              <a:alpha val="61000"/>
            </a:srgbClr>
          </a:solidFill>
          <a:ln/>
        </p:spPr>
        <p:style>
          <a:lnRef idx="1">
            <a:schemeClr val="accent4"/>
          </a:lnRef>
          <a:fillRef idx="2">
            <a:schemeClr val="accent4"/>
          </a:fillRef>
          <a:effectRef idx="1">
            <a:schemeClr val="accent4"/>
          </a:effectRef>
          <a:fontRef idx="minor">
            <a:schemeClr val="dk1"/>
          </a:fontRef>
        </p:style>
        <p:txBody>
          <a:bodyPr lIns="63310" tIns="31656" rIns="63310" bIns="31656" rtlCol="0" anchor="ctr"/>
          <a:lstStyle/>
          <a:p>
            <a:pPr algn="ctr"/>
            <a:r>
              <a:rPr lang="en-US" sz="975" b="1" dirty="0">
                <a:solidFill>
                  <a:schemeClr val="tx1"/>
                </a:solidFill>
              </a:rPr>
              <a:t>App</a:t>
            </a:r>
          </a:p>
        </p:txBody>
      </p:sp>
      <p:sp>
        <p:nvSpPr>
          <p:cNvPr id="74" name="Oval 73"/>
          <p:cNvSpPr/>
          <p:nvPr/>
        </p:nvSpPr>
        <p:spPr>
          <a:xfrm>
            <a:off x="4232812" y="3759120"/>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
        <p:nvSpPr>
          <p:cNvPr id="75" name="Oval 74"/>
          <p:cNvSpPr/>
          <p:nvPr/>
        </p:nvSpPr>
        <p:spPr>
          <a:xfrm>
            <a:off x="4577818" y="4088827"/>
            <a:ext cx="208400" cy="195187"/>
          </a:xfrm>
          <a:prstGeom prst="ellipse">
            <a:avLst/>
          </a:prstGeom>
          <a:ln/>
        </p:spPr>
        <p:style>
          <a:lnRef idx="1">
            <a:schemeClr val="accent1"/>
          </a:lnRef>
          <a:fillRef idx="2">
            <a:schemeClr val="accent1"/>
          </a:fillRef>
          <a:effectRef idx="1">
            <a:schemeClr val="accent1"/>
          </a:effectRef>
          <a:fontRef idx="minor">
            <a:schemeClr val="dk1"/>
          </a:fontRef>
        </p:style>
        <p:txBody>
          <a:bodyPr lIns="63310" tIns="31656" rIns="63310" bIns="31656" rtlCol="0" anchor="ctr"/>
          <a:lstStyle/>
          <a:p>
            <a:pPr algn="ctr"/>
            <a:endParaRPr lang="en-AU" sz="975" b="1" dirty="0">
              <a:solidFill>
                <a:schemeClr val="tx1"/>
              </a:solidFill>
            </a:endParaRPr>
          </a:p>
        </p:txBody>
      </p:sp>
    </p:spTree>
    <p:extLst>
      <p:ext uri="{BB962C8B-B14F-4D97-AF65-F5344CB8AC3E}">
        <p14:creationId xmlns:p14="http://schemas.microsoft.com/office/powerpoint/2010/main" val="293115679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2"/>
          <p:cNvSpPr>
            <a:spLocks noGrp="1" noChangeArrowheads="1"/>
          </p:cNvSpPr>
          <p:nvPr>
            <p:ph type="title"/>
          </p:nvPr>
        </p:nvSpPr>
        <p:spPr>
          <a:noFill/>
        </p:spPr>
        <p:txBody>
          <a:bodyPr vert="horz" wrap="square" lIns="33342" tIns="33342" rIns="33342" bIns="33342" rtlCol="0" anchor="ctr" anchorCtr="0">
            <a:normAutofit fontScale="90000"/>
          </a:bodyPr>
          <a:lstStyle/>
          <a:p>
            <a:pPr defTabSz="820703"/>
            <a:r>
              <a:rPr lang="en-US" dirty="0"/>
              <a:t>Distribution (Tier-</a:t>
            </a:r>
            <a:r>
              <a:rPr lang="en-US" dirty="0" err="1"/>
              <a:t>ing</a:t>
            </a:r>
            <a:r>
              <a:rPr lang="en-US" dirty="0"/>
              <a:t>)</a:t>
            </a:r>
          </a:p>
        </p:txBody>
      </p:sp>
      <p:sp>
        <p:nvSpPr>
          <p:cNvPr id="202755" name="Rectangle 3"/>
          <p:cNvSpPr>
            <a:spLocks noGrp="1" noChangeArrowheads="1"/>
          </p:cNvSpPr>
          <p:nvPr>
            <p:ph type="body" sz="half" idx="4294967295"/>
          </p:nvPr>
        </p:nvSpPr>
        <p:spPr>
          <a:xfrm>
            <a:off x="604466" y="884734"/>
            <a:ext cx="7411774" cy="1314450"/>
          </a:xfrm>
          <a:prstGeom prst="rect">
            <a:avLst/>
          </a:prstGeom>
          <a:noFill/>
        </p:spPr>
        <p:txBody>
          <a:bodyPr lIns="73094" tIns="35905" rIns="73094" bIns="35905"/>
          <a:lstStyle/>
          <a:p>
            <a:pPr marL="307067" indent="-307067" defTabSz="820703"/>
            <a:r>
              <a:rPr lang="en-US" sz="1600" dirty="0"/>
              <a:t>Decomposition according to some ordering principle, typically partitioning and </a:t>
            </a:r>
            <a:r>
              <a:rPr lang="en-US" sz="1600" b="1" dirty="0"/>
              <a:t>distribution</a:t>
            </a:r>
            <a:r>
              <a:rPr lang="en-US" sz="1600" dirty="0"/>
              <a:t> among computational resources (containers/VMs/boxes).</a:t>
            </a:r>
          </a:p>
          <a:p>
            <a:pPr marL="307067" indent="-307067" defTabSz="820703"/>
            <a:r>
              <a:rPr lang="en-US" sz="1600" dirty="0">
                <a:cs typeface="Times New Roman" pitchFamily="18" charset="0"/>
              </a:rPr>
              <a:t>Primary technique for building scalable systems. </a:t>
            </a:r>
          </a:p>
          <a:p>
            <a:pPr marL="307067" indent="-307067" defTabSz="820703"/>
            <a:r>
              <a:rPr lang="en-US" sz="1600" dirty="0">
                <a:cs typeface="Times New Roman" pitchFamily="18" charset="0"/>
              </a:rPr>
              <a:t>Separation of concerns to separate layers and then deploy each separately to separate tiers.</a:t>
            </a:r>
          </a:p>
          <a:p>
            <a:pPr marL="307067" indent="-307067" defTabSz="820703"/>
            <a:r>
              <a:rPr lang="en-US" sz="1600" dirty="0"/>
              <a:t>Example: 3 Tier System</a:t>
            </a:r>
          </a:p>
        </p:txBody>
      </p:sp>
      <p:sp>
        <p:nvSpPr>
          <p:cNvPr id="202756" name="Line 4"/>
          <p:cNvSpPr>
            <a:spLocks noChangeShapeType="1"/>
          </p:cNvSpPr>
          <p:nvPr/>
        </p:nvSpPr>
        <p:spPr bwMode="auto">
          <a:xfrm>
            <a:off x="3367114" y="3169250"/>
            <a:ext cx="742950" cy="0"/>
          </a:xfrm>
          <a:prstGeom prst="line">
            <a:avLst/>
          </a:prstGeom>
          <a:noFill/>
          <a:ln w="9525">
            <a:noFill/>
            <a:round/>
            <a:headEnd type="none" w="sm" len="sm"/>
            <a:tailEnd type="triangle" w="sm" len="sm"/>
          </a:ln>
          <a:effectLst>
            <a:prstShdw prst="shdw17" dist="17961" dir="2700000">
              <a:srgbClr val="999999"/>
            </a:prstShdw>
          </a:effectLst>
        </p:spPr>
        <p:txBody>
          <a:bodyPr wrap="none" lIns="73863" tIns="36933" rIns="73863" bIns="36933" anchor="ctr">
            <a:noAutofit/>
          </a:bodyPr>
          <a:lstStyle/>
          <a:p>
            <a:endParaRPr lang="en-US" sz="1151">
              <a:solidFill>
                <a:schemeClr val="tx1">
                  <a:lumMod val="95000"/>
                  <a:lumOff val="5000"/>
                </a:schemeClr>
              </a:solidFill>
            </a:endParaRPr>
          </a:p>
        </p:txBody>
      </p:sp>
      <p:sp>
        <p:nvSpPr>
          <p:cNvPr id="666630" name="Text Box 6"/>
          <p:cNvSpPr txBox="1">
            <a:spLocks noChangeArrowheads="1"/>
          </p:cNvSpPr>
          <p:nvPr/>
        </p:nvSpPr>
        <p:spPr bwMode="auto">
          <a:xfrm>
            <a:off x="5941645" y="2924206"/>
            <a:ext cx="1458814" cy="697835"/>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lIns="73863" tIns="36933" rIns="73863" bIns="36933" anchor="ctr" anchorCtr="0">
            <a:noAutofit/>
          </a:bodyPr>
          <a:lstStyle/>
          <a:p>
            <a:pPr algn="ctr" eaLnBrk="0" hangingPunct="0">
              <a:lnSpc>
                <a:spcPct val="100000"/>
              </a:lnSpc>
              <a:defRPr/>
            </a:pPr>
            <a:r>
              <a:rPr lang="en-US" sz="1151">
                <a:solidFill>
                  <a:schemeClr val="tx1">
                    <a:lumMod val="95000"/>
                    <a:lumOff val="5000"/>
                  </a:schemeClr>
                </a:solidFill>
              </a:rPr>
              <a:t>Resource</a:t>
            </a:r>
          </a:p>
          <a:p>
            <a:pPr algn="ctr" eaLnBrk="0" hangingPunct="0">
              <a:lnSpc>
                <a:spcPct val="100000"/>
              </a:lnSpc>
              <a:defRPr/>
            </a:pPr>
            <a:r>
              <a:rPr lang="en-US" sz="1151">
                <a:solidFill>
                  <a:schemeClr val="tx1">
                    <a:lumMod val="95000"/>
                    <a:lumOff val="5000"/>
                  </a:schemeClr>
                </a:solidFill>
              </a:rPr>
              <a:t>Tier</a:t>
            </a:r>
          </a:p>
        </p:txBody>
      </p:sp>
      <p:sp>
        <p:nvSpPr>
          <p:cNvPr id="666631" name="Text Box 7"/>
          <p:cNvSpPr txBox="1">
            <a:spLocks noChangeArrowheads="1"/>
          </p:cNvSpPr>
          <p:nvPr/>
        </p:nvSpPr>
        <p:spPr bwMode="auto">
          <a:xfrm>
            <a:off x="3836619" y="2924209"/>
            <a:ext cx="1300163" cy="697835"/>
          </a:xfrm>
          <a:prstGeom prst="rect">
            <a:avLst/>
          </a:prstGeom>
          <a:ln>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chor="ctr" anchorCtr="0">
            <a:noAutofit/>
          </a:bodyPr>
          <a:lstStyle/>
          <a:p>
            <a:pPr algn="ctr" eaLnBrk="0" hangingPunct="0">
              <a:lnSpc>
                <a:spcPct val="100000"/>
              </a:lnSpc>
              <a:defRPr/>
            </a:pPr>
            <a:r>
              <a:rPr lang="en-US" sz="1151" dirty="0">
                <a:solidFill>
                  <a:schemeClr val="tx1">
                    <a:lumMod val="95000"/>
                    <a:lumOff val="5000"/>
                  </a:schemeClr>
                </a:solidFill>
              </a:rPr>
              <a:t>Business / Domain</a:t>
            </a:r>
          </a:p>
          <a:p>
            <a:pPr algn="ctr" eaLnBrk="0" hangingPunct="0">
              <a:lnSpc>
                <a:spcPct val="100000"/>
              </a:lnSpc>
              <a:defRPr/>
            </a:pPr>
            <a:r>
              <a:rPr lang="en-US" sz="1151" dirty="0">
                <a:solidFill>
                  <a:schemeClr val="tx1">
                    <a:lumMod val="95000"/>
                    <a:lumOff val="5000"/>
                  </a:schemeClr>
                </a:solidFill>
              </a:rPr>
              <a:t>Tier</a:t>
            </a:r>
          </a:p>
        </p:txBody>
      </p:sp>
      <p:sp>
        <p:nvSpPr>
          <p:cNvPr id="666632" name="Text Box 8"/>
          <p:cNvSpPr txBox="1">
            <a:spLocks noChangeArrowheads="1"/>
          </p:cNvSpPr>
          <p:nvPr/>
        </p:nvSpPr>
        <p:spPr bwMode="auto">
          <a:xfrm>
            <a:off x="1793506" y="2924208"/>
            <a:ext cx="1238250" cy="697835"/>
          </a:xfrm>
          <a:prstGeom prst="rect">
            <a:avLst/>
          </a:prstGeom>
          <a:ln>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73863" tIns="36933" rIns="73863" bIns="36933" anchor="ctr" anchorCtr="0">
            <a:noAutofit/>
          </a:bodyPr>
          <a:lstStyle/>
          <a:p>
            <a:pPr algn="ctr" eaLnBrk="0" hangingPunct="0">
              <a:lnSpc>
                <a:spcPct val="100000"/>
              </a:lnSpc>
              <a:defRPr/>
            </a:pPr>
            <a:r>
              <a:rPr lang="en-US" sz="1151" dirty="0">
                <a:solidFill>
                  <a:schemeClr val="tx1">
                    <a:lumMod val="95000"/>
                    <a:lumOff val="5000"/>
                  </a:schemeClr>
                </a:solidFill>
              </a:rPr>
              <a:t>Client</a:t>
            </a:r>
          </a:p>
          <a:p>
            <a:pPr algn="ctr" eaLnBrk="0" hangingPunct="0">
              <a:lnSpc>
                <a:spcPct val="100000"/>
              </a:lnSpc>
              <a:defRPr/>
            </a:pPr>
            <a:r>
              <a:rPr lang="en-US" sz="1151" dirty="0">
                <a:solidFill>
                  <a:schemeClr val="tx1">
                    <a:lumMod val="95000"/>
                    <a:lumOff val="5000"/>
                  </a:schemeClr>
                </a:solidFill>
              </a:rPr>
              <a:t>Tier</a:t>
            </a:r>
          </a:p>
        </p:txBody>
      </p:sp>
      <p:sp>
        <p:nvSpPr>
          <p:cNvPr id="666633" name="Line 9"/>
          <p:cNvSpPr>
            <a:spLocks noChangeShapeType="1"/>
          </p:cNvSpPr>
          <p:nvPr/>
        </p:nvSpPr>
        <p:spPr bwMode="auto">
          <a:xfrm>
            <a:off x="3031754" y="3169250"/>
            <a:ext cx="742950" cy="0"/>
          </a:xfrm>
          <a:prstGeom prst="line">
            <a:avLst/>
          </a:prstGeom>
          <a:ln>
            <a:headEnd type="triangle" w="lg" len="med"/>
            <a:tailEnd type="triangle" w="lg" len="med"/>
          </a:ln>
        </p:spPr>
        <p:style>
          <a:lnRef idx="3">
            <a:schemeClr val="accent5"/>
          </a:lnRef>
          <a:fillRef idx="0">
            <a:schemeClr val="accent5"/>
          </a:fillRef>
          <a:effectRef idx="2">
            <a:schemeClr val="accent5"/>
          </a:effectRef>
          <a:fontRef idx="minor">
            <a:schemeClr val="tx1"/>
          </a:fontRef>
        </p:style>
        <p:txBody>
          <a:bodyPr wrap="none" lIns="73863" tIns="36933" rIns="73863" bIns="36933" anchor="ctr">
            <a:noAutofit/>
          </a:bodyPr>
          <a:lstStyle/>
          <a:p>
            <a:pPr>
              <a:defRPr/>
            </a:pPr>
            <a:endParaRPr lang="en-AU" sz="1575" dirty="0">
              <a:solidFill>
                <a:schemeClr val="tx1">
                  <a:lumMod val="95000"/>
                  <a:lumOff val="5000"/>
                </a:schemeClr>
              </a:solidFill>
            </a:endParaRPr>
          </a:p>
        </p:txBody>
      </p:sp>
      <p:sp>
        <p:nvSpPr>
          <p:cNvPr id="666634" name="Line 10"/>
          <p:cNvSpPr>
            <a:spLocks noChangeShapeType="1"/>
          </p:cNvSpPr>
          <p:nvPr/>
        </p:nvSpPr>
        <p:spPr bwMode="auto">
          <a:xfrm>
            <a:off x="5146380" y="3169250"/>
            <a:ext cx="742950" cy="0"/>
          </a:xfrm>
          <a:prstGeom prst="line">
            <a:avLst/>
          </a:prstGeom>
          <a:ln>
            <a:headEnd type="triangle" w="lg" len="med"/>
            <a:tailEnd type="triangle" w="lg" len="med"/>
          </a:ln>
        </p:spPr>
        <p:style>
          <a:lnRef idx="3">
            <a:schemeClr val="accent5"/>
          </a:lnRef>
          <a:fillRef idx="0">
            <a:schemeClr val="accent5"/>
          </a:fillRef>
          <a:effectRef idx="2">
            <a:schemeClr val="accent5"/>
          </a:effectRef>
          <a:fontRef idx="minor">
            <a:schemeClr val="tx1"/>
          </a:fontRef>
        </p:style>
        <p:txBody>
          <a:bodyPr wrap="none" lIns="73863" tIns="36933" rIns="73863" bIns="36933" anchor="ctr">
            <a:noAutofit/>
          </a:bodyPr>
          <a:lstStyle/>
          <a:p>
            <a:pPr>
              <a:defRPr/>
            </a:pPr>
            <a:endParaRPr lang="en-AU" sz="1575" dirty="0">
              <a:solidFill>
                <a:schemeClr val="tx1">
                  <a:lumMod val="95000"/>
                  <a:lumOff val="5000"/>
                </a:schemeClr>
              </a:solidFill>
            </a:endParaRPr>
          </a:p>
        </p:txBody>
      </p:sp>
    </p:spTree>
    <p:extLst>
      <p:ext uri="{BB962C8B-B14F-4D97-AF65-F5344CB8AC3E}">
        <p14:creationId xmlns:p14="http://schemas.microsoft.com/office/powerpoint/2010/main" val="752414254"/>
      </p:ext>
    </p:extLst>
  </p:cSld>
  <p:clrMapOvr>
    <a:masterClrMapping/>
  </p:clrMapOvr>
  <p:transition>
    <p:wipe dir="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2"/>
          <p:cNvSpPr>
            <a:spLocks noGrp="1" noChangeArrowheads="1"/>
          </p:cNvSpPr>
          <p:nvPr>
            <p:ph type="title"/>
          </p:nvPr>
        </p:nvSpPr>
        <p:spPr>
          <a:noFill/>
        </p:spPr>
        <p:txBody>
          <a:bodyPr vert="horz" wrap="square" lIns="33342" tIns="33342" rIns="33342" bIns="33342" rtlCol="0" anchor="ctr" anchorCtr="0">
            <a:spAutoFit/>
          </a:bodyPr>
          <a:lstStyle/>
          <a:p>
            <a:pPr defTabSz="820703"/>
            <a:r>
              <a:rPr lang="en-US"/>
              <a:t>Exposure - </a:t>
            </a:r>
            <a:r>
              <a:rPr lang="en-US" dirty="0"/>
              <a:t>Break Monolith </a:t>
            </a:r>
            <a:r>
              <a:rPr lang="en-US"/>
              <a:t>into Layers</a:t>
            </a:r>
            <a:endParaRPr lang="en-US" dirty="0"/>
          </a:p>
        </p:txBody>
      </p:sp>
      <p:sp>
        <p:nvSpPr>
          <p:cNvPr id="203779" name="Rectangle 3"/>
          <p:cNvSpPr>
            <a:spLocks noGrp="1" noChangeArrowheads="1"/>
          </p:cNvSpPr>
          <p:nvPr>
            <p:ph type="body" sz="half" idx="4294967295"/>
          </p:nvPr>
        </p:nvSpPr>
        <p:spPr>
          <a:xfrm>
            <a:off x="358776" y="831222"/>
            <a:ext cx="6376988" cy="495300"/>
          </a:xfrm>
          <a:prstGeom prst="rect">
            <a:avLst/>
          </a:prstGeom>
          <a:noFill/>
        </p:spPr>
        <p:txBody>
          <a:bodyPr lIns="73094" tIns="35905" rIns="73094" bIns="35905"/>
          <a:lstStyle/>
          <a:p>
            <a:pPr marL="282117" indent="-282117" defTabSz="820703">
              <a:lnSpc>
                <a:spcPct val="75000"/>
              </a:lnSpc>
              <a:buFont typeface="Arial" panose="020B0604020202020204" pitchFamily="34" charset="0"/>
              <a:buChar char="•"/>
            </a:pPr>
            <a:r>
              <a:rPr lang="en-US" sz="1350" dirty="0"/>
              <a:t>Decide what to expose to other components, via an API</a:t>
            </a:r>
          </a:p>
          <a:p>
            <a:pPr marL="282117" indent="-282117" defTabSz="820703">
              <a:lnSpc>
                <a:spcPct val="75000"/>
              </a:lnSpc>
              <a:buFont typeface="Arial" panose="020B0604020202020204" pitchFamily="34" charset="0"/>
              <a:buChar char="•"/>
            </a:pPr>
            <a:r>
              <a:rPr lang="en-US" sz="1350" dirty="0"/>
              <a:t>Any given component fundamentally has three different aspects (layers)</a:t>
            </a:r>
          </a:p>
        </p:txBody>
      </p:sp>
      <p:sp>
        <p:nvSpPr>
          <p:cNvPr id="8" name="Rectangle 9"/>
          <p:cNvSpPr>
            <a:spLocks noChangeArrowheads="1"/>
          </p:cNvSpPr>
          <p:nvPr/>
        </p:nvSpPr>
        <p:spPr bwMode="auto">
          <a:xfrm>
            <a:off x="4171756" y="1922337"/>
            <a:ext cx="3621838" cy="2078121"/>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575" dirty="0">
              <a:solidFill>
                <a:schemeClr val="tx1"/>
              </a:solidFill>
            </a:endParaRPr>
          </a:p>
        </p:txBody>
      </p:sp>
      <p:sp>
        <p:nvSpPr>
          <p:cNvPr id="9" name="Text Box 5"/>
          <p:cNvSpPr txBox="1">
            <a:spLocks noChangeArrowheads="1"/>
          </p:cNvSpPr>
          <p:nvPr/>
        </p:nvSpPr>
        <p:spPr bwMode="auto">
          <a:xfrm>
            <a:off x="4471941" y="2182104"/>
            <a:ext cx="3151934" cy="603946"/>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151" dirty="0">
                <a:solidFill>
                  <a:schemeClr val="tx1"/>
                </a:solidFill>
              </a:rPr>
              <a:t>Services </a:t>
            </a:r>
          </a:p>
          <a:p>
            <a:pPr algn="ctr" eaLnBrk="0" hangingPunct="0">
              <a:lnSpc>
                <a:spcPct val="100000"/>
              </a:lnSpc>
              <a:defRPr/>
            </a:pPr>
            <a:r>
              <a:rPr lang="en-US" sz="1151" dirty="0">
                <a:solidFill>
                  <a:schemeClr val="tx1"/>
                </a:solidFill>
              </a:rPr>
              <a:t>(API-Interface, abstraction) </a:t>
            </a:r>
          </a:p>
        </p:txBody>
      </p:sp>
      <p:sp>
        <p:nvSpPr>
          <p:cNvPr id="10" name="Text Box 6"/>
          <p:cNvSpPr txBox="1">
            <a:spLocks noChangeArrowheads="1"/>
          </p:cNvSpPr>
          <p:nvPr/>
        </p:nvSpPr>
        <p:spPr bwMode="auto">
          <a:xfrm>
            <a:off x="4471938" y="2874810"/>
            <a:ext cx="3154943" cy="428787"/>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wrap="square" lIns="73863" tIns="36933" rIns="73863" bIns="36933">
            <a:spAutoFit/>
          </a:bodyPr>
          <a:lstStyle/>
          <a:p>
            <a:pPr algn="ctr" eaLnBrk="0" hangingPunct="0">
              <a:lnSpc>
                <a:spcPct val="100000"/>
              </a:lnSpc>
              <a:defRPr/>
            </a:pPr>
            <a:r>
              <a:rPr lang="en-US" sz="1151" dirty="0">
                <a:solidFill>
                  <a:schemeClr val="tx1"/>
                </a:solidFill>
              </a:rPr>
              <a:t>Domain</a:t>
            </a:r>
          </a:p>
          <a:p>
            <a:pPr algn="ctr" eaLnBrk="0" hangingPunct="0">
              <a:lnSpc>
                <a:spcPct val="100000"/>
              </a:lnSpc>
              <a:defRPr/>
            </a:pPr>
            <a:r>
              <a:rPr lang="en-US" sz="1151" dirty="0">
                <a:solidFill>
                  <a:schemeClr val="tx1"/>
                </a:solidFill>
              </a:rPr>
              <a:t>(Implementation, action)</a:t>
            </a:r>
          </a:p>
        </p:txBody>
      </p:sp>
      <p:sp>
        <p:nvSpPr>
          <p:cNvPr id="11" name="Text Box 7"/>
          <p:cNvSpPr txBox="1">
            <a:spLocks noChangeArrowheads="1"/>
          </p:cNvSpPr>
          <p:nvPr/>
        </p:nvSpPr>
        <p:spPr bwMode="auto">
          <a:xfrm>
            <a:off x="4471938" y="3480930"/>
            <a:ext cx="3154943" cy="251687"/>
          </a:xfrm>
          <a:prstGeom prst="rect">
            <a:avLst/>
          </a:prstGeom>
          <a:ln>
            <a:solidFill>
              <a:schemeClr val="tx1"/>
            </a:solidFill>
            <a:headEnd type="none" w="sm" len="sm"/>
            <a:tailEnd type="none" w="sm" len="sm"/>
          </a:ln>
        </p:spPr>
        <p:style>
          <a:lnRef idx="1">
            <a:schemeClr val="accent4"/>
          </a:lnRef>
          <a:fillRef idx="2">
            <a:schemeClr val="accent4"/>
          </a:fillRef>
          <a:effectRef idx="1">
            <a:schemeClr val="accent4"/>
          </a:effectRef>
          <a:fontRef idx="minor">
            <a:schemeClr val="dk1"/>
          </a:fontRef>
        </p:style>
        <p:txBody>
          <a:bodyPr wrap="square" lIns="73863" tIns="36933" rIns="73863" bIns="36933">
            <a:spAutoFit/>
          </a:bodyPr>
          <a:lstStyle/>
          <a:p>
            <a:pPr algn="ctr" eaLnBrk="0" hangingPunct="0">
              <a:lnSpc>
                <a:spcPct val="100000"/>
              </a:lnSpc>
            </a:pPr>
            <a:r>
              <a:rPr lang="en-US" sz="1151" dirty="0">
                <a:solidFill>
                  <a:schemeClr val="tx1"/>
                </a:solidFill>
              </a:rPr>
              <a:t>Integration (adaptation)</a:t>
            </a:r>
          </a:p>
        </p:txBody>
      </p:sp>
      <p:sp>
        <p:nvSpPr>
          <p:cNvPr id="14" name="Rectangle 9"/>
          <p:cNvSpPr>
            <a:spLocks noChangeArrowheads="1"/>
          </p:cNvSpPr>
          <p:nvPr/>
        </p:nvSpPr>
        <p:spPr bwMode="auto">
          <a:xfrm>
            <a:off x="1200150" y="1945530"/>
            <a:ext cx="1967655" cy="2098225"/>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chor="ctr" anchorCtr="0">
            <a:noAutofit/>
          </a:bodyPr>
          <a:lstStyle/>
          <a:p>
            <a:pPr algn="ctr"/>
            <a:r>
              <a:rPr lang="en-US" sz="1575" dirty="0">
                <a:solidFill>
                  <a:schemeClr val="tx1"/>
                </a:solidFill>
              </a:rPr>
              <a:t>Component</a:t>
            </a:r>
          </a:p>
        </p:txBody>
      </p:sp>
      <p:sp>
        <p:nvSpPr>
          <p:cNvPr id="15" name="Right Arrow 14"/>
          <p:cNvSpPr/>
          <p:nvPr/>
        </p:nvSpPr>
        <p:spPr>
          <a:xfrm>
            <a:off x="3321233" y="2744927"/>
            <a:ext cx="685800" cy="628650"/>
          </a:xfrm>
          <a:prstGeom prst="rightArrow">
            <a:avLst/>
          </a:prstGeom>
        </p:spPr>
        <p:style>
          <a:lnRef idx="1">
            <a:schemeClr val="accent1"/>
          </a:lnRef>
          <a:fillRef idx="3">
            <a:schemeClr val="accent1"/>
          </a:fillRef>
          <a:effectRef idx="2">
            <a:schemeClr val="accent1"/>
          </a:effectRef>
          <a:fontRef idx="minor">
            <a:schemeClr val="lt1"/>
          </a:fontRef>
        </p:style>
        <p:txBody>
          <a:bodyPr lIns="70514" tIns="35258" rIns="70514" bIns="35258" rtlCol="0" anchor="ctr"/>
          <a:lstStyle/>
          <a:p>
            <a:pPr algn="ctr"/>
            <a:endParaRPr lang="en-AU" sz="1151"/>
          </a:p>
        </p:txBody>
      </p:sp>
      <p:sp>
        <p:nvSpPr>
          <p:cNvPr id="2" name="Rectangle 1"/>
          <p:cNvSpPr/>
          <p:nvPr/>
        </p:nvSpPr>
        <p:spPr>
          <a:xfrm>
            <a:off x="3921602" y="4390107"/>
            <a:ext cx="3415096" cy="252986"/>
          </a:xfrm>
          <a:prstGeom prst="rect">
            <a:avLst/>
          </a:prstGeom>
        </p:spPr>
        <p:txBody>
          <a:bodyPr wrap="none" lIns="70514" tIns="35258" rIns="70514" bIns="35258">
            <a:spAutoFit/>
          </a:bodyPr>
          <a:lstStyle/>
          <a:p>
            <a:pPr marL="282117" indent="-282117" defTabSz="820703">
              <a:lnSpc>
                <a:spcPct val="75000"/>
              </a:lnSpc>
            </a:pPr>
            <a:r>
              <a:rPr lang="en-US" sz="1575" dirty="0">
                <a:solidFill>
                  <a:srgbClr val="FFFFFF"/>
                </a:solidFill>
              </a:rPr>
              <a:t>This is further discussed in SOA Module.</a:t>
            </a:r>
          </a:p>
        </p:txBody>
      </p:sp>
    </p:spTree>
    <p:extLst>
      <p:ext uri="{BB962C8B-B14F-4D97-AF65-F5344CB8AC3E}">
        <p14:creationId xmlns:p14="http://schemas.microsoft.com/office/powerpoint/2010/main" val="1083032517"/>
      </p:ext>
    </p:extLst>
  </p:cSld>
  <p:clrMapOvr>
    <a:masterClrMapping/>
  </p:clrMapOvr>
  <p:transition>
    <p:wipe dir="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2"/>
          <p:cNvSpPr>
            <a:spLocks noGrp="1" noChangeArrowheads="1"/>
          </p:cNvSpPr>
          <p:nvPr>
            <p:ph type="title"/>
          </p:nvPr>
        </p:nvSpPr>
        <p:spPr>
          <a:xfrm>
            <a:off x="358776" y="158607"/>
            <a:ext cx="7360072" cy="316634"/>
          </a:xfrm>
          <a:noFill/>
        </p:spPr>
        <p:txBody>
          <a:bodyPr vert="horz" wrap="square" lIns="33342" tIns="33342" rIns="33342" bIns="33342" rtlCol="0" anchor="ctr" anchorCtr="0">
            <a:spAutoFit/>
          </a:bodyPr>
          <a:lstStyle/>
          <a:p>
            <a:pPr defTabSz="820703"/>
            <a:r>
              <a:rPr lang="en-US" dirty="0"/>
              <a:t>Micro Service Layers </a:t>
            </a:r>
            <a:r>
              <a:rPr lang="mr-IN" dirty="0"/>
              <a:t>–</a:t>
            </a:r>
            <a:r>
              <a:rPr lang="en-US" dirty="0"/>
              <a:t> Exposing a Component </a:t>
            </a:r>
          </a:p>
        </p:txBody>
      </p:sp>
      <p:sp>
        <p:nvSpPr>
          <p:cNvPr id="10" name="Rectangle 9"/>
          <p:cNvSpPr>
            <a:spLocks noChangeArrowheads="1"/>
          </p:cNvSpPr>
          <p:nvPr/>
        </p:nvSpPr>
        <p:spPr bwMode="auto">
          <a:xfrm>
            <a:off x="1320007" y="1716709"/>
            <a:ext cx="3101903" cy="2078121"/>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575" dirty="0">
              <a:solidFill>
                <a:schemeClr val="tx1"/>
              </a:solidFill>
            </a:endParaRPr>
          </a:p>
        </p:txBody>
      </p:sp>
      <p:sp>
        <p:nvSpPr>
          <p:cNvPr id="11" name="Text Box 5"/>
          <p:cNvSpPr txBox="1">
            <a:spLocks noChangeArrowheads="1"/>
          </p:cNvSpPr>
          <p:nvPr/>
        </p:nvSpPr>
        <p:spPr bwMode="auto">
          <a:xfrm>
            <a:off x="1470097" y="1889888"/>
            <a:ext cx="2751689" cy="603946"/>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151" dirty="0">
                <a:solidFill>
                  <a:schemeClr val="tx1"/>
                </a:solidFill>
              </a:rPr>
              <a:t>Services </a:t>
            </a:r>
          </a:p>
          <a:p>
            <a:pPr algn="ctr" eaLnBrk="0" hangingPunct="0">
              <a:lnSpc>
                <a:spcPct val="100000"/>
              </a:lnSpc>
              <a:defRPr/>
            </a:pPr>
            <a:r>
              <a:rPr lang="en-US" sz="1151" dirty="0">
                <a:solidFill>
                  <a:schemeClr val="tx1"/>
                </a:solidFill>
              </a:rPr>
              <a:t>(Interface, abstraction) </a:t>
            </a:r>
          </a:p>
        </p:txBody>
      </p:sp>
      <p:sp>
        <p:nvSpPr>
          <p:cNvPr id="12" name="Text Box 6"/>
          <p:cNvSpPr txBox="1">
            <a:spLocks noChangeArrowheads="1"/>
          </p:cNvSpPr>
          <p:nvPr/>
        </p:nvSpPr>
        <p:spPr bwMode="auto">
          <a:xfrm>
            <a:off x="1460683" y="2628424"/>
            <a:ext cx="2751689" cy="428787"/>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wrap="square" lIns="73863" tIns="36933" rIns="73863" bIns="36933">
            <a:spAutoFit/>
          </a:bodyPr>
          <a:lstStyle/>
          <a:p>
            <a:pPr algn="ctr" eaLnBrk="0" hangingPunct="0">
              <a:lnSpc>
                <a:spcPct val="100000"/>
              </a:lnSpc>
              <a:defRPr/>
            </a:pPr>
            <a:r>
              <a:rPr lang="en-US" sz="1151" dirty="0">
                <a:solidFill>
                  <a:schemeClr val="tx1"/>
                </a:solidFill>
              </a:rPr>
              <a:t>Domain </a:t>
            </a:r>
          </a:p>
          <a:p>
            <a:pPr algn="ctr" eaLnBrk="0" hangingPunct="0">
              <a:lnSpc>
                <a:spcPct val="100000"/>
              </a:lnSpc>
              <a:defRPr/>
            </a:pPr>
            <a:r>
              <a:rPr lang="en-US" sz="1151" dirty="0">
                <a:solidFill>
                  <a:schemeClr val="tx1"/>
                </a:solidFill>
              </a:rPr>
              <a:t>(Implementation, action)</a:t>
            </a:r>
          </a:p>
        </p:txBody>
      </p:sp>
      <p:sp>
        <p:nvSpPr>
          <p:cNvPr id="17" name="Text Box 7"/>
          <p:cNvSpPr txBox="1">
            <a:spLocks noChangeArrowheads="1"/>
          </p:cNvSpPr>
          <p:nvPr/>
        </p:nvSpPr>
        <p:spPr bwMode="auto">
          <a:xfrm>
            <a:off x="1470097" y="3275302"/>
            <a:ext cx="2751689" cy="251687"/>
          </a:xfrm>
          <a:prstGeom prst="rect">
            <a:avLst/>
          </a:prstGeom>
          <a:ln>
            <a:solidFill>
              <a:schemeClr val="tx1"/>
            </a:solidFill>
            <a:headEnd type="none" w="sm" len="sm"/>
            <a:tailEnd type="none" w="sm" len="sm"/>
          </a:ln>
        </p:spPr>
        <p:style>
          <a:lnRef idx="1">
            <a:schemeClr val="accent4"/>
          </a:lnRef>
          <a:fillRef idx="2">
            <a:schemeClr val="accent4"/>
          </a:fillRef>
          <a:effectRef idx="1">
            <a:schemeClr val="accent4"/>
          </a:effectRef>
          <a:fontRef idx="minor">
            <a:schemeClr val="dk1"/>
          </a:fontRef>
        </p:style>
        <p:txBody>
          <a:bodyPr wrap="square" lIns="73863" tIns="36933" rIns="73863" bIns="36933">
            <a:spAutoFit/>
          </a:bodyPr>
          <a:lstStyle/>
          <a:p>
            <a:pPr algn="ctr" eaLnBrk="0" hangingPunct="0">
              <a:lnSpc>
                <a:spcPct val="100000"/>
              </a:lnSpc>
            </a:pPr>
            <a:r>
              <a:rPr lang="en-US" sz="1151" dirty="0">
                <a:solidFill>
                  <a:schemeClr val="tx1"/>
                </a:solidFill>
              </a:rPr>
              <a:t>Integration (adaptation)</a:t>
            </a:r>
          </a:p>
        </p:txBody>
      </p:sp>
      <p:sp>
        <p:nvSpPr>
          <p:cNvPr id="18" name="Rectangle 3"/>
          <p:cNvSpPr txBox="1">
            <a:spLocks noChangeArrowheads="1"/>
          </p:cNvSpPr>
          <p:nvPr/>
        </p:nvSpPr>
        <p:spPr bwMode="auto">
          <a:xfrm>
            <a:off x="5058126" y="2474767"/>
            <a:ext cx="3402088" cy="354359"/>
          </a:xfrm>
          <a:prstGeom prst="rect">
            <a:avLst/>
          </a:prstGeom>
          <a:noFill/>
          <a:ln w="9525">
            <a:noFill/>
            <a:miter lim="800000"/>
            <a:headEnd/>
            <a:tailEnd/>
          </a:ln>
        </p:spPr>
        <p:txBody>
          <a:bodyPr vert="horz" wrap="square" lIns="73094" tIns="35905" rIns="73094" bIns="35905" numCol="1" anchor="t" anchorCtr="0" compatLnSpc="1">
            <a:prstTxWarp prst="textNoShape">
              <a:avLst/>
            </a:prstTxWarp>
          </a:bodyPr>
          <a:lstStyle>
            <a:lvl1pPr marL="342900" indent="-3429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pitchFamily="-112" charset="-128"/>
              </a:defRPr>
            </a:lvl1pPr>
            <a:lvl2pPr marL="742950" indent="-28575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2pPr>
            <a:lvl3pPr marL="11430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3pPr>
            <a:lvl4pPr marL="16002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4pPr>
            <a:lvl5pPr marL="20574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a:lstStyle>
          <a:p>
            <a:pPr marL="282117" indent="-282117" defTabSz="820703" eaLnBrk="1" hangingPunct="1">
              <a:lnSpc>
                <a:spcPct val="75000"/>
              </a:lnSpc>
            </a:pPr>
            <a:r>
              <a:rPr lang="en-US" sz="1400" dirty="0">
                <a:solidFill>
                  <a:schemeClr val="tx1"/>
                </a:solidFill>
              </a:rPr>
              <a:t>Application Logic Implementation, Workflow/Orchestration. </a:t>
            </a:r>
          </a:p>
          <a:p>
            <a:pPr marL="282117" indent="-282117" defTabSz="820703" eaLnBrk="1" hangingPunct="1">
              <a:lnSpc>
                <a:spcPct val="75000"/>
              </a:lnSpc>
            </a:pPr>
            <a:r>
              <a:rPr lang="en-US" sz="1400" dirty="0">
                <a:solidFill>
                  <a:schemeClr val="tx1"/>
                </a:solidFill>
              </a:rPr>
              <a:t>Manage Data</a:t>
            </a:r>
          </a:p>
        </p:txBody>
      </p:sp>
      <p:sp>
        <p:nvSpPr>
          <p:cNvPr id="19" name="Rectangle 3"/>
          <p:cNvSpPr txBox="1">
            <a:spLocks noChangeArrowheads="1"/>
          </p:cNvSpPr>
          <p:nvPr/>
        </p:nvSpPr>
        <p:spPr bwMode="auto">
          <a:xfrm>
            <a:off x="5058126" y="3601146"/>
            <a:ext cx="3101903" cy="519530"/>
          </a:xfrm>
          <a:prstGeom prst="rect">
            <a:avLst/>
          </a:prstGeom>
          <a:noFill/>
          <a:ln w="9525">
            <a:noFill/>
            <a:miter lim="800000"/>
            <a:headEnd/>
            <a:tailEnd/>
          </a:ln>
        </p:spPr>
        <p:txBody>
          <a:bodyPr vert="horz" wrap="square" lIns="73094" tIns="35905" rIns="73094" bIns="35905" numCol="1" anchor="t" anchorCtr="0" compatLnSpc="1">
            <a:prstTxWarp prst="textNoShape">
              <a:avLst/>
            </a:prstTxWarp>
          </a:bodyPr>
          <a:lstStyle>
            <a:lvl1pPr marL="342900" indent="-3429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pitchFamily="-112" charset="-128"/>
              </a:defRPr>
            </a:lvl1pPr>
            <a:lvl2pPr marL="742950" indent="-28575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2pPr>
            <a:lvl3pPr marL="11430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3pPr>
            <a:lvl4pPr marL="16002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4pPr>
            <a:lvl5pPr marL="20574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a:lstStyle>
          <a:p>
            <a:pPr marL="282117" indent="-282117" defTabSz="820703" eaLnBrk="1" hangingPunct="1">
              <a:lnSpc>
                <a:spcPct val="75000"/>
              </a:lnSpc>
            </a:pPr>
            <a:r>
              <a:rPr lang="en-US" sz="1400" dirty="0">
                <a:solidFill>
                  <a:srgbClr val="586FD3"/>
                </a:solidFill>
              </a:rPr>
              <a:t>Logical Adaption </a:t>
            </a:r>
            <a:r>
              <a:rPr lang="en-US" sz="1400" dirty="0">
                <a:solidFill>
                  <a:srgbClr val="1A1818"/>
                </a:solidFill>
              </a:rPr>
              <a:t>- of tiers below for what we need (transform and protect via anti corruption layer)</a:t>
            </a:r>
          </a:p>
          <a:p>
            <a:pPr marL="282117" indent="-282117" defTabSz="820703" eaLnBrk="1" hangingPunct="1">
              <a:lnSpc>
                <a:spcPct val="75000"/>
              </a:lnSpc>
            </a:pPr>
            <a:r>
              <a:rPr lang="en-US" sz="1400" dirty="0">
                <a:solidFill>
                  <a:srgbClr val="586FD3"/>
                </a:solidFill>
              </a:rPr>
              <a:t>Protocol Adaption </a:t>
            </a:r>
            <a:r>
              <a:rPr lang="en-US" sz="1400" dirty="0">
                <a:solidFill>
                  <a:srgbClr val="1A1818"/>
                </a:solidFill>
              </a:rPr>
              <a:t>– connect and to talk to tier below</a:t>
            </a:r>
          </a:p>
        </p:txBody>
      </p:sp>
      <p:cxnSp>
        <p:nvCxnSpPr>
          <p:cNvPr id="3" name="Straight Arrow Connector 2"/>
          <p:cNvCxnSpPr>
            <a:stCxn id="11" idx="3"/>
            <a:endCxn id="24" idx="1"/>
          </p:cNvCxnSpPr>
          <p:nvPr/>
        </p:nvCxnSpPr>
        <p:spPr bwMode="auto">
          <a:xfrm flipV="1">
            <a:off x="4221786" y="1615121"/>
            <a:ext cx="836340" cy="576740"/>
          </a:xfrm>
          <a:prstGeom prst="straightConnector1">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cxnSp>
        <p:nvCxnSpPr>
          <p:cNvPr id="20" name="Straight Arrow Connector 19"/>
          <p:cNvCxnSpPr>
            <a:stCxn id="12" idx="3"/>
          </p:cNvCxnSpPr>
          <p:nvPr/>
        </p:nvCxnSpPr>
        <p:spPr bwMode="auto">
          <a:xfrm flipV="1">
            <a:off x="4212372" y="2791742"/>
            <a:ext cx="845754" cy="51076"/>
          </a:xfrm>
          <a:prstGeom prst="straightConnector1">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a:stCxn id="17" idx="3"/>
            <a:endCxn id="19" idx="1"/>
          </p:cNvCxnSpPr>
          <p:nvPr/>
        </p:nvCxnSpPr>
        <p:spPr bwMode="auto">
          <a:xfrm>
            <a:off x="4221786" y="3401146"/>
            <a:ext cx="836340" cy="459765"/>
          </a:xfrm>
          <a:prstGeom prst="straightConnector1">
            <a:avLst/>
          </a:prstGeom>
          <a:ln w="38100">
            <a:headEnd type="none" w="med" len="med"/>
            <a:tailEnd type="arrow"/>
          </a:ln>
        </p:spPr>
        <p:style>
          <a:lnRef idx="3">
            <a:schemeClr val="accent1"/>
          </a:lnRef>
          <a:fillRef idx="0">
            <a:schemeClr val="accent1"/>
          </a:fillRef>
          <a:effectRef idx="2">
            <a:schemeClr val="accent1"/>
          </a:effectRef>
          <a:fontRef idx="minor">
            <a:schemeClr val="tx1"/>
          </a:fontRef>
        </p:style>
      </p:cxnSp>
      <p:sp>
        <p:nvSpPr>
          <p:cNvPr id="24" name="Rectangle 3"/>
          <p:cNvSpPr txBox="1">
            <a:spLocks noChangeArrowheads="1"/>
          </p:cNvSpPr>
          <p:nvPr/>
        </p:nvSpPr>
        <p:spPr bwMode="auto">
          <a:xfrm>
            <a:off x="5058126" y="1355356"/>
            <a:ext cx="3101903" cy="519530"/>
          </a:xfrm>
          <a:prstGeom prst="rect">
            <a:avLst/>
          </a:prstGeom>
          <a:noFill/>
          <a:ln w="9525">
            <a:noFill/>
            <a:miter lim="800000"/>
            <a:headEnd/>
            <a:tailEnd/>
          </a:ln>
        </p:spPr>
        <p:txBody>
          <a:bodyPr vert="horz" wrap="square" lIns="73094" tIns="35905" rIns="73094" bIns="35905" numCol="1" anchor="t" anchorCtr="0" compatLnSpc="1">
            <a:prstTxWarp prst="textNoShape">
              <a:avLst/>
            </a:prstTxWarp>
          </a:bodyPr>
          <a:lstStyle>
            <a:lvl1pPr marL="342900" indent="-3429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pitchFamily="-112" charset="-128"/>
              </a:defRPr>
            </a:lvl1pPr>
            <a:lvl2pPr marL="742950" indent="-28575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2pPr>
            <a:lvl3pPr marL="11430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3pPr>
            <a:lvl4pPr marL="16002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4pPr>
            <a:lvl5pPr marL="2057400" indent="-228600" algn="l" rtl="0" eaLnBrk="0" fontAlgn="base" hangingPunct="0">
              <a:spcBef>
                <a:spcPct val="20000"/>
              </a:spcBef>
              <a:spcAft>
                <a:spcPct val="0"/>
              </a:spcAft>
              <a:buChar char="»"/>
              <a:defRPr sz="2000">
                <a:solidFill>
                  <a:schemeClr val="bg1"/>
                </a:solidFill>
                <a:latin typeface="+mn-lt"/>
                <a:ea typeface="ＭＳ Ｐゴシック" pitchFamily="-112" charset="-128"/>
                <a:cs typeface="ＭＳ Ｐゴシック"/>
              </a:defRPr>
            </a:lvl5pPr>
            <a:lvl6pPr marL="2514600" indent="-228600" algn="l" rtl="0" fontAlgn="base">
              <a:spcBef>
                <a:spcPct val="20000"/>
              </a:spcBef>
              <a:spcAft>
                <a:spcPct val="0"/>
              </a:spcAft>
              <a:buChar char="»"/>
              <a:defRPr sz="2000">
                <a:solidFill>
                  <a:schemeClr val="bg1"/>
                </a:solidFill>
                <a:latin typeface="+mn-lt"/>
              </a:defRPr>
            </a:lvl6pPr>
            <a:lvl7pPr marL="2971800" indent="-228600" algn="l" rtl="0" fontAlgn="base">
              <a:spcBef>
                <a:spcPct val="20000"/>
              </a:spcBef>
              <a:spcAft>
                <a:spcPct val="0"/>
              </a:spcAft>
              <a:buChar char="»"/>
              <a:defRPr sz="2000">
                <a:solidFill>
                  <a:schemeClr val="bg1"/>
                </a:solidFill>
                <a:latin typeface="+mn-lt"/>
              </a:defRPr>
            </a:lvl7pPr>
            <a:lvl8pPr marL="3429000" indent="-228600" algn="l" rtl="0" fontAlgn="base">
              <a:spcBef>
                <a:spcPct val="20000"/>
              </a:spcBef>
              <a:spcAft>
                <a:spcPct val="0"/>
              </a:spcAft>
              <a:buChar char="»"/>
              <a:defRPr sz="2000">
                <a:solidFill>
                  <a:schemeClr val="bg1"/>
                </a:solidFill>
                <a:latin typeface="+mn-lt"/>
              </a:defRPr>
            </a:lvl8pPr>
            <a:lvl9pPr marL="3886200" indent="-228600" algn="l" rtl="0" fontAlgn="base">
              <a:spcBef>
                <a:spcPct val="20000"/>
              </a:spcBef>
              <a:spcAft>
                <a:spcPct val="0"/>
              </a:spcAft>
              <a:buChar char="»"/>
              <a:defRPr sz="2000">
                <a:solidFill>
                  <a:schemeClr val="bg1"/>
                </a:solidFill>
                <a:latin typeface="+mn-lt"/>
              </a:defRPr>
            </a:lvl9pPr>
          </a:lstStyle>
          <a:p>
            <a:pPr defTabSz="820703">
              <a:lnSpc>
                <a:spcPct val="75000"/>
              </a:lnSpc>
            </a:pPr>
            <a:r>
              <a:rPr lang="en-US" sz="1400" dirty="0">
                <a:solidFill>
                  <a:schemeClr val="bg2">
                    <a:lumMod val="60000"/>
                    <a:lumOff val="40000"/>
                  </a:schemeClr>
                </a:solidFill>
              </a:rPr>
              <a:t>Protocol Abstraction</a:t>
            </a:r>
            <a:r>
              <a:rPr lang="en-US" sz="1400" dirty="0">
                <a:solidFill>
                  <a:schemeClr val="tx1"/>
                </a:solidFill>
              </a:rPr>
              <a:t> – Client channel </a:t>
            </a:r>
          </a:p>
          <a:p>
            <a:pPr defTabSz="820703">
              <a:lnSpc>
                <a:spcPct val="75000"/>
              </a:lnSpc>
            </a:pPr>
            <a:r>
              <a:rPr lang="en-US" sz="1400" dirty="0">
                <a:solidFill>
                  <a:srgbClr val="586FD3"/>
                </a:solidFill>
              </a:rPr>
              <a:t>Logical Abstraction </a:t>
            </a:r>
            <a:r>
              <a:rPr lang="en-US" sz="1400" dirty="0">
                <a:solidFill>
                  <a:schemeClr val="tx1"/>
                </a:solidFill>
              </a:rPr>
              <a:t>– expose for particular use cases </a:t>
            </a:r>
          </a:p>
        </p:txBody>
      </p:sp>
      <p:sp>
        <p:nvSpPr>
          <p:cNvPr id="2" name="Rectangle 1"/>
          <p:cNvSpPr/>
          <p:nvPr/>
        </p:nvSpPr>
        <p:spPr>
          <a:xfrm>
            <a:off x="358775" y="757037"/>
            <a:ext cx="7801254" cy="338554"/>
          </a:xfrm>
          <a:prstGeom prst="rect">
            <a:avLst/>
          </a:prstGeom>
        </p:spPr>
        <p:txBody>
          <a:bodyPr wrap="square">
            <a:spAutoFit/>
          </a:bodyPr>
          <a:lstStyle/>
          <a:p>
            <a:r>
              <a:rPr lang="en-US" sz="1600" dirty="0"/>
              <a:t>Applying the layered architecture pattern to components, e.g. a </a:t>
            </a:r>
            <a:r>
              <a:rPr lang="en-US" sz="1600" dirty="0" err="1"/>
              <a:t>Microservice</a:t>
            </a:r>
            <a:r>
              <a:rPr lang="en-US" sz="1600" dirty="0"/>
              <a:t> component</a:t>
            </a:r>
            <a:endParaRPr lang="en-US" dirty="0"/>
          </a:p>
        </p:txBody>
      </p:sp>
    </p:spTree>
    <p:extLst>
      <p:ext uri="{BB962C8B-B14F-4D97-AF65-F5344CB8AC3E}">
        <p14:creationId xmlns:p14="http://schemas.microsoft.com/office/powerpoint/2010/main" val="3719860920"/>
      </p:ext>
    </p:extLst>
  </p:cSld>
  <p:clrMapOvr>
    <a:masterClrMapping/>
  </p:clrMapOvr>
  <p:transition>
    <p:wipe dir="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2"/>
          <p:cNvSpPr>
            <a:spLocks noGrp="1" noChangeArrowheads="1"/>
          </p:cNvSpPr>
          <p:nvPr>
            <p:ph type="title"/>
          </p:nvPr>
        </p:nvSpPr>
        <p:spPr>
          <a:noFill/>
        </p:spPr>
        <p:txBody>
          <a:bodyPr vert="horz" wrap="square" lIns="33342" tIns="33342" rIns="33342" bIns="33342" rtlCol="0" anchor="ctr" anchorCtr="0">
            <a:spAutoFit/>
          </a:bodyPr>
          <a:lstStyle/>
          <a:p>
            <a:pPr defTabSz="820703"/>
            <a:r>
              <a:rPr lang="en-US" dirty="0"/>
              <a:t>Exposure – Add Operations Interfaces</a:t>
            </a:r>
          </a:p>
        </p:txBody>
      </p:sp>
      <p:sp>
        <p:nvSpPr>
          <p:cNvPr id="203779" name="Rectangle 3"/>
          <p:cNvSpPr>
            <a:spLocks noGrp="1" noChangeArrowheads="1"/>
          </p:cNvSpPr>
          <p:nvPr>
            <p:ph type="body" sz="half" idx="4294967295"/>
          </p:nvPr>
        </p:nvSpPr>
        <p:spPr>
          <a:xfrm>
            <a:off x="370498" y="807613"/>
            <a:ext cx="6376987" cy="1028700"/>
          </a:xfrm>
          <a:prstGeom prst="rect">
            <a:avLst/>
          </a:prstGeom>
          <a:noFill/>
        </p:spPr>
        <p:txBody>
          <a:bodyPr lIns="73094" tIns="35905" rIns="73094" bIns="35905"/>
          <a:lstStyle/>
          <a:p>
            <a:pPr marL="0" indent="0" defTabSz="820703">
              <a:lnSpc>
                <a:spcPct val="75000"/>
              </a:lnSpc>
              <a:buNone/>
            </a:pPr>
            <a:r>
              <a:rPr lang="en-US" sz="1350" dirty="0"/>
              <a:t>For complex units these may be broken apart into several pieces, and Interfaces for both:</a:t>
            </a:r>
          </a:p>
          <a:p>
            <a:pPr marL="819449" lvl="2" indent="-282117" defTabSz="820703">
              <a:lnSpc>
                <a:spcPct val="75000"/>
              </a:lnSpc>
            </a:pPr>
            <a:r>
              <a:rPr lang="en-US" sz="1350" dirty="0"/>
              <a:t>API (Data and Business Functions)</a:t>
            </a:r>
          </a:p>
          <a:p>
            <a:pPr marL="819449" lvl="2" indent="-282117" defTabSz="820703">
              <a:lnSpc>
                <a:spcPct val="75000"/>
              </a:lnSpc>
            </a:pPr>
            <a:r>
              <a:rPr lang="en-US" sz="1350" dirty="0"/>
              <a:t>Maintenance (Operations), Management of the Component</a:t>
            </a:r>
          </a:p>
        </p:txBody>
      </p:sp>
      <p:sp>
        <p:nvSpPr>
          <p:cNvPr id="13" name="Rectangle 9"/>
          <p:cNvSpPr>
            <a:spLocks noChangeArrowheads="1"/>
          </p:cNvSpPr>
          <p:nvPr/>
        </p:nvSpPr>
        <p:spPr bwMode="auto">
          <a:xfrm>
            <a:off x="2389434" y="2057295"/>
            <a:ext cx="4210050" cy="2352016"/>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575" dirty="0">
              <a:solidFill>
                <a:schemeClr val="tx1"/>
              </a:solidFill>
            </a:endParaRPr>
          </a:p>
        </p:txBody>
      </p:sp>
      <p:sp>
        <p:nvSpPr>
          <p:cNvPr id="14" name="Text Box 5"/>
          <p:cNvSpPr txBox="1">
            <a:spLocks noChangeArrowheads="1"/>
          </p:cNvSpPr>
          <p:nvPr/>
        </p:nvSpPr>
        <p:spPr bwMode="auto">
          <a:xfrm>
            <a:off x="2544215" y="2267041"/>
            <a:ext cx="3900488" cy="901862"/>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151" dirty="0">
                <a:solidFill>
                  <a:schemeClr val="tx1"/>
                </a:solidFill>
                <a:effectLst>
                  <a:outerShdw blurRad="38100" dist="38100" dir="2700000" algn="tl">
                    <a:srgbClr val="FFFFFF"/>
                  </a:outerShdw>
                </a:effectLst>
              </a:rPr>
              <a:t>Services (Interface, abstraction) </a:t>
            </a:r>
          </a:p>
        </p:txBody>
      </p:sp>
      <p:sp>
        <p:nvSpPr>
          <p:cNvPr id="15" name="Text Box 6"/>
          <p:cNvSpPr txBox="1">
            <a:spLocks noChangeArrowheads="1"/>
          </p:cNvSpPr>
          <p:nvPr/>
        </p:nvSpPr>
        <p:spPr bwMode="auto">
          <a:xfrm>
            <a:off x="2566105" y="3298783"/>
            <a:ext cx="3900488" cy="428787"/>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lIns="73863" tIns="36933" rIns="73863" bIns="36933">
            <a:spAutoFit/>
          </a:bodyPr>
          <a:lstStyle/>
          <a:p>
            <a:pPr algn="ctr" eaLnBrk="0" hangingPunct="0">
              <a:lnSpc>
                <a:spcPct val="100000"/>
              </a:lnSpc>
              <a:defRPr/>
            </a:pPr>
            <a:r>
              <a:rPr lang="en-US" sz="1151" dirty="0">
                <a:solidFill>
                  <a:schemeClr val="tx1"/>
                </a:solidFill>
              </a:rPr>
              <a:t>Domain</a:t>
            </a:r>
          </a:p>
          <a:p>
            <a:pPr algn="ctr" eaLnBrk="0" hangingPunct="0">
              <a:lnSpc>
                <a:spcPct val="100000"/>
              </a:lnSpc>
              <a:defRPr/>
            </a:pPr>
            <a:r>
              <a:rPr lang="en-US" sz="1151" dirty="0">
                <a:solidFill>
                  <a:schemeClr val="tx1"/>
                </a:solidFill>
              </a:rPr>
              <a:t>(Implementation, action)</a:t>
            </a:r>
          </a:p>
        </p:txBody>
      </p:sp>
      <p:sp>
        <p:nvSpPr>
          <p:cNvPr id="16" name="Text Box 7"/>
          <p:cNvSpPr txBox="1">
            <a:spLocks noChangeArrowheads="1"/>
          </p:cNvSpPr>
          <p:nvPr/>
        </p:nvSpPr>
        <p:spPr bwMode="auto">
          <a:xfrm>
            <a:off x="2566105" y="3948196"/>
            <a:ext cx="3900488" cy="251687"/>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lIns="73863" tIns="36933" rIns="73863" bIns="36933">
            <a:spAutoFit/>
          </a:bodyPr>
          <a:lstStyle/>
          <a:p>
            <a:pPr algn="ctr" eaLnBrk="0" hangingPunct="0">
              <a:lnSpc>
                <a:spcPct val="100000"/>
              </a:lnSpc>
            </a:pPr>
            <a:r>
              <a:rPr lang="en-US" sz="1151" dirty="0">
                <a:solidFill>
                  <a:schemeClr val="tx1"/>
                </a:solidFill>
              </a:rPr>
              <a:t>Integration (adaptation)</a:t>
            </a:r>
          </a:p>
        </p:txBody>
      </p:sp>
      <p:sp>
        <p:nvSpPr>
          <p:cNvPr id="203786" name="Text Box 10"/>
          <p:cNvSpPr txBox="1">
            <a:spLocks noChangeArrowheads="1"/>
          </p:cNvSpPr>
          <p:nvPr/>
        </p:nvSpPr>
        <p:spPr bwMode="auto">
          <a:xfrm>
            <a:off x="2785086" y="2708812"/>
            <a:ext cx="1547813" cy="239109"/>
          </a:xfrm>
          <a:prstGeom prst="rect">
            <a:avLst/>
          </a:prstGeom>
          <a:ln>
            <a:headEnd type="none" w="sm" len="sm"/>
            <a:tailEnd type="none" w="sm" len="sm"/>
          </a:ln>
        </p:spPr>
        <p:style>
          <a:lnRef idx="1">
            <a:schemeClr val="accent6"/>
          </a:lnRef>
          <a:fillRef idx="2">
            <a:schemeClr val="accent6"/>
          </a:fillRef>
          <a:effectRef idx="1">
            <a:schemeClr val="accent6"/>
          </a:effectRef>
          <a:fontRef idx="minor">
            <a:schemeClr val="dk1"/>
          </a:fontRef>
        </p:style>
        <p:txBody>
          <a:bodyPr lIns="61409" tIns="30705" rIns="61409" bIns="30705">
            <a:spAutoFit/>
          </a:bodyPr>
          <a:lstStyle/>
          <a:p>
            <a:pPr algn="ctr" eaLnBrk="0" hangingPunct="0">
              <a:lnSpc>
                <a:spcPct val="100000"/>
              </a:lnSpc>
            </a:pPr>
            <a:r>
              <a:rPr lang="en-US" sz="1151">
                <a:solidFill>
                  <a:schemeClr val="tx1"/>
                </a:solidFill>
              </a:rPr>
              <a:t>API</a:t>
            </a:r>
          </a:p>
        </p:txBody>
      </p:sp>
      <p:sp>
        <p:nvSpPr>
          <p:cNvPr id="203787" name="Text Box 11"/>
          <p:cNvSpPr txBox="1">
            <a:spLocks noChangeArrowheads="1"/>
          </p:cNvSpPr>
          <p:nvPr/>
        </p:nvSpPr>
        <p:spPr bwMode="auto">
          <a:xfrm>
            <a:off x="4456724" y="2708812"/>
            <a:ext cx="1733550" cy="239109"/>
          </a:xfrm>
          <a:prstGeom prst="rect">
            <a:avLst/>
          </a:prstGeom>
          <a:ln>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spAutoFit/>
          </a:bodyPr>
          <a:lstStyle/>
          <a:p>
            <a:pPr algn="ctr" eaLnBrk="0" hangingPunct="0">
              <a:lnSpc>
                <a:spcPct val="100000"/>
              </a:lnSpc>
            </a:pPr>
            <a:r>
              <a:rPr lang="en-US" sz="1151">
                <a:solidFill>
                  <a:schemeClr val="tx1"/>
                </a:solidFill>
              </a:rPr>
              <a:t>Maintenance</a:t>
            </a:r>
          </a:p>
        </p:txBody>
      </p:sp>
    </p:spTree>
    <p:extLst>
      <p:ext uri="{BB962C8B-B14F-4D97-AF65-F5344CB8AC3E}">
        <p14:creationId xmlns:p14="http://schemas.microsoft.com/office/powerpoint/2010/main" val="732231548"/>
      </p:ext>
    </p:extLst>
  </p:cSld>
  <p:clrMapOvr>
    <a:masterClrMapping/>
  </p:clrMapOvr>
  <p:transition>
    <p:wipe dir="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Exposing Tiers - Layers </a:t>
            </a:r>
          </a:p>
        </p:txBody>
      </p:sp>
      <p:sp>
        <p:nvSpPr>
          <p:cNvPr id="5" name="Rectangle 9"/>
          <p:cNvSpPr>
            <a:spLocks noChangeArrowheads="1"/>
          </p:cNvSpPr>
          <p:nvPr/>
        </p:nvSpPr>
        <p:spPr bwMode="auto">
          <a:xfrm>
            <a:off x="1420068" y="926573"/>
            <a:ext cx="2381590" cy="1168943"/>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200" dirty="0">
              <a:solidFill>
                <a:schemeClr val="tx1"/>
              </a:solidFill>
            </a:endParaRPr>
          </a:p>
        </p:txBody>
      </p:sp>
      <p:sp>
        <p:nvSpPr>
          <p:cNvPr id="6" name="Text Box 5"/>
          <p:cNvSpPr txBox="1">
            <a:spLocks noChangeArrowheads="1"/>
          </p:cNvSpPr>
          <p:nvPr/>
        </p:nvSpPr>
        <p:spPr bwMode="auto">
          <a:xfrm>
            <a:off x="1512175" y="1034368"/>
            <a:ext cx="2227799" cy="281852"/>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200" dirty="0">
                <a:solidFill>
                  <a:schemeClr val="tx1"/>
                </a:solidFill>
              </a:rPr>
              <a:t>Interface, abstraction </a:t>
            </a:r>
          </a:p>
        </p:txBody>
      </p:sp>
      <p:sp>
        <p:nvSpPr>
          <p:cNvPr id="7" name="Text Box 6"/>
          <p:cNvSpPr txBox="1">
            <a:spLocks noChangeArrowheads="1"/>
          </p:cNvSpPr>
          <p:nvPr/>
        </p:nvSpPr>
        <p:spPr bwMode="auto">
          <a:xfrm>
            <a:off x="1520130" y="1402809"/>
            <a:ext cx="2227799" cy="259253"/>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wrap="square" lIns="73863" tIns="36933" rIns="73863" bIns="36933">
            <a:spAutoFit/>
          </a:bodyPr>
          <a:lstStyle/>
          <a:p>
            <a:pPr algn="ctr" eaLnBrk="0" hangingPunct="0">
              <a:lnSpc>
                <a:spcPct val="100000"/>
              </a:lnSpc>
              <a:defRPr/>
            </a:pPr>
            <a:r>
              <a:rPr lang="en-US" sz="1200" dirty="0">
                <a:solidFill>
                  <a:schemeClr val="tx1"/>
                </a:solidFill>
              </a:rPr>
              <a:t>Implementation, action</a:t>
            </a:r>
          </a:p>
        </p:txBody>
      </p:sp>
      <p:sp>
        <p:nvSpPr>
          <p:cNvPr id="8" name="Text Box 7"/>
          <p:cNvSpPr txBox="1">
            <a:spLocks noChangeArrowheads="1"/>
          </p:cNvSpPr>
          <p:nvPr/>
        </p:nvSpPr>
        <p:spPr bwMode="auto">
          <a:xfrm>
            <a:off x="1520130" y="1749162"/>
            <a:ext cx="2227799" cy="259253"/>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wrap="square" lIns="73863" tIns="36933" rIns="73863" bIns="36933">
            <a:spAutoFit/>
          </a:bodyPr>
          <a:lstStyle/>
          <a:p>
            <a:pPr algn="ctr" eaLnBrk="0" hangingPunct="0">
              <a:lnSpc>
                <a:spcPct val="100000"/>
              </a:lnSpc>
            </a:pPr>
            <a:r>
              <a:rPr lang="en-US" sz="1200" dirty="0">
                <a:solidFill>
                  <a:schemeClr val="tx1"/>
                </a:solidFill>
              </a:rPr>
              <a:t>Integration, adaptation</a:t>
            </a:r>
          </a:p>
        </p:txBody>
      </p:sp>
      <p:sp>
        <p:nvSpPr>
          <p:cNvPr id="11" name="Rectangle 9"/>
          <p:cNvSpPr>
            <a:spLocks noChangeArrowheads="1"/>
          </p:cNvSpPr>
          <p:nvPr/>
        </p:nvSpPr>
        <p:spPr bwMode="auto">
          <a:xfrm>
            <a:off x="3229127" y="2290778"/>
            <a:ext cx="2381590" cy="1168943"/>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200" dirty="0">
              <a:solidFill>
                <a:schemeClr val="tx1"/>
              </a:solidFill>
            </a:endParaRPr>
          </a:p>
        </p:txBody>
      </p:sp>
      <p:sp>
        <p:nvSpPr>
          <p:cNvPr id="12" name="Text Box 5"/>
          <p:cNvSpPr txBox="1">
            <a:spLocks noChangeArrowheads="1"/>
          </p:cNvSpPr>
          <p:nvPr/>
        </p:nvSpPr>
        <p:spPr bwMode="auto">
          <a:xfrm>
            <a:off x="3321235" y="2398574"/>
            <a:ext cx="2227799" cy="281852"/>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200" dirty="0">
                <a:solidFill>
                  <a:schemeClr val="tx1"/>
                </a:solidFill>
              </a:rPr>
              <a:t>Interface, abstraction </a:t>
            </a:r>
          </a:p>
        </p:txBody>
      </p:sp>
      <p:sp>
        <p:nvSpPr>
          <p:cNvPr id="13" name="Text Box 6"/>
          <p:cNvSpPr txBox="1">
            <a:spLocks noChangeArrowheads="1"/>
          </p:cNvSpPr>
          <p:nvPr/>
        </p:nvSpPr>
        <p:spPr bwMode="auto">
          <a:xfrm>
            <a:off x="3329188" y="2767015"/>
            <a:ext cx="2227799" cy="259253"/>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wrap="square" lIns="73863" tIns="36933" rIns="73863" bIns="36933">
            <a:spAutoFit/>
          </a:bodyPr>
          <a:lstStyle/>
          <a:p>
            <a:pPr algn="ctr" eaLnBrk="0" hangingPunct="0">
              <a:lnSpc>
                <a:spcPct val="100000"/>
              </a:lnSpc>
              <a:defRPr/>
            </a:pPr>
            <a:r>
              <a:rPr lang="en-US" sz="1200" dirty="0">
                <a:solidFill>
                  <a:schemeClr val="tx1"/>
                </a:solidFill>
              </a:rPr>
              <a:t>Implementation, action</a:t>
            </a:r>
          </a:p>
        </p:txBody>
      </p:sp>
      <p:sp>
        <p:nvSpPr>
          <p:cNvPr id="14" name="Text Box 7"/>
          <p:cNvSpPr txBox="1">
            <a:spLocks noChangeArrowheads="1"/>
          </p:cNvSpPr>
          <p:nvPr/>
        </p:nvSpPr>
        <p:spPr bwMode="auto">
          <a:xfrm>
            <a:off x="3329188" y="3113369"/>
            <a:ext cx="2227799" cy="259253"/>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wrap="square" lIns="73863" tIns="36933" rIns="73863" bIns="36933">
            <a:spAutoFit/>
          </a:bodyPr>
          <a:lstStyle/>
          <a:p>
            <a:pPr algn="ctr" eaLnBrk="0" hangingPunct="0">
              <a:lnSpc>
                <a:spcPct val="100000"/>
              </a:lnSpc>
            </a:pPr>
            <a:r>
              <a:rPr lang="en-US" sz="1200" dirty="0">
                <a:solidFill>
                  <a:schemeClr val="tx1"/>
                </a:solidFill>
              </a:rPr>
              <a:t>Integration, adaptation</a:t>
            </a:r>
          </a:p>
        </p:txBody>
      </p:sp>
      <p:sp>
        <p:nvSpPr>
          <p:cNvPr id="15" name="Rectangle 9"/>
          <p:cNvSpPr>
            <a:spLocks noChangeArrowheads="1"/>
          </p:cNvSpPr>
          <p:nvPr/>
        </p:nvSpPr>
        <p:spPr bwMode="auto">
          <a:xfrm>
            <a:off x="5242286" y="3654107"/>
            <a:ext cx="2381590" cy="1168943"/>
          </a:xfrm>
          <a:prstGeom prst="rect">
            <a:avLst/>
          </a:prstGeom>
          <a:ln>
            <a:solidFill>
              <a:schemeClr val="tx1"/>
            </a:solidFill>
            <a:headEnd type="none" w="sm" len="sm"/>
            <a:tailEnd type="none" w="sm" len="sm"/>
          </a:ln>
        </p:spPr>
        <p:style>
          <a:lnRef idx="1">
            <a:schemeClr val="accent2"/>
          </a:lnRef>
          <a:fillRef idx="2">
            <a:schemeClr val="accent2"/>
          </a:fillRef>
          <a:effectRef idx="1">
            <a:schemeClr val="accent2"/>
          </a:effectRef>
          <a:fontRef idx="minor">
            <a:schemeClr val="dk1"/>
          </a:fontRef>
        </p:style>
        <p:txBody>
          <a:bodyPr lIns="61409" tIns="30705" rIns="61409" bIns="30705">
            <a:noAutofit/>
          </a:bodyPr>
          <a:lstStyle/>
          <a:p>
            <a:endParaRPr lang="en-US" sz="1200" dirty="0">
              <a:solidFill>
                <a:schemeClr val="tx1"/>
              </a:solidFill>
            </a:endParaRPr>
          </a:p>
        </p:txBody>
      </p:sp>
      <p:sp>
        <p:nvSpPr>
          <p:cNvPr id="16" name="Text Box 5"/>
          <p:cNvSpPr txBox="1">
            <a:spLocks noChangeArrowheads="1"/>
          </p:cNvSpPr>
          <p:nvPr/>
        </p:nvSpPr>
        <p:spPr bwMode="auto">
          <a:xfrm>
            <a:off x="5334394" y="3761902"/>
            <a:ext cx="2227799" cy="281852"/>
          </a:xfrm>
          <a:prstGeom prst="rect">
            <a:avLst/>
          </a:prstGeom>
          <a:ln>
            <a:solidFill>
              <a:schemeClr val="tx1"/>
            </a:solidFill>
            <a:headEnd type="none" w="sm" len="sm"/>
            <a:tailEnd type="none" w="sm" len="sm"/>
          </a:ln>
        </p:spPr>
        <p:style>
          <a:lnRef idx="1">
            <a:schemeClr val="accent3"/>
          </a:lnRef>
          <a:fillRef idx="2">
            <a:schemeClr val="accent3"/>
          </a:fillRef>
          <a:effectRef idx="1">
            <a:schemeClr val="accent3"/>
          </a:effectRef>
          <a:fontRef idx="minor">
            <a:schemeClr val="dk1"/>
          </a:fontRef>
        </p:style>
        <p:txBody>
          <a:bodyPr lIns="73863" tIns="36933" rIns="73863" bIns="36933">
            <a:noAutofit/>
          </a:bodyPr>
          <a:lstStyle/>
          <a:p>
            <a:pPr algn="ctr" eaLnBrk="0" hangingPunct="0">
              <a:lnSpc>
                <a:spcPct val="100000"/>
              </a:lnSpc>
              <a:defRPr/>
            </a:pPr>
            <a:r>
              <a:rPr lang="en-US" sz="1200" dirty="0">
                <a:solidFill>
                  <a:schemeClr val="tx1"/>
                </a:solidFill>
              </a:rPr>
              <a:t>Interface, abstraction </a:t>
            </a:r>
          </a:p>
        </p:txBody>
      </p:sp>
      <p:sp>
        <p:nvSpPr>
          <p:cNvPr id="17" name="Text Box 6"/>
          <p:cNvSpPr txBox="1">
            <a:spLocks noChangeArrowheads="1"/>
          </p:cNvSpPr>
          <p:nvPr/>
        </p:nvSpPr>
        <p:spPr bwMode="auto">
          <a:xfrm>
            <a:off x="5342347" y="4130343"/>
            <a:ext cx="2227799" cy="259253"/>
          </a:xfrm>
          <a:prstGeom prst="rect">
            <a:avLst/>
          </a:prstGeom>
          <a:ln>
            <a:solidFill>
              <a:schemeClr val="tx1"/>
            </a:solidFill>
            <a:headEnd type="none" w="sm" len="sm"/>
            <a:tailEnd type="none" w="sm" len="sm"/>
          </a:ln>
        </p:spPr>
        <p:style>
          <a:lnRef idx="1">
            <a:schemeClr val="accent5"/>
          </a:lnRef>
          <a:fillRef idx="2">
            <a:schemeClr val="accent5"/>
          </a:fillRef>
          <a:effectRef idx="1">
            <a:schemeClr val="accent5"/>
          </a:effectRef>
          <a:fontRef idx="minor">
            <a:schemeClr val="dk1"/>
          </a:fontRef>
        </p:style>
        <p:txBody>
          <a:bodyPr wrap="square" lIns="73863" tIns="36933" rIns="73863" bIns="36933">
            <a:spAutoFit/>
          </a:bodyPr>
          <a:lstStyle/>
          <a:p>
            <a:pPr algn="ctr" eaLnBrk="0" hangingPunct="0">
              <a:lnSpc>
                <a:spcPct val="100000"/>
              </a:lnSpc>
              <a:defRPr/>
            </a:pPr>
            <a:r>
              <a:rPr lang="en-US" sz="1200" dirty="0">
                <a:solidFill>
                  <a:schemeClr val="tx1"/>
                </a:solidFill>
              </a:rPr>
              <a:t>Implementation, action</a:t>
            </a:r>
          </a:p>
        </p:txBody>
      </p:sp>
      <p:sp>
        <p:nvSpPr>
          <p:cNvPr id="18" name="Text Box 7"/>
          <p:cNvSpPr txBox="1">
            <a:spLocks noChangeArrowheads="1"/>
          </p:cNvSpPr>
          <p:nvPr/>
        </p:nvSpPr>
        <p:spPr bwMode="auto">
          <a:xfrm>
            <a:off x="5342347" y="4476696"/>
            <a:ext cx="2227799" cy="259253"/>
          </a:xfrm>
          <a:prstGeom prst="rect">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wrap="square" lIns="73863" tIns="36933" rIns="73863" bIns="36933">
            <a:spAutoFit/>
          </a:bodyPr>
          <a:lstStyle/>
          <a:p>
            <a:pPr algn="ctr" eaLnBrk="0" hangingPunct="0">
              <a:lnSpc>
                <a:spcPct val="100000"/>
              </a:lnSpc>
            </a:pPr>
            <a:r>
              <a:rPr lang="en-US" sz="1200" dirty="0">
                <a:solidFill>
                  <a:schemeClr val="tx1"/>
                </a:solidFill>
              </a:rPr>
              <a:t>Integration, adaptation</a:t>
            </a:r>
          </a:p>
        </p:txBody>
      </p:sp>
      <p:sp>
        <p:nvSpPr>
          <p:cNvPr id="19" name="TextBox 18"/>
          <p:cNvSpPr txBox="1"/>
          <p:nvPr/>
        </p:nvSpPr>
        <p:spPr>
          <a:xfrm>
            <a:off x="2120496" y="666807"/>
            <a:ext cx="483100" cy="239114"/>
          </a:xfrm>
          <a:prstGeom prst="rect">
            <a:avLst/>
          </a:prstGeom>
          <a:noFill/>
        </p:spPr>
        <p:txBody>
          <a:bodyPr wrap="none" lIns="61414" tIns="30707" rIns="61414" bIns="30707" rtlCol="0">
            <a:spAutoFit/>
          </a:bodyPr>
          <a:lstStyle/>
          <a:p>
            <a:r>
              <a:rPr lang="en-US" sz="1151" dirty="0">
                <a:solidFill>
                  <a:srgbClr val="000000"/>
                </a:solidFill>
              </a:rPr>
              <a:t>Tier N</a:t>
            </a:r>
          </a:p>
        </p:txBody>
      </p:sp>
      <p:sp>
        <p:nvSpPr>
          <p:cNvPr id="20" name="TextBox 19"/>
          <p:cNvSpPr txBox="1"/>
          <p:nvPr/>
        </p:nvSpPr>
        <p:spPr>
          <a:xfrm>
            <a:off x="3971633" y="2008927"/>
            <a:ext cx="632180" cy="239114"/>
          </a:xfrm>
          <a:prstGeom prst="rect">
            <a:avLst/>
          </a:prstGeom>
          <a:noFill/>
        </p:spPr>
        <p:txBody>
          <a:bodyPr wrap="none" lIns="61414" tIns="30707" rIns="61414" bIns="30707" rtlCol="0">
            <a:spAutoFit/>
          </a:bodyPr>
          <a:lstStyle/>
          <a:p>
            <a:r>
              <a:rPr lang="en-US" sz="1151" dirty="0">
                <a:solidFill>
                  <a:srgbClr val="000000"/>
                </a:solidFill>
              </a:rPr>
              <a:t>Tier N+1</a:t>
            </a:r>
          </a:p>
        </p:txBody>
      </p:sp>
      <p:sp>
        <p:nvSpPr>
          <p:cNvPr id="21" name="TextBox 20"/>
          <p:cNvSpPr txBox="1"/>
          <p:nvPr/>
        </p:nvSpPr>
        <p:spPr>
          <a:xfrm>
            <a:off x="5942714" y="3351047"/>
            <a:ext cx="632180" cy="239114"/>
          </a:xfrm>
          <a:prstGeom prst="rect">
            <a:avLst/>
          </a:prstGeom>
          <a:noFill/>
        </p:spPr>
        <p:txBody>
          <a:bodyPr wrap="none" lIns="61414" tIns="30707" rIns="61414" bIns="30707" rtlCol="0">
            <a:spAutoFit/>
          </a:bodyPr>
          <a:lstStyle/>
          <a:p>
            <a:r>
              <a:rPr lang="en-US" sz="1151" dirty="0">
                <a:solidFill>
                  <a:srgbClr val="000000"/>
                </a:solidFill>
              </a:rPr>
              <a:t>Tier N+2</a:t>
            </a:r>
          </a:p>
        </p:txBody>
      </p:sp>
      <p:cxnSp>
        <p:nvCxnSpPr>
          <p:cNvPr id="23" name="Elbow Connector 22"/>
          <p:cNvCxnSpPr>
            <a:stCxn id="5" idx="2"/>
            <a:endCxn id="11" idx="1"/>
          </p:cNvCxnSpPr>
          <p:nvPr/>
        </p:nvCxnSpPr>
        <p:spPr bwMode="auto">
          <a:xfrm rot="16200000" flipH="1">
            <a:off x="2530128" y="2176250"/>
            <a:ext cx="779734" cy="618264"/>
          </a:xfrm>
          <a:prstGeom prst="bentConnector2">
            <a:avLst/>
          </a:prstGeom>
          <a:ln>
            <a:headEnd type="none" w="med" len="med"/>
            <a:tailEnd type="arrow"/>
          </a:ln>
        </p:spPr>
        <p:style>
          <a:lnRef idx="3">
            <a:schemeClr val="accent5"/>
          </a:lnRef>
          <a:fillRef idx="0">
            <a:schemeClr val="accent5"/>
          </a:fillRef>
          <a:effectRef idx="2">
            <a:schemeClr val="accent5"/>
          </a:effectRef>
          <a:fontRef idx="minor">
            <a:schemeClr val="tx1"/>
          </a:fontRef>
        </p:style>
      </p:cxnSp>
      <p:cxnSp>
        <p:nvCxnSpPr>
          <p:cNvPr id="24" name="Elbow Connector 23"/>
          <p:cNvCxnSpPr>
            <a:stCxn id="11" idx="2"/>
            <a:endCxn id="15" idx="1"/>
          </p:cNvCxnSpPr>
          <p:nvPr/>
        </p:nvCxnSpPr>
        <p:spPr bwMode="auto">
          <a:xfrm rot="16200000" flipH="1">
            <a:off x="4441673" y="3437967"/>
            <a:ext cx="778857" cy="822363"/>
          </a:xfrm>
          <a:prstGeom prst="bentConnector2">
            <a:avLst/>
          </a:prstGeom>
          <a:ln>
            <a:headEnd type="none" w="med" len="med"/>
            <a:tailEnd type="arrow"/>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543531442"/>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Value of the Cube </a:t>
            </a:r>
            <a:r>
              <a:rPr lang="mr-IN" dirty="0"/>
              <a:t>–</a:t>
            </a:r>
            <a:r>
              <a:rPr lang="en-AU" dirty="0"/>
              <a:t> a tool for analysing your architecture</a:t>
            </a:r>
          </a:p>
        </p:txBody>
      </p:sp>
      <p:sp>
        <p:nvSpPr>
          <p:cNvPr id="4" name="TextBox 3"/>
          <p:cNvSpPr txBox="1"/>
          <p:nvPr/>
        </p:nvSpPr>
        <p:spPr>
          <a:xfrm>
            <a:off x="560022" y="690506"/>
            <a:ext cx="6750750" cy="4165962"/>
          </a:xfrm>
          <a:prstGeom prst="rect">
            <a:avLst/>
          </a:prstGeom>
          <a:noFill/>
        </p:spPr>
        <p:txBody>
          <a:bodyPr wrap="square" lIns="71831" tIns="35916" rIns="71831" bIns="35916" rtlCol="0">
            <a:spAutoFit/>
          </a:bodyPr>
          <a:lstStyle/>
          <a:p>
            <a:pPr marL="298597" indent="-298597">
              <a:buFont typeface="Arial" pitchFamily="34" charset="0"/>
              <a:buChar char="•"/>
            </a:pPr>
            <a:r>
              <a:rPr lang="en-US" sz="1400" dirty="0">
                <a:solidFill>
                  <a:schemeClr val="bg2">
                    <a:lumMod val="60000"/>
                    <a:lumOff val="40000"/>
                  </a:schemeClr>
                </a:solidFill>
              </a:rPr>
              <a:t>Make Architecture Orthogonality Explicit by Clarifying:</a:t>
            </a:r>
          </a:p>
          <a:p>
            <a:pPr marL="597193" lvl="1" indent="-298597">
              <a:buFont typeface="Arial" pitchFamily="34" charset="0"/>
              <a:buChar char="•"/>
            </a:pPr>
            <a:r>
              <a:rPr lang="en-US" sz="1400" b="1" dirty="0">
                <a:solidFill>
                  <a:srgbClr val="1A1818"/>
                </a:solidFill>
              </a:rPr>
              <a:t>Tiers</a:t>
            </a:r>
            <a:r>
              <a:rPr lang="en-US" sz="1400" dirty="0">
                <a:solidFill>
                  <a:srgbClr val="1A1818"/>
                </a:solidFill>
              </a:rPr>
              <a:t>: Conceptual, Logical and Physical:</a:t>
            </a:r>
          </a:p>
          <a:p>
            <a:pPr marL="895790" lvl="2" indent="-298597">
              <a:buFont typeface="Arial" pitchFamily="34" charset="0"/>
              <a:buChar char="•"/>
            </a:pPr>
            <a:r>
              <a:rPr lang="en-US" sz="1400" dirty="0">
                <a:solidFill>
                  <a:srgbClr val="1A1818"/>
                </a:solidFill>
              </a:rPr>
              <a:t>Services;</a:t>
            </a:r>
          </a:p>
          <a:p>
            <a:pPr marL="895790" lvl="2" indent="-298597">
              <a:buFont typeface="Arial" pitchFamily="34" charset="0"/>
              <a:buChar char="•"/>
            </a:pPr>
            <a:r>
              <a:rPr lang="en-US" sz="1400" dirty="0">
                <a:solidFill>
                  <a:srgbClr val="1A1818"/>
                </a:solidFill>
              </a:rPr>
              <a:t>Decomposition Decisions;</a:t>
            </a:r>
          </a:p>
          <a:p>
            <a:pPr marL="895790" lvl="2" indent="-298597">
              <a:buFont typeface="Arial" pitchFamily="34" charset="0"/>
              <a:buChar char="•"/>
            </a:pPr>
            <a:r>
              <a:rPr lang="en-US" sz="1400" dirty="0">
                <a:solidFill>
                  <a:srgbClr val="1A1818"/>
                </a:solidFill>
              </a:rPr>
              <a:t>Deployment  Decisions.</a:t>
            </a:r>
          </a:p>
          <a:p>
            <a:pPr marL="597193" lvl="1" indent="-298597">
              <a:buFont typeface="Arial" pitchFamily="34" charset="0"/>
              <a:buChar char="•"/>
            </a:pPr>
            <a:r>
              <a:rPr lang="en-US" sz="1400" b="1" dirty="0">
                <a:solidFill>
                  <a:srgbClr val="1A1818"/>
                </a:solidFill>
              </a:rPr>
              <a:t>Layers</a:t>
            </a:r>
            <a:r>
              <a:rPr lang="en-US" sz="1400" dirty="0">
                <a:solidFill>
                  <a:srgbClr val="1A1818"/>
                </a:solidFill>
              </a:rPr>
              <a:t>: of Software/Hardware, Platforms and Infrastructure;</a:t>
            </a:r>
          </a:p>
          <a:p>
            <a:pPr marL="597193" lvl="1" indent="-298597">
              <a:buFont typeface="Arial" pitchFamily="34" charset="0"/>
              <a:buChar char="•"/>
            </a:pPr>
            <a:r>
              <a:rPr lang="en-US" sz="1400" b="1" dirty="0">
                <a:solidFill>
                  <a:srgbClr val="1A1818"/>
                </a:solidFill>
              </a:rPr>
              <a:t>Qualities Of Service (QOS) </a:t>
            </a:r>
          </a:p>
          <a:p>
            <a:pPr marL="962769" lvl="2" indent="-298597">
              <a:buFont typeface="Arial" pitchFamily="34" charset="0"/>
              <a:buChar char="•"/>
            </a:pPr>
            <a:r>
              <a:rPr lang="en-US" sz="1400" dirty="0">
                <a:solidFill>
                  <a:srgbClr val="1A1818"/>
                </a:solidFill>
              </a:rPr>
              <a:t>Cross Cutting concerns that drive continuous architecture.</a:t>
            </a:r>
          </a:p>
          <a:p>
            <a:pPr marL="298597" indent="-298597">
              <a:buFont typeface="Arial" pitchFamily="34" charset="0"/>
              <a:buChar char="•"/>
            </a:pPr>
            <a:r>
              <a:rPr lang="en-US" sz="1400" dirty="0">
                <a:solidFill>
                  <a:schemeClr val="bg2">
                    <a:lumMod val="60000"/>
                    <a:lumOff val="40000"/>
                  </a:schemeClr>
                </a:solidFill>
              </a:rPr>
              <a:t>Provide Views and Viewpoints:</a:t>
            </a:r>
          </a:p>
          <a:p>
            <a:pPr marL="597193" lvl="1" indent="-298597">
              <a:buFont typeface="Arial" pitchFamily="34" charset="0"/>
              <a:buChar char="•"/>
            </a:pPr>
            <a:r>
              <a:rPr lang="en-US" sz="1400" dirty="0">
                <a:solidFill>
                  <a:srgbClr val="1A1818"/>
                </a:solidFill>
              </a:rPr>
              <a:t>Provide a clear set, relevant to stakeholders;</a:t>
            </a:r>
          </a:p>
          <a:p>
            <a:pPr marL="597193" lvl="1" indent="-298597">
              <a:buFont typeface="Arial" pitchFamily="34" charset="0"/>
              <a:buChar char="•"/>
            </a:pPr>
            <a:r>
              <a:rPr lang="en-US" sz="1400" dirty="0" err="1">
                <a:solidFill>
                  <a:srgbClr val="1A1818"/>
                </a:solidFill>
              </a:rPr>
              <a:t>Organised</a:t>
            </a:r>
            <a:r>
              <a:rPr lang="en-US" sz="1400" dirty="0">
                <a:solidFill>
                  <a:srgbClr val="1A1818"/>
                </a:solidFill>
              </a:rPr>
              <a:t> in context, within layers, across tiers and QOS.</a:t>
            </a:r>
          </a:p>
          <a:p>
            <a:pPr marL="298597" indent="-298597">
              <a:buFont typeface="Arial" pitchFamily="34" charset="0"/>
              <a:buChar char="•"/>
            </a:pPr>
            <a:r>
              <a:rPr lang="en-US" sz="1400" dirty="0">
                <a:solidFill>
                  <a:schemeClr val="bg2">
                    <a:lumMod val="60000"/>
                    <a:lumOff val="40000"/>
                  </a:schemeClr>
                </a:solidFill>
              </a:rPr>
              <a:t>A Framework that is both:</a:t>
            </a:r>
          </a:p>
          <a:p>
            <a:pPr marL="597193" lvl="1" indent="-298597">
              <a:buFont typeface="Arial" pitchFamily="34" charset="0"/>
              <a:buChar char="•"/>
            </a:pPr>
            <a:r>
              <a:rPr lang="en-US" sz="1400" dirty="0">
                <a:solidFill>
                  <a:srgbClr val="1A1818"/>
                </a:solidFill>
              </a:rPr>
              <a:t>Descriptive – use to </a:t>
            </a:r>
            <a:r>
              <a:rPr lang="en-US" sz="1400" dirty="0" err="1">
                <a:solidFill>
                  <a:srgbClr val="1A1818"/>
                </a:solidFill>
              </a:rPr>
              <a:t>analyse</a:t>
            </a:r>
            <a:r>
              <a:rPr lang="en-US" sz="1400" dirty="0">
                <a:solidFill>
                  <a:srgbClr val="1A1818"/>
                </a:solidFill>
              </a:rPr>
              <a:t>, review, evaluate and explain existing systems;</a:t>
            </a:r>
          </a:p>
          <a:p>
            <a:pPr marL="597193" lvl="1" indent="-298597">
              <a:buFont typeface="Arial" pitchFamily="34" charset="0"/>
              <a:buChar char="•"/>
            </a:pPr>
            <a:r>
              <a:rPr lang="en-US" sz="1400" dirty="0">
                <a:solidFill>
                  <a:srgbClr val="1A1818"/>
                </a:solidFill>
              </a:rPr>
              <a:t>Prescriptive – model new systems.</a:t>
            </a:r>
            <a:endParaRPr lang="en-US" sz="1400" dirty="0">
              <a:solidFill>
                <a:schemeClr val="bg1"/>
              </a:solidFill>
            </a:endParaRPr>
          </a:p>
          <a:p>
            <a:pPr marL="298597" indent="-298597">
              <a:buFont typeface="Arial" pitchFamily="34" charset="0"/>
              <a:buChar char="•"/>
            </a:pPr>
            <a:r>
              <a:rPr lang="en-US" sz="1400" dirty="0">
                <a:solidFill>
                  <a:schemeClr val="bg2">
                    <a:lumMod val="60000"/>
                    <a:lumOff val="40000"/>
                  </a:schemeClr>
                </a:solidFill>
              </a:rPr>
              <a:t>Basis for an architectural process and decision making.</a:t>
            </a:r>
            <a:r>
              <a:rPr lang="en-US" sz="1400" dirty="0">
                <a:solidFill>
                  <a:schemeClr val="bg1"/>
                </a:solidFill>
              </a:rPr>
              <a:t> </a:t>
            </a:r>
          </a:p>
          <a:p>
            <a:pPr marL="298597" indent="-298597">
              <a:buFont typeface="Arial" pitchFamily="34" charset="0"/>
              <a:buChar char="•"/>
            </a:pPr>
            <a:r>
              <a:rPr lang="en-US" sz="1400" dirty="0">
                <a:solidFill>
                  <a:schemeClr val="bg2">
                    <a:lumMod val="60000"/>
                    <a:lumOff val="40000"/>
                  </a:schemeClr>
                </a:solidFill>
              </a:rPr>
              <a:t>Covers:</a:t>
            </a:r>
          </a:p>
          <a:p>
            <a:pPr marL="597193" lvl="1" indent="-298597">
              <a:buFont typeface="Arial" pitchFamily="34" charset="0"/>
              <a:buChar char="•"/>
            </a:pPr>
            <a:r>
              <a:rPr lang="en-US" sz="1400" dirty="0">
                <a:solidFill>
                  <a:srgbClr val="1A1818"/>
                </a:solidFill>
              </a:rPr>
              <a:t>Modern Styles: N-Tier, SOA, Micro-Services and Cloud(</a:t>
            </a:r>
            <a:r>
              <a:rPr lang="en-US" sz="1400" dirty="0" err="1">
                <a:solidFill>
                  <a:srgbClr val="1A1818"/>
                </a:solidFill>
              </a:rPr>
              <a:t>PaaS</a:t>
            </a:r>
            <a:r>
              <a:rPr lang="en-US" sz="1400" dirty="0">
                <a:solidFill>
                  <a:srgbClr val="1A1818"/>
                </a:solidFill>
              </a:rPr>
              <a:t>, </a:t>
            </a:r>
            <a:r>
              <a:rPr lang="en-US" sz="1400" dirty="0" err="1">
                <a:solidFill>
                  <a:srgbClr val="1A1818"/>
                </a:solidFill>
              </a:rPr>
              <a:t>Iaas</a:t>
            </a:r>
            <a:r>
              <a:rPr lang="en-US" sz="1400" dirty="0">
                <a:solidFill>
                  <a:srgbClr val="1A1818"/>
                </a:solidFill>
              </a:rPr>
              <a:t>, </a:t>
            </a:r>
            <a:r>
              <a:rPr lang="en-US" sz="1400" dirty="0" err="1">
                <a:solidFill>
                  <a:srgbClr val="1A1818"/>
                </a:solidFill>
              </a:rPr>
              <a:t>SaaS</a:t>
            </a:r>
            <a:r>
              <a:rPr lang="en-US" sz="1400" dirty="0">
                <a:solidFill>
                  <a:srgbClr val="1A1818"/>
                </a:solidFill>
              </a:rPr>
              <a:t>)</a:t>
            </a:r>
          </a:p>
          <a:p>
            <a:pPr marL="254293" indent="-298597">
              <a:buFont typeface="Arial" pitchFamily="34" charset="0"/>
              <a:buChar char="•"/>
            </a:pPr>
            <a:r>
              <a:rPr lang="en-US" sz="1400" dirty="0">
                <a:solidFill>
                  <a:schemeClr val="bg2">
                    <a:lumMod val="60000"/>
                    <a:lumOff val="40000"/>
                  </a:schemeClr>
                </a:solidFill>
              </a:rPr>
              <a:t>Benefits</a:t>
            </a:r>
            <a:r>
              <a:rPr lang="en-US" sz="1400" dirty="0">
                <a:solidFill>
                  <a:srgbClr val="1A1818"/>
                </a:solidFill>
              </a:rPr>
              <a:t>: Agility, Continuous Delivery, Reuse</a:t>
            </a:r>
          </a:p>
          <a:p>
            <a:pPr marL="597193" lvl="1" indent="-298597">
              <a:buFont typeface="Arial" pitchFamily="34" charset="0"/>
              <a:buChar char="•"/>
            </a:pPr>
            <a:r>
              <a:rPr lang="en-US" sz="1400" dirty="0">
                <a:solidFill>
                  <a:schemeClr val="bg1"/>
                </a:solidFill>
              </a:rPr>
              <a:t>Both Platform and Architecture</a:t>
            </a:r>
          </a:p>
        </p:txBody>
      </p:sp>
    </p:spTree>
    <p:extLst>
      <p:ext uri="{BB962C8B-B14F-4D97-AF65-F5344CB8AC3E}">
        <p14:creationId xmlns:p14="http://schemas.microsoft.com/office/powerpoint/2010/main" val="41905434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http://ecx.images-amazon.com/images/I/513PT5XmA7L.jpg"/>
          <p:cNvPicPr>
            <a:picLocks noChangeAspect="1" noChangeArrowheads="1"/>
          </p:cNvPicPr>
          <p:nvPr/>
        </p:nvPicPr>
        <p:blipFill>
          <a:blip r:embed="rId2" cstate="print"/>
          <a:srcRect/>
          <a:stretch>
            <a:fillRect/>
          </a:stretch>
        </p:blipFill>
        <p:spPr bwMode="auto">
          <a:xfrm>
            <a:off x="5706126" y="303498"/>
            <a:ext cx="1906414" cy="2214246"/>
          </a:xfrm>
          <a:prstGeom prst="rect">
            <a:avLst/>
          </a:prstGeom>
          <a:noFill/>
        </p:spPr>
      </p:pic>
      <p:sp>
        <p:nvSpPr>
          <p:cNvPr id="2" name="Title 1"/>
          <p:cNvSpPr>
            <a:spLocks noGrp="1"/>
          </p:cNvSpPr>
          <p:nvPr>
            <p:ph type="title"/>
          </p:nvPr>
        </p:nvSpPr>
        <p:spPr/>
        <p:txBody>
          <a:bodyPr/>
          <a:lstStyle/>
          <a:p>
            <a:r>
              <a:rPr lang="en-AU" dirty="0"/>
              <a:t>References: </a:t>
            </a:r>
            <a:endParaRPr lang="en-US" dirty="0"/>
          </a:p>
        </p:txBody>
      </p:sp>
      <p:pic>
        <p:nvPicPr>
          <p:cNvPr id="4" name="Picture 3" descr="dotcom.bmp"/>
          <p:cNvPicPr>
            <a:picLocks noChangeAspect="1"/>
          </p:cNvPicPr>
          <p:nvPr/>
        </p:nvPicPr>
        <p:blipFill>
          <a:blip r:embed="rId3" cstate="print"/>
          <a:stretch>
            <a:fillRect/>
          </a:stretch>
        </p:blipFill>
        <p:spPr>
          <a:xfrm>
            <a:off x="3737110" y="303498"/>
            <a:ext cx="1671983" cy="2057825"/>
          </a:xfrm>
          <a:prstGeom prst="rect">
            <a:avLst/>
          </a:prstGeom>
        </p:spPr>
      </p:pic>
      <p:sp>
        <p:nvSpPr>
          <p:cNvPr id="5" name="TextBox 4"/>
          <p:cNvSpPr txBox="1"/>
          <p:nvPr/>
        </p:nvSpPr>
        <p:spPr>
          <a:xfrm>
            <a:off x="358776" y="642234"/>
            <a:ext cx="2848802" cy="2442413"/>
          </a:xfrm>
          <a:prstGeom prst="rect">
            <a:avLst/>
          </a:prstGeom>
          <a:noFill/>
        </p:spPr>
        <p:txBody>
          <a:bodyPr wrap="square" lIns="71831" tIns="35916" rIns="71831" bIns="35916" rtlCol="0">
            <a:spAutoFit/>
          </a:bodyPr>
          <a:lstStyle/>
          <a:p>
            <a:r>
              <a:rPr lang="en-US" sz="1400" dirty="0">
                <a:solidFill>
                  <a:srgbClr val="1A1818"/>
                </a:solidFill>
              </a:rPr>
              <a:t>Cube was basis of:</a:t>
            </a:r>
          </a:p>
          <a:p>
            <a:pPr marL="230300" indent="-230300">
              <a:buFont typeface="Arial"/>
              <a:buChar char="•"/>
            </a:pPr>
            <a:r>
              <a:rPr lang="en-US" sz="1400" dirty="0">
                <a:solidFill>
                  <a:srgbClr val="1A1818"/>
                </a:solidFill>
              </a:rPr>
              <a:t>Sun’s ‘Dot-Com &amp; Beyond’ - Architecture Methodology Published: June 11, 2001;</a:t>
            </a:r>
          </a:p>
          <a:p>
            <a:pPr marL="230300" indent="-230300">
              <a:buFont typeface="Arial"/>
              <a:buChar char="•"/>
            </a:pPr>
            <a:r>
              <a:rPr lang="en-US" sz="1400" dirty="0">
                <a:solidFill>
                  <a:srgbClr val="1A1818"/>
                </a:solidFill>
              </a:rPr>
              <a:t>Sun Certified Enterprise Architect for Java EE Study Guide, 2010;</a:t>
            </a:r>
          </a:p>
          <a:p>
            <a:pPr marL="230300" indent="-230300">
              <a:buFont typeface="Arial"/>
              <a:buChar char="•"/>
            </a:pPr>
            <a:r>
              <a:rPr lang="en-US" sz="1400" dirty="0">
                <a:solidFill>
                  <a:srgbClr val="1A1818"/>
                </a:solidFill>
              </a:rPr>
              <a:t>J2EE Core Patterns;</a:t>
            </a:r>
          </a:p>
          <a:p>
            <a:endParaRPr lang="en-US" sz="1400" dirty="0">
              <a:solidFill>
                <a:srgbClr val="1A1818"/>
              </a:solidFill>
            </a:endParaRPr>
          </a:p>
          <a:p>
            <a:pPr marL="149299" indent="-149299">
              <a:buFont typeface="Arial" pitchFamily="34" charset="0"/>
              <a:buChar char="•"/>
            </a:pPr>
            <a:endParaRPr lang="en-US" sz="1400" dirty="0">
              <a:solidFill>
                <a:srgbClr val="1A1818"/>
              </a:solidFill>
            </a:endParaRPr>
          </a:p>
          <a:p>
            <a:endParaRPr lang="en-AU" sz="1400" dirty="0">
              <a:solidFill>
                <a:srgbClr val="1A1818"/>
              </a:solidFill>
            </a:endParaRPr>
          </a:p>
          <a:p>
            <a:endParaRPr lang="en-US" sz="1400" dirty="0">
              <a:solidFill>
                <a:srgbClr val="1A1818"/>
              </a:solidFill>
            </a:endParaRPr>
          </a:p>
        </p:txBody>
      </p:sp>
      <p:pic>
        <p:nvPicPr>
          <p:cNvPr id="138242" name="Picture 2" descr="http://covers.booktopia.com.au/big/9780131482036/sun-certified-enterprise-architect-for-java-ee-study-guide.jpg"/>
          <p:cNvPicPr>
            <a:picLocks noChangeAspect="1" noChangeArrowheads="1"/>
          </p:cNvPicPr>
          <p:nvPr/>
        </p:nvPicPr>
        <p:blipFill>
          <a:blip r:embed="rId4" cstate="print"/>
          <a:srcRect/>
          <a:stretch>
            <a:fillRect/>
          </a:stretch>
        </p:blipFill>
        <p:spPr bwMode="auto">
          <a:xfrm>
            <a:off x="933183" y="2625758"/>
            <a:ext cx="1699988" cy="1954934"/>
          </a:xfrm>
          <a:prstGeom prst="rect">
            <a:avLst/>
          </a:prstGeom>
          <a:noFill/>
        </p:spPr>
      </p:pic>
      <p:pic>
        <p:nvPicPr>
          <p:cNvPr id="130050" name="Picture 2" descr="Core J2EE Patterns : Best Practices and Design Strategies - John Crupi"/>
          <p:cNvPicPr>
            <a:picLocks noChangeAspect="1" noChangeArrowheads="1"/>
          </p:cNvPicPr>
          <p:nvPr/>
        </p:nvPicPr>
        <p:blipFill>
          <a:blip r:embed="rId5" cstate="print"/>
          <a:srcRect/>
          <a:stretch>
            <a:fillRect/>
          </a:stretch>
        </p:blipFill>
        <p:spPr bwMode="auto">
          <a:xfrm>
            <a:off x="2908494" y="2633384"/>
            <a:ext cx="1600539" cy="2078247"/>
          </a:xfrm>
          <a:prstGeom prst="rect">
            <a:avLst/>
          </a:prstGeom>
          <a:noFill/>
          <a:ln>
            <a:solidFill>
              <a:schemeClr val="tx1"/>
            </a:solidFill>
          </a:ln>
        </p:spPr>
      </p:pic>
      <p:pic>
        <p:nvPicPr>
          <p:cNvPr id="7" name="Picture 2" descr="http://akamaicovers.oreilly.com/images/9780735627109/lrg.jpg"/>
          <p:cNvPicPr>
            <a:picLocks noChangeAspect="1" noChangeArrowheads="1"/>
          </p:cNvPicPr>
          <p:nvPr/>
        </p:nvPicPr>
        <p:blipFill>
          <a:blip r:embed="rId6" cstate="print"/>
          <a:srcRect/>
          <a:stretch>
            <a:fillRect/>
          </a:stretch>
        </p:blipFill>
        <p:spPr bwMode="auto">
          <a:xfrm>
            <a:off x="4680012" y="2625758"/>
            <a:ext cx="1776905" cy="2160716"/>
          </a:xfrm>
          <a:prstGeom prst="rect">
            <a:avLst/>
          </a:prstGeom>
          <a:noFill/>
        </p:spPr>
      </p:pic>
      <p:sp>
        <p:nvSpPr>
          <p:cNvPr id="3" name="Rectangle 2"/>
          <p:cNvSpPr/>
          <p:nvPr/>
        </p:nvSpPr>
        <p:spPr>
          <a:xfrm>
            <a:off x="6732240" y="4137925"/>
            <a:ext cx="1242138" cy="416213"/>
          </a:xfrm>
          <a:prstGeom prst="rect">
            <a:avLst/>
          </a:prstGeom>
        </p:spPr>
        <p:txBody>
          <a:bodyPr wrap="square" lIns="61414" tIns="30707" rIns="61414" bIns="30707">
            <a:spAutoFit/>
          </a:bodyPr>
          <a:lstStyle/>
          <a:p>
            <a:r>
              <a:rPr lang="en-US" sz="1151" dirty="0">
                <a:solidFill>
                  <a:schemeClr val="bg2">
                    <a:lumMod val="60000"/>
                    <a:lumOff val="40000"/>
                  </a:schemeClr>
                </a:solidFill>
              </a:rPr>
              <a:t>Extended to cover </a:t>
            </a:r>
            <a:r>
              <a:rPr lang="en-US" sz="1151" dirty="0" err="1">
                <a:solidFill>
                  <a:schemeClr val="bg2">
                    <a:lumMod val="60000"/>
                    <a:lumOff val="40000"/>
                  </a:schemeClr>
                </a:solidFill>
              </a:rPr>
              <a:t>.Net</a:t>
            </a:r>
            <a:r>
              <a:rPr lang="en-US" sz="1151" dirty="0">
                <a:solidFill>
                  <a:schemeClr val="bg2">
                    <a:lumMod val="60000"/>
                    <a:lumOff val="40000"/>
                  </a:schemeClr>
                </a:solidFill>
              </a:rPr>
              <a:t> platforms</a:t>
            </a:r>
          </a:p>
        </p:txBody>
      </p:sp>
      <p:pic>
        <p:nvPicPr>
          <p:cNvPr id="6" name="Picture 5" descr="Screen Shot 2017-01-06 at 7.43.24 A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01448" y="1860490"/>
            <a:ext cx="1912481" cy="2160240"/>
          </a:xfrm>
          <a:prstGeom prst="rect">
            <a:avLst/>
          </a:prstGeom>
        </p:spPr>
      </p:pic>
    </p:spTree>
    <p:extLst>
      <p:ext uri="{BB962C8B-B14F-4D97-AF65-F5344CB8AC3E}">
        <p14:creationId xmlns:p14="http://schemas.microsoft.com/office/powerpoint/2010/main" val="144748109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72841" y="2171317"/>
            <a:ext cx="4813300" cy="799450"/>
          </a:xfrm>
        </p:spPr>
        <p:txBody>
          <a:bodyPr/>
          <a:lstStyle/>
          <a:p>
            <a:r>
              <a:rPr lang="en-US" sz="5772" dirty="0">
                <a:effectLst>
                  <a:outerShdw blurRad="50800" dist="38100" dir="2700000" algn="tl" rotWithShape="0">
                    <a:prstClr val="black">
                      <a:alpha val="40000"/>
                    </a:prstClr>
                  </a:outerShdw>
                  <a:reflection blurRad="6350" stA="55000" endA="300" endPos="45500" dir="5400000" sy="-100000" algn="bl" rotWithShape="0"/>
                </a:effectLst>
              </a:rPr>
              <a:t>The</a:t>
            </a:r>
            <a:r>
              <a:rPr lang="en-US" dirty="0"/>
              <a:t> </a:t>
            </a:r>
            <a:r>
              <a:rPr lang="en-US" sz="5772" dirty="0">
                <a:effectLst>
                  <a:outerShdw blurRad="50800" dist="38100" dir="2700000" algn="tl" rotWithShape="0">
                    <a:prstClr val="black">
                      <a:alpha val="40000"/>
                    </a:prstClr>
                  </a:outerShdw>
                  <a:reflection blurRad="6350" stA="55000" endA="300" endPos="45500" dir="5400000" sy="-100000" algn="bl" rotWithShape="0"/>
                </a:effectLst>
              </a:rPr>
              <a:t>End</a:t>
            </a:r>
          </a:p>
        </p:txBody>
      </p:sp>
    </p:spTree>
    <p:extLst>
      <p:ext uri="{BB962C8B-B14F-4D97-AF65-F5344CB8AC3E}">
        <p14:creationId xmlns:p14="http://schemas.microsoft.com/office/powerpoint/2010/main" val="1120010449"/>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Pattern Notes</a:t>
            </a:r>
          </a:p>
        </p:txBody>
      </p:sp>
      <p:sp>
        <p:nvSpPr>
          <p:cNvPr id="3" name="TextBox 2"/>
          <p:cNvSpPr txBox="1"/>
          <p:nvPr/>
        </p:nvSpPr>
        <p:spPr>
          <a:xfrm>
            <a:off x="580465" y="695720"/>
            <a:ext cx="7967197" cy="4185761"/>
          </a:xfrm>
          <a:prstGeom prst="rect">
            <a:avLst/>
          </a:prstGeom>
          <a:noFill/>
        </p:spPr>
        <p:txBody>
          <a:bodyPr wrap="square" rtlCol="0">
            <a:spAutoFit/>
          </a:bodyPr>
          <a:lstStyle/>
          <a:p>
            <a:pPr marL="214313" indent="-214313">
              <a:buFont typeface="Arial"/>
              <a:buChar char="•"/>
            </a:pPr>
            <a:r>
              <a:rPr lang="en-US" sz="1400" b="1" dirty="0"/>
              <a:t>Transaction Script: </a:t>
            </a:r>
            <a:r>
              <a:rPr lang="en-US" sz="1400" dirty="0"/>
              <a:t>A business component that captures procedural user actions and business logic, e.g. order product, book a flight, in a procedure/method.</a:t>
            </a:r>
          </a:p>
          <a:p>
            <a:pPr marL="214313" indent="-214313">
              <a:buFont typeface="Arial"/>
              <a:buChar char="•"/>
            </a:pPr>
            <a:r>
              <a:rPr lang="en-US" sz="1400" b="1" dirty="0"/>
              <a:t>Command Object</a:t>
            </a:r>
            <a:r>
              <a:rPr lang="en-US" sz="1400" dirty="0"/>
              <a:t>: Encapsulate request processing in a separate object with a common execution interface. Used to represent the script, the action.</a:t>
            </a:r>
          </a:p>
          <a:p>
            <a:pPr marL="214313" indent="-214313">
              <a:buFont typeface="Arial"/>
              <a:buChar char="•"/>
            </a:pPr>
            <a:r>
              <a:rPr lang="en-US" sz="1400" b="1" dirty="0"/>
              <a:t>Table Module</a:t>
            </a:r>
            <a:r>
              <a:rPr lang="en-US" sz="1400" dirty="0"/>
              <a:t>: A business component that handles the business logic for a whole DB table, e.g. </a:t>
            </a:r>
            <a:r>
              <a:rPr lang="en-US" sz="1400" dirty="0" err="1"/>
              <a:t>customer_table</a:t>
            </a:r>
            <a:r>
              <a:rPr lang="en-US" sz="1400" dirty="0"/>
              <a:t>, </a:t>
            </a:r>
            <a:r>
              <a:rPr lang="en-US" sz="1400" dirty="0" err="1"/>
              <a:t>order_table</a:t>
            </a:r>
            <a:r>
              <a:rPr lang="en-US" sz="1400" dirty="0"/>
              <a:t>. Although an object is used, it represents a DB table, not a domain object.</a:t>
            </a:r>
          </a:p>
          <a:p>
            <a:pPr marL="214313" indent="-214313">
              <a:buFont typeface="Arial"/>
              <a:buChar char="•"/>
            </a:pPr>
            <a:r>
              <a:rPr lang="en-US" sz="1400" b="1" dirty="0"/>
              <a:t>Active Record: </a:t>
            </a:r>
            <a:r>
              <a:rPr lang="en-US" sz="1400" dirty="0"/>
              <a:t>An object that wraps a record in a DB table or view, represents a row of data. Object holds table/entity attributes, with CRUD methods.</a:t>
            </a:r>
          </a:p>
          <a:p>
            <a:pPr marL="214313" indent="-214313">
              <a:buFont typeface="Arial"/>
              <a:buChar char="•"/>
            </a:pPr>
            <a:r>
              <a:rPr lang="en-US" sz="1400" b="1" dirty="0"/>
              <a:t>Data Mapper. </a:t>
            </a:r>
            <a:r>
              <a:rPr lang="en-US" sz="1400" dirty="0"/>
              <a:t>A mapping layer between objects and the database structure that is used to move data from one structure to another while keeping them independent.</a:t>
            </a:r>
          </a:p>
          <a:p>
            <a:pPr marL="214313" indent="-214313">
              <a:buFont typeface="Arial"/>
              <a:buChar char="•"/>
            </a:pPr>
            <a:r>
              <a:rPr lang="en-US" sz="1400" b="1" dirty="0"/>
              <a:t>Data Transfer Object. </a:t>
            </a:r>
            <a:r>
              <a:rPr lang="en-US" sz="1400" dirty="0"/>
              <a:t>An object that stores the data transported between processes, reducing the number of method calls required.</a:t>
            </a:r>
          </a:p>
          <a:p>
            <a:pPr marL="214313" indent="-214313">
              <a:buFont typeface="Arial"/>
              <a:buChar char="•"/>
            </a:pPr>
            <a:r>
              <a:rPr lang="en-US" sz="1400" b="1" dirty="0"/>
              <a:t>Query Object. </a:t>
            </a:r>
            <a:r>
              <a:rPr lang="en-US" sz="1400" dirty="0"/>
              <a:t>An object that represents a database query.</a:t>
            </a:r>
          </a:p>
          <a:p>
            <a:pPr marL="214313" indent="-214313">
              <a:buFont typeface="Arial"/>
              <a:buChar char="•"/>
            </a:pPr>
            <a:r>
              <a:rPr lang="en-US" sz="1400" b="1" dirty="0"/>
              <a:t>Repository. </a:t>
            </a:r>
            <a:r>
              <a:rPr lang="en-US" sz="1400" dirty="0"/>
              <a:t>An in-memory representation of a data source that works with domain entities.</a:t>
            </a:r>
          </a:p>
          <a:p>
            <a:pPr marL="214313" indent="-214313">
              <a:buFont typeface="Arial"/>
              <a:buChar char="•"/>
            </a:pPr>
            <a:r>
              <a:rPr lang="en-US" sz="1400" b="1" dirty="0"/>
              <a:t>Row Data Gateway. </a:t>
            </a:r>
            <a:r>
              <a:rPr lang="en-US" sz="1400" dirty="0"/>
              <a:t>An object that acts as a gateway to a single record in a data source.</a:t>
            </a:r>
          </a:p>
          <a:p>
            <a:pPr marL="214313" indent="-214313">
              <a:buFont typeface="Arial"/>
              <a:buChar char="•"/>
            </a:pPr>
            <a:r>
              <a:rPr lang="en-US" sz="1400" b="1" dirty="0"/>
              <a:t>Table Data Gateway. </a:t>
            </a:r>
            <a:r>
              <a:rPr lang="en-US" sz="1400" dirty="0"/>
              <a:t>An object that acts as a gateway to a table or view in a data source and centralizes all of the select, insert, update, and delete queries.</a:t>
            </a:r>
          </a:p>
          <a:p>
            <a:pPr marL="214313" indent="-214313">
              <a:buFont typeface="Arial"/>
              <a:buChar char="•"/>
            </a:pPr>
            <a:r>
              <a:rPr lang="en-US" sz="1400" b="1" dirty="0"/>
              <a:t>Record Set: </a:t>
            </a:r>
            <a:r>
              <a:rPr lang="en-US" sz="1400" dirty="0"/>
              <a:t>in memory representation of a DB table;</a:t>
            </a:r>
          </a:p>
          <a:p>
            <a:pPr marL="214313" indent="-214313">
              <a:buFont typeface="Arial"/>
              <a:buChar char="•"/>
            </a:pPr>
            <a:endParaRPr lang="en-US" sz="1400" dirty="0"/>
          </a:p>
        </p:txBody>
      </p:sp>
    </p:spTree>
    <p:extLst>
      <p:ext uri="{BB962C8B-B14F-4D97-AF65-F5344CB8AC3E}">
        <p14:creationId xmlns:p14="http://schemas.microsoft.com/office/powerpoint/2010/main" val="1664959725"/>
      </p:ext>
    </p:extLst>
  </p:cSld>
  <p:clrMapOvr>
    <a:masterClrMapping/>
  </p:clrMapOvr>
</p:sld>
</file>

<file path=ppt/theme/theme1.xml><?xml version="1.0" encoding="utf-8"?>
<a:theme xmlns:a="http://schemas.openxmlformats.org/drawingml/2006/main" name="Powerpoint_Standard_4-3">
  <a:themeElements>
    <a:clrScheme name="nbn">
      <a:dk1>
        <a:srgbClr val="000000"/>
      </a:dk1>
      <a:lt1>
        <a:srgbClr val="FFFFFF"/>
      </a:lt1>
      <a:dk2>
        <a:srgbClr val="009FE3"/>
      </a:dk2>
      <a:lt2>
        <a:srgbClr val="192268"/>
      </a:lt2>
      <a:accent1>
        <a:srgbClr val="009FE3"/>
      </a:accent1>
      <a:accent2>
        <a:srgbClr val="A2C617"/>
      </a:accent2>
      <a:accent3>
        <a:srgbClr val="FECA33"/>
      </a:accent3>
      <a:accent4>
        <a:srgbClr val="777877"/>
      </a:accent4>
      <a:accent5>
        <a:srgbClr val="002856"/>
      </a:accent5>
      <a:accent6>
        <a:srgbClr val="FFFFFF"/>
      </a:accent6>
      <a:hlink>
        <a:srgbClr val="000000"/>
      </a:hlink>
      <a:folHlink>
        <a:srgbClr val="777877"/>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 Standard 4-3</Template>
  <TotalTime>54369</TotalTime>
  <Words>9944</Words>
  <Application>Microsoft Macintosh PowerPoint</Application>
  <PresentationFormat>On-screen Show (16:9)</PresentationFormat>
  <Paragraphs>2308</Paragraphs>
  <Slides>99</Slides>
  <Notes>42</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99</vt:i4>
      </vt:variant>
    </vt:vector>
  </HeadingPairs>
  <TitlesOfParts>
    <vt:vector size="112" baseType="lpstr">
      <vt:lpstr>ＭＳ Ｐゴシック</vt:lpstr>
      <vt:lpstr>Arial</vt:lpstr>
      <vt:lpstr>Arial Rounded MT Bold</vt:lpstr>
      <vt:lpstr>Calibri</vt:lpstr>
      <vt:lpstr>Calibri Light</vt:lpstr>
      <vt:lpstr>Mangal</vt:lpstr>
      <vt:lpstr>Menlo</vt:lpstr>
      <vt:lpstr>SunSans-Demi</vt:lpstr>
      <vt:lpstr>Symbol</vt:lpstr>
      <vt:lpstr>Times New Roman</vt:lpstr>
      <vt:lpstr>Verdana</vt:lpstr>
      <vt:lpstr>Powerpoint_Standard_4-3</vt:lpstr>
      <vt:lpstr>VISIO</vt:lpstr>
      <vt:lpstr>PowerPoint Presentation</vt:lpstr>
      <vt:lpstr>Agenda</vt:lpstr>
      <vt:lpstr>Stakeholders</vt:lpstr>
      <vt:lpstr>Architecture Description ISO Standard</vt:lpstr>
      <vt:lpstr>What is Architecture?</vt:lpstr>
      <vt:lpstr>More Definitions</vt:lpstr>
      <vt:lpstr>Architecture has 3 main Common Themes</vt:lpstr>
      <vt:lpstr>Done for a Purpose – The Purpose of Architecture:</vt:lpstr>
      <vt:lpstr>Structure and Organisation</vt:lpstr>
      <vt:lpstr>Done to the Degree Required to:</vt:lpstr>
      <vt:lpstr>Architect’s Concern</vt:lpstr>
      <vt:lpstr>Architecture Vs Design</vt:lpstr>
      <vt:lpstr>Views and Viewpoints (background)</vt:lpstr>
      <vt:lpstr>Have been many different View / ViewPoint Models</vt:lpstr>
      <vt:lpstr>RUP 4+1 Views – Philip Kruchten, 1995 (IEEE Software)</vt:lpstr>
      <vt:lpstr>Six Common Layering Models</vt:lpstr>
      <vt:lpstr>Web Architecture  -  Back in 2001</vt:lpstr>
      <vt:lpstr>MicroSoft Application Architecture (Early)</vt:lpstr>
      <vt:lpstr>Microsoft DDD N-Layer Architecture Style (Recent)</vt:lpstr>
      <vt:lpstr>The 3D Cube</vt:lpstr>
      <vt:lpstr>What is an Application ?</vt:lpstr>
      <vt:lpstr>The Cube and an Enterprise Architecture</vt:lpstr>
      <vt:lpstr>The Service Tiers</vt:lpstr>
      <vt:lpstr>The Services </vt:lpstr>
      <vt:lpstr>Channels Reach Into Services via Channels</vt:lpstr>
      <vt:lpstr>Service Layering</vt:lpstr>
      <vt:lpstr>Application ‘Layer’ Services Vs Domain ‘Layer’ Services</vt:lpstr>
      <vt:lpstr>DDD Example – Transfer Funds From Savings to Cheque Accounts</vt:lpstr>
      <vt:lpstr>Physical Vs Logical Tiering – Runtime Structure Decision</vt:lpstr>
      <vt:lpstr>Physical Tiering – Example: Web Rich Client / API Model</vt:lpstr>
      <vt:lpstr>Gateway  Example: Mobile Device via API to Business</vt:lpstr>
      <vt:lpstr>Service Re-use Example: SOA / Microservices Model</vt:lpstr>
      <vt:lpstr>Service Orchestration Example</vt:lpstr>
      <vt:lpstr>Example: Ordering Portal Tiers and Deployment</vt:lpstr>
      <vt:lpstr>Microservices / Self Contained System - Slice the Tiers</vt:lpstr>
      <vt:lpstr>MicroFront  Ends / Self Contained System - Slice the Tiers</vt:lpstr>
      <vt:lpstr>CAs Layered API Architecture  - To Cube / Tiers</vt:lpstr>
      <vt:lpstr>Infrastructure Layers</vt:lpstr>
      <vt:lpstr>The Layers - Infrastructure</vt:lpstr>
      <vt:lpstr>Software Platform has implicit Software Infrastructure Layer</vt:lpstr>
      <vt:lpstr>Kafka Example</vt:lpstr>
      <vt:lpstr>Example: Product Ordering Web Site</vt:lpstr>
      <vt:lpstr>Microservices provide the Service Tiers and the Layers</vt:lpstr>
      <vt:lpstr>Layers ‘As A Service’</vt:lpstr>
      <vt:lpstr>The Qualities</vt:lpstr>
      <vt:lpstr>The Qualities</vt:lpstr>
      <vt:lpstr>Types of Quality</vt:lpstr>
      <vt:lpstr>Continuous Architecture ‘Book’ Principles</vt:lpstr>
      <vt:lpstr>Qualities List by Type</vt:lpstr>
      <vt:lpstr>Quality Tree – Capturing NFRs - Example, </vt:lpstr>
      <vt:lpstr>Scenarios and Architectural Decisions</vt:lpstr>
      <vt:lpstr>Microservice Scalability Tactics</vt:lpstr>
      <vt:lpstr>Microservice Availability Tactics</vt:lpstr>
      <vt:lpstr>Architectural Dimensions</vt:lpstr>
      <vt:lpstr>Architectural Dimensions</vt:lpstr>
      <vt:lpstr>Architectural Dimensions</vt:lpstr>
      <vt:lpstr>Dimensions Impact QOS</vt:lpstr>
      <vt:lpstr>Intersections</vt:lpstr>
      <vt:lpstr>Value: Intersections of Dimensions - Example</vt:lpstr>
      <vt:lpstr>Availability</vt:lpstr>
      <vt:lpstr>Reusability</vt:lpstr>
      <vt:lpstr>Re-use by layers</vt:lpstr>
      <vt:lpstr>The Cubes across the Enterprise</vt:lpstr>
      <vt:lpstr>Composite Applications and Micro Services</vt:lpstr>
      <vt:lpstr>The Views</vt:lpstr>
      <vt:lpstr>Static Vs Runtime Views - The code is all you need ?   </vt:lpstr>
      <vt:lpstr>The Cube – The Context for Organising Stakeholder Views</vt:lpstr>
      <vt:lpstr>Interface Contracts</vt:lpstr>
      <vt:lpstr>High Level View – Ordering Portal and API Example</vt:lpstr>
      <vt:lpstr>High Level Views – Context and Scope</vt:lpstr>
      <vt:lpstr>Application Structure View - Example</vt:lpstr>
      <vt:lpstr>Application Configuration View – Runtime Deployment - Example</vt:lpstr>
      <vt:lpstr>Network Configuration + Tiers across Security zones</vt:lpstr>
      <vt:lpstr>Tier Map View  – Entity/Data Management at each Tier - Example</vt:lpstr>
      <vt:lpstr>Qualities View – Describe the Solution Tactics - Example</vt:lpstr>
      <vt:lpstr>Viewpoint Models / Artefacts </vt:lpstr>
      <vt:lpstr>Views by Stakeholders (subset)</vt:lpstr>
      <vt:lpstr>Patterns View – Organised by the cube - Example</vt:lpstr>
      <vt:lpstr>SAD* Structure – The Word Template - Part 1</vt:lpstr>
      <vt:lpstr>SAD Structure – Part 2</vt:lpstr>
      <vt:lpstr>Solution Arch Document (Common Mini EA Based Style)</vt:lpstr>
      <vt:lpstr>Solution Arch Document (4+1 Based Style)</vt:lpstr>
      <vt:lpstr>The Approach</vt:lpstr>
      <vt:lpstr>Cube Architecture Approach in RUP Lifecycle (Phases)</vt:lpstr>
      <vt:lpstr>Cube Architecture Steps</vt:lpstr>
      <vt:lpstr>12 Decomposition Heuristics fit in Subsumption Groups</vt:lpstr>
      <vt:lpstr>Decomposition Heuristics</vt:lpstr>
      <vt:lpstr>Micro ‘Service’</vt:lpstr>
      <vt:lpstr>Microservice Method</vt:lpstr>
      <vt:lpstr>MicroServices - Separated by Concern (Bounded Context)</vt:lpstr>
      <vt:lpstr>Distribution (Tier-ing)</vt:lpstr>
      <vt:lpstr>Exposure - Break Monolith into Layers</vt:lpstr>
      <vt:lpstr>Micro Service Layers – Exposing a Component </vt:lpstr>
      <vt:lpstr>Exposure – Add Operations Interfaces</vt:lpstr>
      <vt:lpstr>Exposing Tiers - Layers </vt:lpstr>
      <vt:lpstr>The Value of the Cube – a tool for analysing your architecture</vt:lpstr>
      <vt:lpstr>References: </vt:lpstr>
      <vt:lpstr>The End</vt:lpstr>
      <vt:lpstr>Pattern Notes</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Kim Horn</dc:creator>
  <cp:keywords/>
  <dc:description/>
  <cp:lastModifiedBy>Kim Horn</cp:lastModifiedBy>
  <cp:revision>565</cp:revision>
  <cp:lastPrinted>2016-07-01T02:48:02Z</cp:lastPrinted>
  <dcterms:created xsi:type="dcterms:W3CDTF">2016-06-10T04:44:57Z</dcterms:created>
  <dcterms:modified xsi:type="dcterms:W3CDTF">2024-04-03T01:23:21Z</dcterms:modified>
  <cp:category/>
</cp:coreProperties>
</file>